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71" r:id="rId2"/>
    <p:sldId id="257" r:id="rId3"/>
    <p:sldId id="258" r:id="rId4"/>
    <p:sldId id="272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20104100" cy="11309350"/>
  <p:notesSz cx="20104100" cy="113093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63F111A-0236-4DED-8C4E-E16257B37F6D}" v="13" dt="2023-09-21T08:55:14.205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102" y="11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05474B-1D02-4C27-8CDC-71223BDB8DDF}" type="datetimeFigureOut">
              <a:rPr lang="ru-RU" smtClean="0"/>
              <a:t>17.10.2023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60327A-EC2B-4BFD-BFAC-7DF0E0CC05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2386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60327A-EC2B-4BFD-BFAC-7DF0E0CC0536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4967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6" cy="23749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250" b="0" i="0">
                <a:solidFill>
                  <a:srgbClr val="CC0000"/>
                </a:solidFill>
                <a:latin typeface="Open Sans"/>
                <a:cs typeface="Open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300" b="1" i="0">
                <a:solidFill>
                  <a:schemeClr val="tx1"/>
                </a:solidFill>
                <a:latin typeface="Open Sans Semibold"/>
                <a:cs typeface="Open Sans Semibold"/>
              </a:defRPr>
            </a:lvl1pPr>
          </a:lstStyle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spc="-25" dirty="0"/>
              <a:t>XX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10/17/2023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50" b="0" i="0">
                <a:solidFill>
                  <a:srgbClr val="CC0000"/>
                </a:solidFill>
                <a:latin typeface="Open Sans"/>
                <a:cs typeface="Open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300" b="1" i="0">
                <a:solidFill>
                  <a:schemeClr val="tx1"/>
                </a:solidFill>
                <a:latin typeface="Open Sans Semibold"/>
                <a:cs typeface="Open Sans Semibold"/>
              </a:defRPr>
            </a:lvl1pPr>
          </a:lstStyle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spc="-25" dirty="0"/>
              <a:t>XX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10/17/2023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50" b="0" i="0">
                <a:solidFill>
                  <a:srgbClr val="CC0000"/>
                </a:solidFill>
                <a:latin typeface="Open Sans"/>
                <a:cs typeface="Open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13446" y="2407752"/>
            <a:ext cx="5530215" cy="77152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" b="0" i="0">
                <a:solidFill>
                  <a:srgbClr val="231F20"/>
                </a:solidFill>
                <a:latin typeface="Open Sans"/>
                <a:cs typeface="Open San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300" b="1" i="0">
                <a:solidFill>
                  <a:schemeClr val="tx1"/>
                </a:solidFill>
                <a:latin typeface="Open Sans Semibold"/>
                <a:cs typeface="Open Sans Semibold"/>
              </a:defRPr>
            </a:lvl1pPr>
          </a:lstStyle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spc="-25" dirty="0"/>
              <a:t>XX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10/17/2023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7283177" y="769244"/>
            <a:ext cx="528320" cy="528320"/>
          </a:xfrm>
          <a:custGeom>
            <a:avLst/>
            <a:gdLst/>
            <a:ahLst/>
            <a:cxnLst/>
            <a:rect l="l" t="t" r="r" b="b"/>
            <a:pathLst>
              <a:path w="528319" h="528319">
                <a:moveTo>
                  <a:pt x="458587" y="458736"/>
                </a:moveTo>
                <a:lnTo>
                  <a:pt x="69238" y="458736"/>
                </a:lnTo>
                <a:lnTo>
                  <a:pt x="64043" y="471270"/>
                </a:lnTo>
                <a:lnTo>
                  <a:pt x="62504" y="485630"/>
                </a:lnTo>
                <a:lnTo>
                  <a:pt x="66280" y="500854"/>
                </a:lnTo>
                <a:lnTo>
                  <a:pt x="77028" y="515980"/>
                </a:lnTo>
                <a:lnTo>
                  <a:pt x="96555" y="527338"/>
                </a:lnTo>
                <a:lnTo>
                  <a:pt x="114315" y="528059"/>
                </a:lnTo>
                <a:lnTo>
                  <a:pt x="129978" y="522822"/>
                </a:lnTo>
                <a:lnTo>
                  <a:pt x="143215" y="516304"/>
                </a:lnTo>
                <a:lnTo>
                  <a:pt x="180272" y="501162"/>
                </a:lnTo>
                <a:lnTo>
                  <a:pt x="211011" y="493013"/>
                </a:lnTo>
                <a:lnTo>
                  <a:pt x="238024" y="489704"/>
                </a:lnTo>
                <a:lnTo>
                  <a:pt x="263902" y="489080"/>
                </a:lnTo>
                <a:lnTo>
                  <a:pt x="464492" y="489080"/>
                </a:lnTo>
                <a:lnTo>
                  <a:pt x="465348" y="485630"/>
                </a:lnTo>
                <a:lnTo>
                  <a:pt x="463809" y="471270"/>
                </a:lnTo>
                <a:lnTo>
                  <a:pt x="458587" y="458736"/>
                </a:lnTo>
                <a:close/>
              </a:path>
              <a:path w="528319" h="528319">
                <a:moveTo>
                  <a:pt x="464492" y="489080"/>
                </a:moveTo>
                <a:lnTo>
                  <a:pt x="263902" y="489080"/>
                </a:lnTo>
                <a:lnTo>
                  <a:pt x="289795" y="489704"/>
                </a:lnTo>
                <a:lnTo>
                  <a:pt x="316829" y="493013"/>
                </a:lnTo>
                <a:lnTo>
                  <a:pt x="347587" y="501162"/>
                </a:lnTo>
                <a:lnTo>
                  <a:pt x="384653" y="516304"/>
                </a:lnTo>
                <a:lnTo>
                  <a:pt x="397879" y="522822"/>
                </a:lnTo>
                <a:lnTo>
                  <a:pt x="413557" y="528059"/>
                </a:lnTo>
                <a:lnTo>
                  <a:pt x="431333" y="527338"/>
                </a:lnTo>
                <a:lnTo>
                  <a:pt x="450849" y="515980"/>
                </a:lnTo>
                <a:lnTo>
                  <a:pt x="461572" y="500854"/>
                </a:lnTo>
                <a:lnTo>
                  <a:pt x="464492" y="489080"/>
                </a:lnTo>
                <a:close/>
              </a:path>
              <a:path w="528319" h="528319">
                <a:moveTo>
                  <a:pt x="504875" y="458736"/>
                </a:moveTo>
                <a:lnTo>
                  <a:pt x="458587" y="458736"/>
                </a:lnTo>
                <a:lnTo>
                  <a:pt x="471141" y="463921"/>
                </a:lnTo>
                <a:lnTo>
                  <a:pt x="485503" y="465458"/>
                </a:lnTo>
                <a:lnTo>
                  <a:pt x="500739" y="461673"/>
                </a:lnTo>
                <a:lnTo>
                  <a:pt x="504875" y="458736"/>
                </a:lnTo>
                <a:close/>
              </a:path>
              <a:path w="528319" h="528319">
                <a:moveTo>
                  <a:pt x="42341" y="62604"/>
                </a:moveTo>
                <a:lnTo>
                  <a:pt x="27125" y="66377"/>
                </a:lnTo>
                <a:lnTo>
                  <a:pt x="12004" y="77114"/>
                </a:lnTo>
                <a:lnTo>
                  <a:pt x="714" y="96645"/>
                </a:lnTo>
                <a:lnTo>
                  <a:pt x="1" y="114424"/>
                </a:lnTo>
                <a:lnTo>
                  <a:pt x="5229" y="130102"/>
                </a:lnTo>
                <a:lnTo>
                  <a:pt x="11755" y="143332"/>
                </a:lnTo>
                <a:lnTo>
                  <a:pt x="26846" y="180372"/>
                </a:lnTo>
                <a:lnTo>
                  <a:pt x="34980" y="211117"/>
                </a:lnTo>
                <a:lnTo>
                  <a:pt x="38291" y="238223"/>
                </a:lnTo>
                <a:lnTo>
                  <a:pt x="38912" y="264050"/>
                </a:lnTo>
                <a:lnTo>
                  <a:pt x="38288" y="289885"/>
                </a:lnTo>
                <a:lnTo>
                  <a:pt x="34974" y="316939"/>
                </a:lnTo>
                <a:lnTo>
                  <a:pt x="26841" y="347687"/>
                </a:lnTo>
                <a:lnTo>
                  <a:pt x="11727" y="384748"/>
                </a:lnTo>
                <a:lnTo>
                  <a:pt x="5218" y="397963"/>
                </a:lnTo>
                <a:lnTo>
                  <a:pt x="0" y="413645"/>
                </a:lnTo>
                <a:lnTo>
                  <a:pt x="714" y="431428"/>
                </a:lnTo>
                <a:lnTo>
                  <a:pt x="12004" y="450945"/>
                </a:lnTo>
                <a:lnTo>
                  <a:pt x="27125" y="461673"/>
                </a:lnTo>
                <a:lnTo>
                  <a:pt x="42341" y="465446"/>
                </a:lnTo>
                <a:lnTo>
                  <a:pt x="56697" y="463916"/>
                </a:lnTo>
                <a:lnTo>
                  <a:pt x="69238" y="458736"/>
                </a:lnTo>
                <a:lnTo>
                  <a:pt x="504875" y="458736"/>
                </a:lnTo>
                <a:lnTo>
                  <a:pt x="515842" y="450945"/>
                </a:lnTo>
                <a:lnTo>
                  <a:pt x="527222" y="431428"/>
                </a:lnTo>
                <a:lnTo>
                  <a:pt x="527297" y="429616"/>
                </a:lnTo>
                <a:lnTo>
                  <a:pt x="98871" y="429616"/>
                </a:lnTo>
                <a:lnTo>
                  <a:pt x="98337" y="429197"/>
                </a:lnTo>
                <a:lnTo>
                  <a:pt x="205925" y="301034"/>
                </a:lnTo>
                <a:lnTo>
                  <a:pt x="215738" y="290665"/>
                </a:lnTo>
                <a:lnTo>
                  <a:pt x="220777" y="283348"/>
                </a:lnTo>
                <a:lnTo>
                  <a:pt x="222633" y="275607"/>
                </a:lnTo>
                <a:lnTo>
                  <a:pt x="222898" y="263967"/>
                </a:lnTo>
                <a:lnTo>
                  <a:pt x="220246" y="249978"/>
                </a:lnTo>
                <a:lnTo>
                  <a:pt x="214412" y="238223"/>
                </a:lnTo>
                <a:lnTo>
                  <a:pt x="208577" y="230125"/>
                </a:lnTo>
                <a:lnTo>
                  <a:pt x="205925" y="227109"/>
                </a:lnTo>
                <a:lnTo>
                  <a:pt x="98337" y="98893"/>
                </a:lnTo>
                <a:lnTo>
                  <a:pt x="98818" y="98390"/>
                </a:lnTo>
                <a:lnTo>
                  <a:pt x="527294" y="98390"/>
                </a:lnTo>
                <a:lnTo>
                  <a:pt x="527221" y="96645"/>
                </a:lnTo>
                <a:lnTo>
                  <a:pt x="515842" y="77114"/>
                </a:lnTo>
                <a:lnTo>
                  <a:pt x="504900" y="69344"/>
                </a:lnTo>
                <a:lnTo>
                  <a:pt x="458587" y="69344"/>
                </a:lnTo>
                <a:lnTo>
                  <a:pt x="69238" y="69313"/>
                </a:lnTo>
                <a:lnTo>
                  <a:pt x="56697" y="64135"/>
                </a:lnTo>
                <a:lnTo>
                  <a:pt x="42341" y="62604"/>
                </a:lnTo>
                <a:close/>
              </a:path>
              <a:path w="528319" h="528319">
                <a:moveTo>
                  <a:pt x="263902" y="305096"/>
                </a:moveTo>
                <a:lnTo>
                  <a:pt x="249885" y="307737"/>
                </a:lnTo>
                <a:lnTo>
                  <a:pt x="238118" y="313546"/>
                </a:lnTo>
                <a:lnTo>
                  <a:pt x="230018" y="319356"/>
                </a:lnTo>
                <a:lnTo>
                  <a:pt x="227003" y="321996"/>
                </a:lnTo>
                <a:lnTo>
                  <a:pt x="98871" y="429616"/>
                </a:lnTo>
                <a:lnTo>
                  <a:pt x="429101" y="429616"/>
                </a:lnTo>
                <a:lnTo>
                  <a:pt x="300875" y="321996"/>
                </a:lnTo>
                <a:lnTo>
                  <a:pt x="290567" y="312226"/>
                </a:lnTo>
                <a:lnTo>
                  <a:pt x="283280" y="307209"/>
                </a:lnTo>
                <a:lnTo>
                  <a:pt x="275547" y="305360"/>
                </a:lnTo>
                <a:lnTo>
                  <a:pt x="263902" y="305096"/>
                </a:lnTo>
                <a:close/>
              </a:path>
              <a:path w="528319" h="528319">
                <a:moveTo>
                  <a:pt x="527299" y="98506"/>
                </a:moveTo>
                <a:lnTo>
                  <a:pt x="429018" y="98506"/>
                </a:lnTo>
                <a:lnTo>
                  <a:pt x="429552" y="98935"/>
                </a:lnTo>
                <a:lnTo>
                  <a:pt x="321911" y="227109"/>
                </a:lnTo>
                <a:lnTo>
                  <a:pt x="312147" y="237446"/>
                </a:lnTo>
                <a:lnTo>
                  <a:pt x="307133" y="244739"/>
                </a:lnTo>
                <a:lnTo>
                  <a:pt x="305285" y="252453"/>
                </a:lnTo>
                <a:lnTo>
                  <a:pt x="305021" y="264050"/>
                </a:lnTo>
                <a:lnTo>
                  <a:pt x="307660" y="278090"/>
                </a:lnTo>
                <a:lnTo>
                  <a:pt x="313492" y="289921"/>
                </a:lnTo>
                <a:lnTo>
                  <a:pt x="319272" y="298008"/>
                </a:lnTo>
                <a:lnTo>
                  <a:pt x="321911" y="301034"/>
                </a:lnTo>
                <a:lnTo>
                  <a:pt x="429552" y="429166"/>
                </a:lnTo>
                <a:lnTo>
                  <a:pt x="429101" y="429616"/>
                </a:lnTo>
                <a:lnTo>
                  <a:pt x="527297" y="429616"/>
                </a:lnTo>
                <a:lnTo>
                  <a:pt x="527958" y="413641"/>
                </a:lnTo>
                <a:lnTo>
                  <a:pt x="522727" y="397950"/>
                </a:lnTo>
                <a:lnTo>
                  <a:pt x="516206" y="384717"/>
                </a:lnTo>
                <a:lnTo>
                  <a:pt x="501040" y="347675"/>
                </a:lnTo>
                <a:lnTo>
                  <a:pt x="492869" y="316915"/>
                </a:lnTo>
                <a:lnTo>
                  <a:pt x="489549" y="289885"/>
                </a:lnTo>
                <a:lnTo>
                  <a:pt x="488924" y="263967"/>
                </a:lnTo>
                <a:lnTo>
                  <a:pt x="489548" y="238223"/>
                </a:lnTo>
                <a:lnTo>
                  <a:pt x="492872" y="211113"/>
                </a:lnTo>
                <a:lnTo>
                  <a:pt x="501043" y="180370"/>
                </a:lnTo>
                <a:lnTo>
                  <a:pt x="516235" y="143300"/>
                </a:lnTo>
                <a:lnTo>
                  <a:pt x="522738" y="130089"/>
                </a:lnTo>
                <a:lnTo>
                  <a:pt x="527960" y="114420"/>
                </a:lnTo>
                <a:lnTo>
                  <a:pt x="527299" y="98506"/>
                </a:lnTo>
                <a:close/>
              </a:path>
              <a:path w="528319" h="528319">
                <a:moveTo>
                  <a:pt x="527294" y="98390"/>
                </a:moveTo>
                <a:lnTo>
                  <a:pt x="98818" y="98390"/>
                </a:lnTo>
                <a:lnTo>
                  <a:pt x="227003" y="206021"/>
                </a:lnTo>
                <a:lnTo>
                  <a:pt x="237333" y="215809"/>
                </a:lnTo>
                <a:lnTo>
                  <a:pt x="244620" y="220836"/>
                </a:lnTo>
                <a:lnTo>
                  <a:pt x="252323" y="222688"/>
                </a:lnTo>
                <a:lnTo>
                  <a:pt x="263902" y="222952"/>
                </a:lnTo>
                <a:lnTo>
                  <a:pt x="277980" y="220307"/>
                </a:lnTo>
                <a:lnTo>
                  <a:pt x="289767" y="214486"/>
                </a:lnTo>
                <a:lnTo>
                  <a:pt x="297865" y="208666"/>
                </a:lnTo>
                <a:lnTo>
                  <a:pt x="300875" y="206021"/>
                </a:lnTo>
                <a:lnTo>
                  <a:pt x="429018" y="98506"/>
                </a:lnTo>
                <a:lnTo>
                  <a:pt x="527299" y="98506"/>
                </a:lnTo>
                <a:close/>
              </a:path>
              <a:path w="528319" h="528319">
                <a:moveTo>
                  <a:pt x="485503" y="62608"/>
                </a:moveTo>
                <a:lnTo>
                  <a:pt x="471141" y="64149"/>
                </a:lnTo>
                <a:lnTo>
                  <a:pt x="458587" y="69344"/>
                </a:lnTo>
                <a:lnTo>
                  <a:pt x="504900" y="69344"/>
                </a:lnTo>
                <a:lnTo>
                  <a:pt x="500719" y="66377"/>
                </a:lnTo>
                <a:lnTo>
                  <a:pt x="485503" y="62608"/>
                </a:lnTo>
                <a:close/>
              </a:path>
              <a:path w="528319" h="528319">
                <a:moveTo>
                  <a:pt x="114315" y="0"/>
                </a:moveTo>
                <a:lnTo>
                  <a:pt x="96555" y="727"/>
                </a:lnTo>
                <a:lnTo>
                  <a:pt x="77028" y="12089"/>
                </a:lnTo>
                <a:lnTo>
                  <a:pt x="66293" y="27220"/>
                </a:lnTo>
                <a:lnTo>
                  <a:pt x="62516" y="42452"/>
                </a:lnTo>
                <a:lnTo>
                  <a:pt x="64053" y="56817"/>
                </a:lnTo>
                <a:lnTo>
                  <a:pt x="69238" y="69313"/>
                </a:lnTo>
                <a:lnTo>
                  <a:pt x="458601" y="69313"/>
                </a:lnTo>
                <a:lnTo>
                  <a:pt x="463826" y="56804"/>
                </a:lnTo>
                <a:lnTo>
                  <a:pt x="465374" y="42448"/>
                </a:lnTo>
                <a:lnTo>
                  <a:pt x="464519" y="39000"/>
                </a:lnTo>
                <a:lnTo>
                  <a:pt x="263902" y="39000"/>
                </a:lnTo>
                <a:lnTo>
                  <a:pt x="238029" y="38374"/>
                </a:lnTo>
                <a:lnTo>
                  <a:pt x="210999" y="35063"/>
                </a:lnTo>
                <a:lnTo>
                  <a:pt x="180250" y="26914"/>
                </a:lnTo>
                <a:lnTo>
                  <a:pt x="143215" y="11775"/>
                </a:lnTo>
                <a:lnTo>
                  <a:pt x="129978" y="5238"/>
                </a:lnTo>
                <a:lnTo>
                  <a:pt x="114315" y="0"/>
                </a:lnTo>
                <a:close/>
              </a:path>
              <a:path w="528319" h="528319">
                <a:moveTo>
                  <a:pt x="413557" y="0"/>
                </a:moveTo>
                <a:lnTo>
                  <a:pt x="397879" y="5238"/>
                </a:lnTo>
                <a:lnTo>
                  <a:pt x="384653" y="11775"/>
                </a:lnTo>
                <a:lnTo>
                  <a:pt x="347596" y="26914"/>
                </a:lnTo>
                <a:lnTo>
                  <a:pt x="316852" y="35063"/>
                </a:lnTo>
                <a:lnTo>
                  <a:pt x="289821" y="38374"/>
                </a:lnTo>
                <a:lnTo>
                  <a:pt x="263902" y="39000"/>
                </a:lnTo>
                <a:lnTo>
                  <a:pt x="464519" y="39000"/>
                </a:lnTo>
                <a:lnTo>
                  <a:pt x="461597" y="27219"/>
                </a:lnTo>
                <a:lnTo>
                  <a:pt x="450849" y="12089"/>
                </a:lnTo>
                <a:lnTo>
                  <a:pt x="431333" y="727"/>
                </a:lnTo>
                <a:lnTo>
                  <a:pt x="413557" y="0"/>
                </a:lnTo>
                <a:close/>
              </a:path>
            </a:pathLst>
          </a:custGeom>
          <a:solidFill>
            <a:srgbClr val="CC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7882314" y="792618"/>
            <a:ext cx="1215390" cy="481965"/>
          </a:xfrm>
          <a:custGeom>
            <a:avLst/>
            <a:gdLst/>
            <a:ahLst/>
            <a:cxnLst/>
            <a:rect l="l" t="t" r="r" b="b"/>
            <a:pathLst>
              <a:path w="1215390" h="481965">
                <a:moveTo>
                  <a:pt x="2711" y="5084"/>
                </a:moveTo>
                <a:lnTo>
                  <a:pt x="3109" y="10142"/>
                </a:lnTo>
                <a:lnTo>
                  <a:pt x="14422" y="13586"/>
                </a:lnTo>
                <a:lnTo>
                  <a:pt x="23838" y="19848"/>
                </a:lnTo>
                <a:lnTo>
                  <a:pt x="35480" y="71496"/>
                </a:lnTo>
                <a:lnTo>
                  <a:pt x="36834" y="121655"/>
                </a:lnTo>
                <a:lnTo>
                  <a:pt x="37685" y="181612"/>
                </a:lnTo>
                <a:lnTo>
                  <a:pt x="38057" y="252036"/>
                </a:lnTo>
                <a:lnTo>
                  <a:pt x="37770" y="319228"/>
                </a:lnTo>
                <a:lnTo>
                  <a:pt x="36777" y="379066"/>
                </a:lnTo>
                <a:lnTo>
                  <a:pt x="35002" y="425035"/>
                </a:lnTo>
                <a:lnTo>
                  <a:pt x="20581" y="463374"/>
                </a:lnTo>
                <a:lnTo>
                  <a:pt x="293" y="470976"/>
                </a:lnTo>
                <a:lnTo>
                  <a:pt x="0" y="476243"/>
                </a:lnTo>
                <a:lnTo>
                  <a:pt x="247416" y="476201"/>
                </a:lnTo>
                <a:lnTo>
                  <a:pt x="284178" y="472045"/>
                </a:lnTo>
                <a:lnTo>
                  <a:pt x="320351" y="459845"/>
                </a:lnTo>
                <a:lnTo>
                  <a:pt x="321536" y="459159"/>
                </a:lnTo>
                <a:lnTo>
                  <a:pt x="183134" y="459159"/>
                </a:lnTo>
                <a:lnTo>
                  <a:pt x="149880" y="457322"/>
                </a:lnTo>
                <a:lnTo>
                  <a:pt x="122788" y="406212"/>
                </a:lnTo>
                <a:lnTo>
                  <a:pt x="122264" y="359848"/>
                </a:lnTo>
                <a:lnTo>
                  <a:pt x="122093" y="319228"/>
                </a:lnTo>
                <a:lnTo>
                  <a:pt x="122031" y="236742"/>
                </a:lnTo>
                <a:lnTo>
                  <a:pt x="122288" y="172434"/>
                </a:lnTo>
                <a:lnTo>
                  <a:pt x="122770" y="114578"/>
                </a:lnTo>
                <a:lnTo>
                  <a:pt x="123461" y="69393"/>
                </a:lnTo>
                <a:lnTo>
                  <a:pt x="126144" y="31042"/>
                </a:lnTo>
                <a:lnTo>
                  <a:pt x="149796" y="22811"/>
                </a:lnTo>
                <a:lnTo>
                  <a:pt x="312006" y="22811"/>
                </a:lnTo>
                <a:lnTo>
                  <a:pt x="301032" y="17934"/>
                </a:lnTo>
                <a:lnTo>
                  <a:pt x="262100" y="8138"/>
                </a:lnTo>
                <a:lnTo>
                  <a:pt x="224982" y="5147"/>
                </a:lnTo>
                <a:lnTo>
                  <a:pt x="180032" y="5147"/>
                </a:lnTo>
                <a:lnTo>
                  <a:pt x="2711" y="5084"/>
                </a:lnTo>
                <a:close/>
              </a:path>
              <a:path w="1215390" h="481965">
                <a:moveTo>
                  <a:pt x="312006" y="22811"/>
                </a:moveTo>
                <a:lnTo>
                  <a:pt x="149796" y="22811"/>
                </a:lnTo>
                <a:lnTo>
                  <a:pt x="160752" y="22903"/>
                </a:lnTo>
                <a:lnTo>
                  <a:pt x="168608" y="23111"/>
                </a:lnTo>
                <a:lnTo>
                  <a:pt x="235534" y="32933"/>
                </a:lnTo>
                <a:lnTo>
                  <a:pt x="272698" y="50311"/>
                </a:lnTo>
                <a:lnTo>
                  <a:pt x="302312" y="75657"/>
                </a:lnTo>
                <a:lnTo>
                  <a:pt x="325029" y="107980"/>
                </a:lnTo>
                <a:lnTo>
                  <a:pt x="341506" y="146286"/>
                </a:lnTo>
                <a:lnTo>
                  <a:pt x="352400" y="189583"/>
                </a:lnTo>
                <a:lnTo>
                  <a:pt x="358348" y="236742"/>
                </a:lnTo>
                <a:lnTo>
                  <a:pt x="358287" y="239998"/>
                </a:lnTo>
                <a:lnTo>
                  <a:pt x="356726" y="302428"/>
                </a:lnTo>
                <a:lnTo>
                  <a:pt x="343429" y="356847"/>
                </a:lnTo>
                <a:lnTo>
                  <a:pt x="322024" y="399377"/>
                </a:lnTo>
                <a:lnTo>
                  <a:pt x="296062" y="429255"/>
                </a:lnTo>
                <a:lnTo>
                  <a:pt x="242363" y="453453"/>
                </a:lnTo>
                <a:lnTo>
                  <a:pt x="183134" y="459159"/>
                </a:lnTo>
                <a:lnTo>
                  <a:pt x="321536" y="459159"/>
                </a:lnTo>
                <a:lnTo>
                  <a:pt x="354634" y="439979"/>
                </a:lnTo>
                <a:lnTo>
                  <a:pt x="385637" y="412903"/>
                </a:lnTo>
                <a:lnTo>
                  <a:pt x="412103" y="378957"/>
                </a:lnTo>
                <a:lnTo>
                  <a:pt x="432688" y="338559"/>
                </a:lnTo>
                <a:lnTo>
                  <a:pt x="446067" y="292107"/>
                </a:lnTo>
                <a:lnTo>
                  <a:pt x="450918" y="239998"/>
                </a:lnTo>
                <a:lnTo>
                  <a:pt x="445316" y="181612"/>
                </a:lnTo>
                <a:lnTo>
                  <a:pt x="429452" y="132292"/>
                </a:lnTo>
                <a:lnTo>
                  <a:pt x="405209" y="91652"/>
                </a:lnTo>
                <a:lnTo>
                  <a:pt x="374470" y="59304"/>
                </a:lnTo>
                <a:lnTo>
                  <a:pt x="339116" y="34860"/>
                </a:lnTo>
                <a:lnTo>
                  <a:pt x="312006" y="22811"/>
                </a:lnTo>
                <a:close/>
              </a:path>
              <a:path w="1215390" h="481965">
                <a:moveTo>
                  <a:pt x="224202" y="5084"/>
                </a:moveTo>
                <a:lnTo>
                  <a:pt x="180032" y="5147"/>
                </a:lnTo>
                <a:lnTo>
                  <a:pt x="224982" y="5147"/>
                </a:lnTo>
                <a:lnTo>
                  <a:pt x="224202" y="5084"/>
                </a:lnTo>
                <a:close/>
              </a:path>
              <a:path w="1215390" h="481965">
                <a:moveTo>
                  <a:pt x="666314" y="5084"/>
                </a:moveTo>
                <a:lnTo>
                  <a:pt x="460352" y="5084"/>
                </a:lnTo>
                <a:lnTo>
                  <a:pt x="460708" y="9984"/>
                </a:lnTo>
                <a:lnTo>
                  <a:pt x="474812" y="13906"/>
                </a:lnTo>
                <a:lnTo>
                  <a:pt x="484720" y="23002"/>
                </a:lnTo>
                <a:lnTo>
                  <a:pt x="490502" y="38951"/>
                </a:lnTo>
                <a:lnTo>
                  <a:pt x="492225" y="63428"/>
                </a:lnTo>
                <a:lnTo>
                  <a:pt x="490540" y="422632"/>
                </a:lnTo>
                <a:lnTo>
                  <a:pt x="487912" y="444476"/>
                </a:lnTo>
                <a:lnTo>
                  <a:pt x="480648" y="458827"/>
                </a:lnTo>
                <a:lnTo>
                  <a:pt x="469676" y="467150"/>
                </a:lnTo>
                <a:lnTo>
                  <a:pt x="455923" y="470913"/>
                </a:lnTo>
                <a:lnTo>
                  <a:pt x="455661" y="476243"/>
                </a:lnTo>
                <a:lnTo>
                  <a:pt x="727946" y="476243"/>
                </a:lnTo>
                <a:lnTo>
                  <a:pt x="754593" y="474163"/>
                </a:lnTo>
                <a:lnTo>
                  <a:pt x="787388" y="465354"/>
                </a:lnTo>
                <a:lnTo>
                  <a:pt x="797801" y="459120"/>
                </a:lnTo>
                <a:lnTo>
                  <a:pt x="654295" y="459120"/>
                </a:lnTo>
                <a:lnTo>
                  <a:pt x="629738" y="458902"/>
                </a:lnTo>
                <a:lnTo>
                  <a:pt x="590307" y="455191"/>
                </a:lnTo>
                <a:lnTo>
                  <a:pt x="579322" y="433479"/>
                </a:lnTo>
                <a:lnTo>
                  <a:pt x="579519" y="401391"/>
                </a:lnTo>
                <a:lnTo>
                  <a:pt x="580484" y="322184"/>
                </a:lnTo>
                <a:lnTo>
                  <a:pt x="581737" y="247620"/>
                </a:lnTo>
                <a:lnTo>
                  <a:pt x="582712" y="193403"/>
                </a:lnTo>
                <a:lnTo>
                  <a:pt x="583741" y="138585"/>
                </a:lnTo>
                <a:lnTo>
                  <a:pt x="585647" y="40130"/>
                </a:lnTo>
                <a:lnTo>
                  <a:pt x="616762" y="21877"/>
                </a:lnTo>
                <a:lnTo>
                  <a:pt x="774715" y="21877"/>
                </a:lnTo>
                <a:lnTo>
                  <a:pt x="736555" y="9116"/>
                </a:lnTo>
                <a:lnTo>
                  <a:pt x="696644" y="5134"/>
                </a:lnTo>
                <a:lnTo>
                  <a:pt x="666314" y="5084"/>
                </a:lnTo>
                <a:close/>
              </a:path>
              <a:path w="1215390" h="481965">
                <a:moveTo>
                  <a:pt x="774715" y="21877"/>
                </a:moveTo>
                <a:lnTo>
                  <a:pt x="616762" y="21877"/>
                </a:lnTo>
                <a:lnTo>
                  <a:pt x="638409" y="22078"/>
                </a:lnTo>
                <a:lnTo>
                  <a:pt x="664235" y="24054"/>
                </a:lnTo>
                <a:lnTo>
                  <a:pt x="696397" y="34980"/>
                </a:lnTo>
                <a:lnTo>
                  <a:pt x="724522" y="63176"/>
                </a:lnTo>
                <a:lnTo>
                  <a:pt x="738239" y="116966"/>
                </a:lnTo>
                <a:lnTo>
                  <a:pt x="724714" y="173597"/>
                </a:lnTo>
                <a:lnTo>
                  <a:pt x="689049" y="205816"/>
                </a:lnTo>
                <a:lnTo>
                  <a:pt x="647915" y="220445"/>
                </a:lnTo>
                <a:lnTo>
                  <a:pt x="616766" y="224449"/>
                </a:lnTo>
                <a:lnTo>
                  <a:pt x="616222" y="228313"/>
                </a:lnTo>
                <a:lnTo>
                  <a:pt x="663048" y="234056"/>
                </a:lnTo>
                <a:lnTo>
                  <a:pt x="704099" y="247620"/>
                </a:lnTo>
                <a:lnTo>
                  <a:pt x="737440" y="271585"/>
                </a:lnTo>
                <a:lnTo>
                  <a:pt x="759538" y="308435"/>
                </a:lnTo>
                <a:lnTo>
                  <a:pt x="766856" y="360654"/>
                </a:lnTo>
                <a:lnTo>
                  <a:pt x="759172" y="404824"/>
                </a:lnTo>
                <a:lnTo>
                  <a:pt x="720340" y="448101"/>
                </a:lnTo>
                <a:lnTo>
                  <a:pt x="678289" y="458015"/>
                </a:lnTo>
                <a:lnTo>
                  <a:pt x="654295" y="459120"/>
                </a:lnTo>
                <a:lnTo>
                  <a:pt x="797801" y="459120"/>
                </a:lnTo>
                <a:lnTo>
                  <a:pt x="819789" y="445956"/>
                </a:lnTo>
                <a:lnTo>
                  <a:pt x="845254" y="412112"/>
                </a:lnTo>
                <a:lnTo>
                  <a:pt x="857240" y="359963"/>
                </a:lnTo>
                <a:lnTo>
                  <a:pt x="855313" y="332949"/>
                </a:lnTo>
                <a:lnTo>
                  <a:pt x="840792" y="294239"/>
                </a:lnTo>
                <a:lnTo>
                  <a:pt x="804315" y="254557"/>
                </a:lnTo>
                <a:lnTo>
                  <a:pt x="736522" y="224627"/>
                </a:lnTo>
                <a:lnTo>
                  <a:pt x="754695" y="215709"/>
                </a:lnTo>
                <a:lnTo>
                  <a:pt x="787456" y="193403"/>
                </a:lnTo>
                <a:lnTo>
                  <a:pt x="817482" y="156090"/>
                </a:lnTo>
                <a:lnTo>
                  <a:pt x="827451" y="102149"/>
                </a:lnTo>
                <a:lnTo>
                  <a:pt x="810591" y="51874"/>
                </a:lnTo>
                <a:lnTo>
                  <a:pt x="777415" y="22780"/>
                </a:lnTo>
                <a:lnTo>
                  <a:pt x="774715" y="21877"/>
                </a:lnTo>
                <a:close/>
              </a:path>
              <a:path w="1215390" h="481965">
                <a:moveTo>
                  <a:pt x="1135027" y="460757"/>
                </a:moveTo>
                <a:lnTo>
                  <a:pt x="895991" y="460757"/>
                </a:lnTo>
                <a:lnTo>
                  <a:pt x="903616" y="461950"/>
                </a:lnTo>
                <a:lnTo>
                  <a:pt x="942191" y="472471"/>
                </a:lnTo>
                <a:lnTo>
                  <a:pt x="966762" y="478034"/>
                </a:lnTo>
                <a:lnTo>
                  <a:pt x="987872" y="480490"/>
                </a:lnTo>
                <a:lnTo>
                  <a:pt x="1016063" y="481687"/>
                </a:lnTo>
                <a:lnTo>
                  <a:pt x="1069565" y="479493"/>
                </a:lnTo>
                <a:lnTo>
                  <a:pt x="1116428" y="469362"/>
                </a:lnTo>
                <a:lnTo>
                  <a:pt x="1135027" y="460757"/>
                </a:lnTo>
                <a:close/>
              </a:path>
              <a:path w="1215390" h="481965">
                <a:moveTo>
                  <a:pt x="878245" y="381303"/>
                </a:moveTo>
                <a:lnTo>
                  <a:pt x="878004" y="471908"/>
                </a:lnTo>
                <a:lnTo>
                  <a:pt x="883313" y="471625"/>
                </a:lnTo>
                <a:lnTo>
                  <a:pt x="886898" y="465827"/>
                </a:lnTo>
                <a:lnTo>
                  <a:pt x="890771" y="462126"/>
                </a:lnTo>
                <a:lnTo>
                  <a:pt x="895991" y="460757"/>
                </a:lnTo>
                <a:lnTo>
                  <a:pt x="1135027" y="460757"/>
                </a:lnTo>
                <a:lnTo>
                  <a:pt x="1136545" y="460055"/>
                </a:lnTo>
                <a:lnTo>
                  <a:pt x="1006220" y="460055"/>
                </a:lnTo>
                <a:lnTo>
                  <a:pt x="965552" y="455395"/>
                </a:lnTo>
                <a:lnTo>
                  <a:pt x="915741" y="432656"/>
                </a:lnTo>
                <a:lnTo>
                  <a:pt x="888162" y="399950"/>
                </a:lnTo>
                <a:lnTo>
                  <a:pt x="883439" y="381596"/>
                </a:lnTo>
                <a:lnTo>
                  <a:pt x="878245" y="381303"/>
                </a:lnTo>
                <a:close/>
              </a:path>
              <a:path w="1215390" h="481965">
                <a:moveTo>
                  <a:pt x="1073947" y="0"/>
                </a:moveTo>
                <a:lnTo>
                  <a:pt x="993393" y="4066"/>
                </a:lnTo>
                <a:lnTo>
                  <a:pt x="952115" y="15690"/>
                </a:lnTo>
                <a:lnTo>
                  <a:pt x="916194" y="37334"/>
                </a:lnTo>
                <a:lnTo>
                  <a:pt x="889240" y="71349"/>
                </a:lnTo>
                <a:lnTo>
                  <a:pt x="874863" y="120086"/>
                </a:lnTo>
                <a:lnTo>
                  <a:pt x="870922" y="159367"/>
                </a:lnTo>
                <a:lnTo>
                  <a:pt x="874121" y="183187"/>
                </a:lnTo>
                <a:lnTo>
                  <a:pt x="918181" y="223067"/>
                </a:lnTo>
                <a:lnTo>
                  <a:pt x="957883" y="246829"/>
                </a:lnTo>
                <a:lnTo>
                  <a:pt x="1005174" y="263194"/>
                </a:lnTo>
                <a:lnTo>
                  <a:pt x="1050363" y="275275"/>
                </a:lnTo>
                <a:lnTo>
                  <a:pt x="1083757" y="286185"/>
                </a:lnTo>
                <a:lnTo>
                  <a:pt x="1107860" y="304251"/>
                </a:lnTo>
                <a:lnTo>
                  <a:pt x="1120574" y="326549"/>
                </a:lnTo>
                <a:lnTo>
                  <a:pt x="1125217" y="348705"/>
                </a:lnTo>
                <a:lnTo>
                  <a:pt x="1125107" y="366340"/>
                </a:lnTo>
                <a:lnTo>
                  <a:pt x="1112300" y="410011"/>
                </a:lnTo>
                <a:lnTo>
                  <a:pt x="1086144" y="439183"/>
                </a:lnTo>
                <a:lnTo>
                  <a:pt x="1049749" y="455363"/>
                </a:lnTo>
                <a:lnTo>
                  <a:pt x="1006220" y="460055"/>
                </a:lnTo>
                <a:lnTo>
                  <a:pt x="1136545" y="460055"/>
                </a:lnTo>
                <a:lnTo>
                  <a:pt x="1155544" y="451264"/>
                </a:lnTo>
                <a:lnTo>
                  <a:pt x="1185808" y="425170"/>
                </a:lnTo>
                <a:lnTo>
                  <a:pt x="1206114" y="391050"/>
                </a:lnTo>
                <a:lnTo>
                  <a:pt x="1215355" y="348875"/>
                </a:lnTo>
                <a:lnTo>
                  <a:pt x="1210454" y="292006"/>
                </a:lnTo>
                <a:lnTo>
                  <a:pt x="1190287" y="251572"/>
                </a:lnTo>
                <a:lnTo>
                  <a:pt x="1160767" y="224539"/>
                </a:lnTo>
                <a:lnTo>
                  <a:pt x="1097303" y="198541"/>
                </a:lnTo>
                <a:lnTo>
                  <a:pt x="1075181" y="193508"/>
                </a:lnTo>
                <a:lnTo>
                  <a:pt x="1029142" y="181256"/>
                </a:lnTo>
                <a:lnTo>
                  <a:pt x="993566" y="165878"/>
                </a:lnTo>
                <a:lnTo>
                  <a:pt x="970713" y="142610"/>
                </a:lnTo>
                <a:lnTo>
                  <a:pt x="962839" y="106694"/>
                </a:lnTo>
                <a:lnTo>
                  <a:pt x="969543" y="74169"/>
                </a:lnTo>
                <a:lnTo>
                  <a:pt x="989776" y="45656"/>
                </a:lnTo>
                <a:lnTo>
                  <a:pt x="1024545" y="26123"/>
                </a:lnTo>
                <a:lnTo>
                  <a:pt x="1074857" y="20539"/>
                </a:lnTo>
                <a:lnTo>
                  <a:pt x="1185522" y="20539"/>
                </a:lnTo>
                <a:lnTo>
                  <a:pt x="1185431" y="15984"/>
                </a:lnTo>
                <a:lnTo>
                  <a:pt x="1163011" y="15984"/>
                </a:lnTo>
                <a:lnTo>
                  <a:pt x="1150551" y="12613"/>
                </a:lnTo>
                <a:lnTo>
                  <a:pt x="1120314" y="5079"/>
                </a:lnTo>
                <a:lnTo>
                  <a:pt x="1098346" y="1265"/>
                </a:lnTo>
                <a:lnTo>
                  <a:pt x="1073947" y="0"/>
                </a:lnTo>
                <a:close/>
              </a:path>
              <a:path w="1215390" h="481965">
                <a:moveTo>
                  <a:pt x="1185522" y="20539"/>
                </a:moveTo>
                <a:lnTo>
                  <a:pt x="1074857" y="20539"/>
                </a:lnTo>
                <a:lnTo>
                  <a:pt x="1118133" y="28098"/>
                </a:lnTo>
                <a:lnTo>
                  <a:pt x="1149862" y="43939"/>
                </a:lnTo>
                <a:lnTo>
                  <a:pt x="1170829" y="65532"/>
                </a:lnTo>
                <a:lnTo>
                  <a:pt x="1181817" y="90349"/>
                </a:lnTo>
                <a:lnTo>
                  <a:pt x="1186916" y="90422"/>
                </a:lnTo>
                <a:lnTo>
                  <a:pt x="1185522" y="20539"/>
                </a:lnTo>
                <a:close/>
              </a:path>
              <a:path w="1215390" h="481965">
                <a:moveTo>
                  <a:pt x="1185241" y="6456"/>
                </a:moveTo>
                <a:lnTo>
                  <a:pt x="1180717" y="6498"/>
                </a:lnTo>
                <a:lnTo>
                  <a:pt x="1179430" y="8068"/>
                </a:lnTo>
                <a:lnTo>
                  <a:pt x="1177451" y="10676"/>
                </a:lnTo>
                <a:lnTo>
                  <a:pt x="1173440" y="12047"/>
                </a:lnTo>
                <a:lnTo>
                  <a:pt x="1163011" y="15984"/>
                </a:lnTo>
                <a:lnTo>
                  <a:pt x="1185431" y="15984"/>
                </a:lnTo>
                <a:lnTo>
                  <a:pt x="1185241" y="64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50" b="0" i="0">
                <a:solidFill>
                  <a:srgbClr val="CC0000"/>
                </a:solidFill>
                <a:latin typeface="Open Sans"/>
                <a:cs typeface="Open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300" b="1" i="0">
                <a:solidFill>
                  <a:schemeClr val="tx1"/>
                </a:solidFill>
                <a:latin typeface="Open Sans Semibold"/>
                <a:cs typeface="Open Sans Semibold"/>
              </a:defRPr>
            </a:lvl1pPr>
          </a:lstStyle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spc="-25" dirty="0"/>
              <a:t>XX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10/17/2023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20104100" cy="11308715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8C9091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066621" y="0"/>
            <a:ext cx="5037480" cy="5021061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8380037" cy="11308556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16439292" y="1379256"/>
            <a:ext cx="3665220" cy="4578985"/>
          </a:xfrm>
          <a:custGeom>
            <a:avLst/>
            <a:gdLst/>
            <a:ahLst/>
            <a:cxnLst/>
            <a:rect l="l" t="t" r="r" b="b"/>
            <a:pathLst>
              <a:path w="3665219" h="4578985">
                <a:moveTo>
                  <a:pt x="6151" y="0"/>
                </a:moveTo>
                <a:lnTo>
                  <a:pt x="0" y="6068"/>
                </a:lnTo>
                <a:lnTo>
                  <a:pt x="1488541" y="1777983"/>
                </a:lnTo>
                <a:lnTo>
                  <a:pt x="1623454" y="1921453"/>
                </a:lnTo>
                <a:lnTo>
                  <a:pt x="1692735" y="2022552"/>
                </a:lnTo>
                <a:lnTo>
                  <a:pt x="1718259" y="2129226"/>
                </a:lnTo>
                <a:lnTo>
                  <a:pt x="1721905" y="2289423"/>
                </a:lnTo>
                <a:lnTo>
                  <a:pt x="1685442" y="2483566"/>
                </a:lnTo>
                <a:lnTo>
                  <a:pt x="1605223" y="2646488"/>
                </a:lnTo>
                <a:lnTo>
                  <a:pt x="1525004" y="2758604"/>
                </a:lnTo>
                <a:lnTo>
                  <a:pt x="1488541" y="2800329"/>
                </a:lnTo>
                <a:lnTo>
                  <a:pt x="0" y="4572966"/>
                </a:lnTo>
                <a:lnTo>
                  <a:pt x="7329" y="4578652"/>
                </a:lnTo>
                <a:lnTo>
                  <a:pt x="1779359" y="3092027"/>
                </a:lnTo>
                <a:lnTo>
                  <a:pt x="1921884" y="2956647"/>
                </a:lnTo>
                <a:lnTo>
                  <a:pt x="2022651" y="2887127"/>
                </a:lnTo>
                <a:lnTo>
                  <a:pt x="2129593" y="2861515"/>
                </a:lnTo>
                <a:lnTo>
                  <a:pt x="2290642" y="2857856"/>
                </a:lnTo>
                <a:lnTo>
                  <a:pt x="3140779" y="2857856"/>
                </a:lnTo>
                <a:lnTo>
                  <a:pt x="3092513" y="2800329"/>
                </a:lnTo>
                <a:lnTo>
                  <a:pt x="2956721" y="2657397"/>
                </a:lnTo>
                <a:lnTo>
                  <a:pt x="2886990" y="2556649"/>
                </a:lnTo>
                <a:lnTo>
                  <a:pt x="2861300" y="2450292"/>
                </a:lnTo>
                <a:lnTo>
                  <a:pt x="2857630" y="2290533"/>
                </a:lnTo>
                <a:lnTo>
                  <a:pt x="2894332" y="2095824"/>
                </a:lnTo>
                <a:lnTo>
                  <a:pt x="2975076" y="1932371"/>
                </a:lnTo>
                <a:lnTo>
                  <a:pt x="3055821" y="1819861"/>
                </a:lnTo>
                <a:lnTo>
                  <a:pt x="3092523" y="1777983"/>
                </a:lnTo>
                <a:lnTo>
                  <a:pt x="3139571" y="1721943"/>
                </a:lnTo>
                <a:lnTo>
                  <a:pt x="2290642" y="1721943"/>
                </a:lnTo>
                <a:lnTo>
                  <a:pt x="2095959" y="1685419"/>
                </a:lnTo>
                <a:lnTo>
                  <a:pt x="1932960" y="1605067"/>
                </a:lnTo>
                <a:lnTo>
                  <a:pt x="1820982" y="1524715"/>
                </a:lnTo>
                <a:lnTo>
                  <a:pt x="1779359" y="1488191"/>
                </a:lnTo>
                <a:lnTo>
                  <a:pt x="6151" y="0"/>
                </a:lnTo>
                <a:close/>
              </a:path>
              <a:path w="3665219" h="4578985">
                <a:moveTo>
                  <a:pt x="3140779" y="2857856"/>
                </a:moveTo>
                <a:lnTo>
                  <a:pt x="2290642" y="2857856"/>
                </a:lnTo>
                <a:lnTo>
                  <a:pt x="2484438" y="2894445"/>
                </a:lnTo>
                <a:lnTo>
                  <a:pt x="2647191" y="2974941"/>
                </a:lnTo>
                <a:lnTo>
                  <a:pt x="2759252" y="3055438"/>
                </a:lnTo>
                <a:lnTo>
                  <a:pt x="2800972" y="3092027"/>
                </a:lnTo>
                <a:lnTo>
                  <a:pt x="3664806" y="3817326"/>
                </a:lnTo>
                <a:lnTo>
                  <a:pt x="3664806" y="3482422"/>
                </a:lnTo>
                <a:lnTo>
                  <a:pt x="3140779" y="2857856"/>
                </a:lnTo>
                <a:close/>
              </a:path>
              <a:path w="3665219" h="4578985">
                <a:moveTo>
                  <a:pt x="3664806" y="762649"/>
                </a:moveTo>
                <a:lnTo>
                  <a:pt x="2800972" y="1488191"/>
                </a:lnTo>
                <a:lnTo>
                  <a:pt x="2658014" y="1623329"/>
                </a:lnTo>
                <a:lnTo>
                  <a:pt x="2557202" y="1692724"/>
                </a:lnTo>
                <a:lnTo>
                  <a:pt x="2450692" y="1718290"/>
                </a:lnTo>
                <a:lnTo>
                  <a:pt x="2290642" y="1721943"/>
                </a:lnTo>
                <a:lnTo>
                  <a:pt x="3139571" y="1721943"/>
                </a:lnTo>
                <a:lnTo>
                  <a:pt x="3664806" y="1096313"/>
                </a:lnTo>
                <a:lnTo>
                  <a:pt x="3664806" y="76264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300" b="1" i="0">
                <a:solidFill>
                  <a:schemeClr val="tx1"/>
                </a:solidFill>
                <a:latin typeface="Open Sans Semibold"/>
                <a:cs typeface="Open Sans Semibold"/>
              </a:defRPr>
            </a:lvl1pPr>
          </a:lstStyle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spc="-25" dirty="0"/>
              <a:t>XX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10/17/2023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97627" y="595020"/>
            <a:ext cx="10536555" cy="8299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250" b="0" i="0">
                <a:solidFill>
                  <a:srgbClr val="CC0000"/>
                </a:solidFill>
                <a:latin typeface="Open Sans"/>
                <a:cs typeface="Open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260107" y="3811402"/>
            <a:ext cx="11887835" cy="59035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9094572" y="10763845"/>
            <a:ext cx="234383" cy="2540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" b="1" i="0">
                <a:solidFill>
                  <a:schemeClr val="tx1"/>
                </a:solidFill>
                <a:latin typeface="Open Sans Semibold"/>
                <a:cs typeface="Open Sans Semibold"/>
              </a:defRPr>
            </a:lvl1pPr>
          </a:lstStyle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spc="-25" dirty="0"/>
              <a:t>XX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10/17/2023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group of mountains with fog&#10;&#10;Description automatically generated">
            <a:extLst>
              <a:ext uri="{FF2B5EF4-FFF2-40B4-BE49-F238E27FC236}">
                <a16:creationId xmlns:a16="http://schemas.microsoft.com/office/drawing/2014/main" id="{E607D03A-AE8C-3402-8718-9B9667CC8C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64"/>
          <a:stretch/>
        </p:blipFill>
        <p:spPr>
          <a:xfrm>
            <a:off x="-23668" y="0"/>
            <a:ext cx="18879528" cy="11309350"/>
          </a:xfrm>
          <a:prstGeom prst="rect">
            <a:avLst/>
          </a:prstGeom>
        </p:spPr>
      </p:pic>
      <p:pic>
        <p:nvPicPr>
          <p:cNvPr id="4" name="Picture 3" descr="A black and grey background&#10;&#10;Description automatically generated">
            <a:extLst>
              <a:ext uri="{FF2B5EF4-FFF2-40B4-BE49-F238E27FC236}">
                <a16:creationId xmlns:a16="http://schemas.microsoft.com/office/drawing/2014/main" id="{822770D3-8BF4-5B67-2B14-227047AAF8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78"/>
          <a:stretch/>
        </p:blipFill>
        <p:spPr>
          <a:xfrm>
            <a:off x="11118850" y="0"/>
            <a:ext cx="8991600" cy="11309350"/>
          </a:xfrm>
          <a:prstGeom prst="rect">
            <a:avLst/>
          </a:prstGeom>
        </p:spPr>
      </p:pic>
      <p:sp>
        <p:nvSpPr>
          <p:cNvPr id="5" name="object 2">
            <a:extLst>
              <a:ext uri="{FF2B5EF4-FFF2-40B4-BE49-F238E27FC236}">
                <a16:creationId xmlns:a16="http://schemas.microsoft.com/office/drawing/2014/main" id="{BB33335E-3137-24CA-CD8D-AA2AEE217EBC}"/>
              </a:ext>
            </a:extLst>
          </p:cNvPr>
          <p:cNvSpPr txBox="1"/>
          <p:nvPr/>
        </p:nvSpPr>
        <p:spPr>
          <a:xfrm>
            <a:off x="984928" y="7481774"/>
            <a:ext cx="5476240" cy="1777364"/>
          </a:xfrm>
          <a:prstGeom prst="rect">
            <a:avLst/>
          </a:prstGeom>
        </p:spPr>
        <p:txBody>
          <a:bodyPr vert="horz" wrap="square" lIns="0" tIns="2921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300"/>
              </a:spcBef>
            </a:pPr>
            <a:r>
              <a:rPr lang="en-US" sz="5750" b="0" dirty="0">
                <a:solidFill>
                  <a:srgbClr val="FFFFFF"/>
                </a:solidFill>
                <a:latin typeface="Open Sans Light"/>
                <a:cs typeface="Open Sans Light"/>
              </a:rPr>
              <a:t>Fund Select List</a:t>
            </a:r>
            <a:endParaRPr sz="5750" dirty="0">
              <a:latin typeface="Open Sans Light"/>
              <a:cs typeface="Open Sans Light"/>
            </a:endParaRPr>
          </a:p>
          <a:p>
            <a:pPr marL="12700">
              <a:lnSpc>
                <a:spcPct val="100000"/>
              </a:lnSpc>
              <a:spcBef>
                <a:spcPts val="1145"/>
              </a:spcBef>
            </a:pPr>
            <a:r>
              <a:rPr lang="en-US" sz="2950" b="1" dirty="0">
                <a:solidFill>
                  <a:srgbClr val="FFFFFF"/>
                </a:solidFill>
                <a:latin typeface="Open Sans Semibold"/>
                <a:cs typeface="Open Sans Semibold"/>
              </a:rPr>
              <a:t>PI. &lt;Title&gt;</a:t>
            </a:r>
            <a:endParaRPr sz="2950" dirty="0">
              <a:latin typeface="Open Sans Semibold"/>
              <a:cs typeface="Open Sans Semibold"/>
            </a:endParaRPr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01DF62AE-9FCC-CC34-76E7-56BF352D7610}"/>
              </a:ext>
            </a:extLst>
          </p:cNvPr>
          <p:cNvSpPr txBox="1"/>
          <p:nvPr/>
        </p:nvSpPr>
        <p:spPr>
          <a:xfrm>
            <a:off x="16224601" y="9651650"/>
            <a:ext cx="2959100" cy="3270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950" b="1" dirty="0">
                <a:solidFill>
                  <a:srgbClr val="FFFFFF"/>
                </a:solidFill>
                <a:latin typeface="Open Sans"/>
                <a:cs typeface="Open Sans"/>
              </a:rPr>
              <a:t>DBS</a:t>
            </a:r>
            <a:r>
              <a:rPr sz="1950" b="1" spc="5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1950" b="1" dirty="0">
                <a:solidFill>
                  <a:srgbClr val="FFFFFF"/>
                </a:solidFill>
                <a:latin typeface="Open Sans"/>
                <a:cs typeface="Open Sans"/>
              </a:rPr>
              <a:t>WEALTH</a:t>
            </a:r>
            <a:r>
              <a:rPr sz="1950" b="1" spc="5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1950" b="1" spc="-10" dirty="0">
                <a:solidFill>
                  <a:srgbClr val="FFFFFF"/>
                </a:solidFill>
                <a:latin typeface="Open Sans"/>
                <a:cs typeface="Open Sans"/>
              </a:rPr>
              <a:t>ANALYSTS</a:t>
            </a:r>
            <a:endParaRPr sz="1950" dirty="0">
              <a:latin typeface="Open Sans"/>
              <a:cs typeface="Open Sans"/>
            </a:endParaRPr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895DE6D9-8F99-8309-8698-2EB020F6117A}"/>
              </a:ext>
            </a:extLst>
          </p:cNvPr>
          <p:cNvSpPr txBox="1"/>
          <p:nvPr/>
        </p:nvSpPr>
        <p:spPr>
          <a:xfrm>
            <a:off x="16234805" y="10128025"/>
            <a:ext cx="2930525" cy="50545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789305" algn="l"/>
                <a:tab pos="1786889" algn="l"/>
              </a:tabLst>
            </a:pPr>
            <a:r>
              <a:rPr sz="3150" spc="-25" dirty="0">
                <a:solidFill>
                  <a:srgbClr val="FFFFFF"/>
                </a:solidFill>
                <a:latin typeface="Open Sans"/>
                <a:cs typeface="Open Sans"/>
              </a:rPr>
              <a:t>0</a:t>
            </a:r>
            <a:r>
              <a:rPr sz="3150" spc="-25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3150" spc="-60" dirty="0">
                <a:solidFill>
                  <a:srgbClr val="FFFFFF"/>
                </a:solidFill>
                <a:latin typeface="Open Sans"/>
                <a:cs typeface="Open Sans"/>
              </a:rPr>
              <a:t>3</a:t>
            </a:r>
            <a:r>
              <a:rPr sz="3150" dirty="0">
                <a:solidFill>
                  <a:srgbClr val="FFFFFF"/>
                </a:solidFill>
                <a:latin typeface="Open Sans"/>
                <a:cs typeface="Open Sans"/>
              </a:rPr>
              <a:t>	</a:t>
            </a:r>
            <a:r>
              <a:rPr sz="3150" spc="-10" dirty="0">
                <a:solidFill>
                  <a:srgbClr val="FFFFFF"/>
                </a:solidFill>
                <a:latin typeface="Open Sans"/>
                <a:cs typeface="Open Sans"/>
              </a:rPr>
              <a:t>J</a:t>
            </a:r>
            <a:r>
              <a:rPr sz="3150" spc="-254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3150" spc="-30" dirty="0">
                <a:solidFill>
                  <a:srgbClr val="FFFFFF"/>
                </a:solidFill>
                <a:latin typeface="Open Sans"/>
                <a:cs typeface="Open Sans"/>
              </a:rPr>
              <a:t>U</a:t>
            </a:r>
            <a:r>
              <a:rPr sz="3150" spc="-25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3150" spc="-50" dirty="0">
                <a:solidFill>
                  <a:srgbClr val="FFFFFF"/>
                </a:solidFill>
                <a:latin typeface="Open Sans"/>
                <a:cs typeface="Open Sans"/>
              </a:rPr>
              <a:t>L</a:t>
            </a:r>
            <a:r>
              <a:rPr sz="3150" dirty="0">
                <a:solidFill>
                  <a:srgbClr val="FFFFFF"/>
                </a:solidFill>
                <a:latin typeface="Open Sans"/>
                <a:cs typeface="Open Sans"/>
              </a:rPr>
              <a:t>	</a:t>
            </a:r>
            <a:r>
              <a:rPr sz="3150" spc="-25" dirty="0">
                <a:solidFill>
                  <a:srgbClr val="FFFFFF"/>
                </a:solidFill>
                <a:latin typeface="Open Sans"/>
                <a:cs typeface="Open Sans"/>
              </a:rPr>
              <a:t>2</a:t>
            </a:r>
            <a:r>
              <a:rPr sz="3150" spc="-25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3150" spc="-25" dirty="0">
                <a:solidFill>
                  <a:srgbClr val="FFFFFF"/>
                </a:solidFill>
                <a:latin typeface="Open Sans"/>
                <a:cs typeface="Open Sans"/>
              </a:rPr>
              <a:t>0</a:t>
            </a:r>
            <a:r>
              <a:rPr sz="3150" spc="-25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3150" spc="-25" dirty="0">
                <a:solidFill>
                  <a:srgbClr val="FFFFFF"/>
                </a:solidFill>
                <a:latin typeface="Open Sans"/>
                <a:cs typeface="Open Sans"/>
              </a:rPr>
              <a:t>2</a:t>
            </a:r>
            <a:r>
              <a:rPr sz="3150" spc="-24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3150" spc="-50" dirty="0">
                <a:solidFill>
                  <a:srgbClr val="FFFFFF"/>
                </a:solidFill>
                <a:latin typeface="Open Sans"/>
                <a:cs typeface="Open Sans"/>
              </a:rPr>
              <a:t>3</a:t>
            </a:r>
            <a:endParaRPr sz="3150" dirty="0">
              <a:latin typeface="Open Sans"/>
              <a:cs typeface="Open Sans"/>
            </a:endParaRPr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A4070948-3FCD-A853-07A8-7E82836572DB}"/>
              </a:ext>
            </a:extLst>
          </p:cNvPr>
          <p:cNvSpPr/>
          <p:nvPr/>
        </p:nvSpPr>
        <p:spPr>
          <a:xfrm>
            <a:off x="16259880" y="10051847"/>
            <a:ext cx="2904490" cy="0"/>
          </a:xfrm>
          <a:custGeom>
            <a:avLst/>
            <a:gdLst/>
            <a:ahLst/>
            <a:cxnLst/>
            <a:rect l="l" t="t" r="r" b="b"/>
            <a:pathLst>
              <a:path w="2904490">
                <a:moveTo>
                  <a:pt x="0" y="0"/>
                </a:moveTo>
                <a:lnTo>
                  <a:pt x="2904037" y="0"/>
                </a:lnTo>
              </a:path>
            </a:pathLst>
          </a:custGeom>
          <a:ln w="1047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12">
            <a:extLst>
              <a:ext uri="{FF2B5EF4-FFF2-40B4-BE49-F238E27FC236}">
                <a16:creationId xmlns:a16="http://schemas.microsoft.com/office/drawing/2014/main" id="{17D638F8-C355-4225-AA6C-0AA06D3749D5}"/>
              </a:ext>
            </a:extLst>
          </p:cNvPr>
          <p:cNvSpPr txBox="1"/>
          <p:nvPr/>
        </p:nvSpPr>
        <p:spPr>
          <a:xfrm>
            <a:off x="984928" y="9700559"/>
            <a:ext cx="9900285" cy="9842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55244">
              <a:lnSpc>
                <a:spcPct val="100000"/>
              </a:lnSpc>
              <a:spcBef>
                <a:spcPts val="125"/>
              </a:spcBef>
            </a:pPr>
            <a:r>
              <a:rPr sz="1950" b="1" dirty="0">
                <a:solidFill>
                  <a:srgbClr val="FFFFFF"/>
                </a:solidFill>
                <a:latin typeface="Open Sans"/>
                <a:cs typeface="Open Sans"/>
              </a:rPr>
              <a:t>&gt;</a:t>
            </a:r>
            <a:r>
              <a:rPr sz="1950" b="1" spc="44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1950" b="1" dirty="0">
                <a:solidFill>
                  <a:srgbClr val="FFFFFF"/>
                </a:solidFill>
                <a:latin typeface="Open Sans"/>
                <a:cs typeface="Open Sans"/>
              </a:rPr>
              <a:t>Accredited</a:t>
            </a:r>
            <a:r>
              <a:rPr sz="1950" b="1" spc="5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1950" b="1" dirty="0">
                <a:solidFill>
                  <a:srgbClr val="FFFFFF"/>
                </a:solidFill>
                <a:latin typeface="Open Sans"/>
                <a:cs typeface="Open Sans"/>
              </a:rPr>
              <a:t>Investors</a:t>
            </a:r>
            <a:r>
              <a:rPr sz="1950" b="1" spc="5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1950" b="1" dirty="0">
                <a:solidFill>
                  <a:srgbClr val="FFFFFF"/>
                </a:solidFill>
                <a:latin typeface="Open Sans"/>
                <a:cs typeface="Open Sans"/>
              </a:rPr>
              <a:t>and</a:t>
            </a:r>
            <a:r>
              <a:rPr sz="1950" b="1" spc="5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1950" b="1" dirty="0">
                <a:solidFill>
                  <a:srgbClr val="FFFFFF"/>
                </a:solidFill>
                <a:latin typeface="Open Sans"/>
                <a:cs typeface="Open Sans"/>
              </a:rPr>
              <a:t>Professional</a:t>
            </a:r>
            <a:r>
              <a:rPr sz="1950" b="1" spc="5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1950" b="1" dirty="0">
                <a:solidFill>
                  <a:srgbClr val="FFFFFF"/>
                </a:solidFill>
                <a:latin typeface="Open Sans"/>
                <a:cs typeface="Open Sans"/>
              </a:rPr>
              <a:t>Investors</a:t>
            </a:r>
            <a:r>
              <a:rPr sz="1950" b="1" spc="5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1950" b="1" spc="-20" dirty="0">
                <a:solidFill>
                  <a:srgbClr val="FFFFFF"/>
                </a:solidFill>
                <a:latin typeface="Open Sans"/>
                <a:cs typeface="Open Sans"/>
              </a:rPr>
              <a:t>only</a:t>
            </a:r>
            <a:endParaRPr sz="1950" dirty="0">
              <a:latin typeface="Open Sans"/>
              <a:cs typeface="Open Sans"/>
            </a:endParaRPr>
          </a:p>
          <a:p>
            <a:pPr marL="12700" marR="5080">
              <a:lnSpc>
                <a:spcPct val="100000"/>
              </a:lnSpc>
              <a:spcBef>
                <a:spcPts val="1925"/>
              </a:spcBef>
            </a:pP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information contained in this document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is intended only for use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by the person to whom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it has been delivered and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should not be disseminated or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distributed to third parties </a:t>
            </a:r>
            <a:r>
              <a:rPr sz="900" spc="-10" dirty="0">
                <a:solidFill>
                  <a:srgbClr val="FFFFFF"/>
                </a:solidFill>
                <a:latin typeface="Open Sans"/>
                <a:cs typeface="Open Sans"/>
              </a:rPr>
              <a:t>without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our</a:t>
            </a:r>
            <a:r>
              <a:rPr sz="900" spc="-1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prior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written</a:t>
            </a:r>
            <a:r>
              <a:rPr sz="900" spc="-1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consent.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DBS</a:t>
            </a:r>
            <a:r>
              <a:rPr sz="900" spc="-1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accepts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no</a:t>
            </a:r>
            <a:r>
              <a:rPr sz="900" spc="-1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liability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whatsoever</a:t>
            </a:r>
            <a:r>
              <a:rPr sz="900" spc="-1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with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respect</a:t>
            </a:r>
            <a:r>
              <a:rPr sz="900" spc="-1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to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the</a:t>
            </a:r>
            <a:r>
              <a:rPr sz="900" spc="-1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use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of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this</a:t>
            </a:r>
            <a:r>
              <a:rPr sz="900" spc="-1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document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or</a:t>
            </a:r>
            <a:r>
              <a:rPr sz="900" spc="-1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its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contents.</a:t>
            </a:r>
            <a:r>
              <a:rPr sz="900" spc="-1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refer</a:t>
            </a:r>
            <a:r>
              <a:rPr sz="900" spc="-1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to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Disclaimer</a:t>
            </a:r>
            <a:r>
              <a:rPr sz="900" spc="-1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found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at</a:t>
            </a:r>
            <a:r>
              <a:rPr sz="900" spc="-1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end</a:t>
            </a:r>
            <a:r>
              <a:rPr sz="900" spc="-10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of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Open Sans"/>
                <a:cs typeface="Open Sans"/>
              </a:rPr>
              <a:t>document.</a:t>
            </a:r>
            <a:endParaRPr sz="900" dirty="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Certain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information ©2020 MSCI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ESG Research LLC.</a:t>
            </a:r>
            <a:r>
              <a:rPr sz="900" spc="-5" dirty="0">
                <a:solidFill>
                  <a:srgbClr val="FFFFFF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FFFFFF"/>
                </a:solidFill>
                <a:latin typeface="Open Sans"/>
                <a:cs typeface="Open Sans"/>
              </a:rPr>
              <a:t>reproduced by </a:t>
            </a:r>
            <a:r>
              <a:rPr sz="900" spc="-10" dirty="0">
                <a:solidFill>
                  <a:srgbClr val="FFFFFF"/>
                </a:solidFill>
                <a:latin typeface="Open Sans"/>
                <a:cs typeface="Open Sans"/>
              </a:rPr>
              <a:t>permission.</a:t>
            </a:r>
            <a:endParaRPr sz="900" dirty="0">
              <a:latin typeface="Open Sans"/>
              <a:cs typeface="Open Sans"/>
            </a:endParaRPr>
          </a:p>
        </p:txBody>
      </p:sp>
      <p:pic>
        <p:nvPicPr>
          <p:cNvPr id="10" name="Picture 9" descr="A black and red logo">
            <a:extLst>
              <a:ext uri="{FF2B5EF4-FFF2-40B4-BE49-F238E27FC236}">
                <a16:creationId xmlns:a16="http://schemas.microsoft.com/office/drawing/2014/main" id="{BDE278E3-EC51-3C98-1485-368225A2D3B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228708"/>
            <a:ext cx="4245996" cy="1414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438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15675" y="5041700"/>
            <a:ext cx="18093690" cy="302260"/>
            <a:chOff x="1015675" y="5041700"/>
            <a:chExt cx="18093690" cy="302260"/>
          </a:xfrm>
        </p:grpSpPr>
        <p:sp>
          <p:nvSpPr>
            <p:cNvPr id="3" name="object 3"/>
            <p:cNvSpPr/>
            <p:nvPr/>
          </p:nvSpPr>
          <p:spPr>
            <a:xfrm>
              <a:off x="1015675" y="5041700"/>
              <a:ext cx="18093690" cy="301625"/>
            </a:xfrm>
            <a:custGeom>
              <a:avLst/>
              <a:gdLst/>
              <a:ahLst/>
              <a:cxnLst/>
              <a:rect l="l" t="t" r="r" b="b"/>
              <a:pathLst>
                <a:path w="18093690" h="301625">
                  <a:moveTo>
                    <a:pt x="18093689" y="0"/>
                  </a:moveTo>
                  <a:lnTo>
                    <a:pt x="0" y="0"/>
                  </a:lnTo>
                  <a:lnTo>
                    <a:pt x="0" y="301561"/>
                  </a:lnTo>
                  <a:lnTo>
                    <a:pt x="18093689" y="301561"/>
                  </a:lnTo>
                  <a:lnTo>
                    <a:pt x="18093689" y="0"/>
                  </a:lnTo>
                  <a:close/>
                </a:path>
              </a:pathLst>
            </a:custGeom>
            <a:solidFill>
              <a:srgbClr val="B3B3B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026177" y="5338707"/>
              <a:ext cx="18083530" cy="0"/>
            </a:xfrm>
            <a:custGeom>
              <a:avLst/>
              <a:gdLst/>
              <a:ahLst/>
              <a:cxnLst/>
              <a:rect l="l" t="t" r="r" b="b"/>
              <a:pathLst>
                <a:path w="18083530">
                  <a:moveTo>
                    <a:pt x="0" y="0"/>
                  </a:moveTo>
                  <a:lnTo>
                    <a:pt x="18083187" y="0"/>
                  </a:lnTo>
                </a:path>
              </a:pathLst>
            </a:custGeom>
            <a:ln w="10470">
              <a:solidFill>
                <a:srgbClr val="B3B3B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1015675" y="1810060"/>
          <a:ext cx="18099403" cy="468820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2170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897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4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35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0269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936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19951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223644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24650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502284">
                <a:tc gridSpan="5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sz="1450">
                        <a:latin typeface="Times New Roman"/>
                        <a:cs typeface="Times New Roman"/>
                      </a:endParaRPr>
                    </a:p>
                    <a:p>
                      <a:pPr marL="6282055" marR="290830" indent="-6085840">
                        <a:lnSpc>
                          <a:spcPct val="58299"/>
                        </a:lnSpc>
                        <a:tabLst>
                          <a:tab pos="5053965" algn="l"/>
                          <a:tab pos="6221730" algn="l"/>
                          <a:tab pos="7435215" algn="l"/>
                          <a:tab pos="8674100" algn="l"/>
                          <a:tab pos="8837930" algn="l"/>
                        </a:tabLst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Fund</a:t>
                      </a:r>
                      <a:r>
                        <a:rPr sz="1300" b="1" spc="-2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Name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	</a:t>
                      </a:r>
                      <a:r>
                        <a:rPr sz="1300" b="1" spc="-2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ISIN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	</a:t>
                      </a:r>
                      <a:r>
                        <a:rPr sz="1950" b="1" baseline="2564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MSCI </a:t>
                      </a:r>
                      <a:r>
                        <a:rPr sz="1950" b="1" spc="-37" baseline="2564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ESG</a:t>
                      </a:r>
                      <a:r>
                        <a:rPr sz="1950" b="1" baseline="2564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	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Currency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	</a:t>
                      </a:r>
                      <a:r>
                        <a:rPr sz="1950" b="1" baseline="2564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YTD</a:t>
                      </a:r>
                      <a:r>
                        <a:rPr sz="1950" b="1" spc="22" baseline="2564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950" b="1" spc="-37" baseline="2564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Ret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Ratings</a:t>
                      </a:r>
                      <a:r>
                        <a:rPr sz="1125" b="1" spc="-15" baseline="33333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2</a:t>
                      </a:r>
                      <a:r>
                        <a:rPr sz="1125" b="1" baseline="33333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			</a:t>
                      </a:r>
                      <a:r>
                        <a:rPr sz="1300" b="1" spc="-2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(%)</a:t>
                      </a:r>
                      <a:r>
                        <a:rPr sz="1125" b="1" spc="-30" baseline="33333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3</a:t>
                      </a:r>
                      <a:endParaRPr sz="1125" baseline="33333">
                        <a:latin typeface="Open Sans Semibold"/>
                        <a:cs typeface="Open Sans Semibold"/>
                      </a:endParaRPr>
                    </a:p>
                  </a:txBody>
                  <a:tcPr marL="0" marR="0" marT="2540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36245" marR="328295" indent="-137795">
                        <a:lnSpc>
                          <a:spcPts val="1520"/>
                        </a:lnSpc>
                        <a:spcBef>
                          <a:spcPts val="505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1M</a:t>
                      </a:r>
                      <a:r>
                        <a:rPr sz="1300" b="1" spc="1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Ret </a:t>
                      </a:r>
                      <a:r>
                        <a:rPr sz="1300" b="1" spc="-2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(%)</a:t>
                      </a:r>
                      <a:r>
                        <a:rPr sz="1125" b="1" spc="-30" baseline="33333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3</a:t>
                      </a:r>
                      <a:endParaRPr sz="1125" baseline="33333">
                        <a:latin typeface="Open Sans Semibold"/>
                        <a:cs typeface="Open Sans Semibold"/>
                      </a:endParaRPr>
                    </a:p>
                  </a:txBody>
                  <a:tcPr marL="0" marR="0" marT="64135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439420" marR="247650" indent="-103505">
                        <a:lnSpc>
                          <a:spcPts val="1520"/>
                        </a:lnSpc>
                        <a:spcBef>
                          <a:spcPts val="505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1Y</a:t>
                      </a:r>
                      <a:r>
                        <a:rPr sz="1300" b="1" spc="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Ret </a:t>
                      </a:r>
                      <a:r>
                        <a:rPr sz="1300" b="1" spc="-2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(%)</a:t>
                      </a:r>
                      <a:r>
                        <a:rPr sz="1125" b="1" spc="-30" baseline="33333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3</a:t>
                      </a:r>
                      <a:endParaRPr sz="1125" baseline="33333">
                        <a:latin typeface="Open Sans Semibold"/>
                        <a:cs typeface="Open Sans Semibold"/>
                      </a:endParaRPr>
                    </a:p>
                  </a:txBody>
                  <a:tcPr marL="0" marR="0" marT="64135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548640" marR="142240" indent="-293370">
                        <a:lnSpc>
                          <a:spcPts val="1520"/>
                        </a:lnSpc>
                        <a:spcBef>
                          <a:spcPts val="505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Ann</a:t>
                      </a:r>
                      <a:r>
                        <a:rPr sz="1300" b="1" spc="-1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3Y</a:t>
                      </a:r>
                      <a:r>
                        <a:rPr sz="1300" b="1" spc="1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Ret </a:t>
                      </a:r>
                      <a:r>
                        <a:rPr sz="1300" b="1" spc="-2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(%)</a:t>
                      </a:r>
                      <a:r>
                        <a:rPr sz="1125" b="1" spc="-30" baseline="33333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3</a:t>
                      </a:r>
                      <a:endParaRPr sz="1125" baseline="33333">
                        <a:latin typeface="Open Sans Semibold"/>
                        <a:cs typeface="Open Sans Semibold"/>
                      </a:endParaRPr>
                    </a:p>
                  </a:txBody>
                  <a:tcPr marL="0" marR="0" marT="64135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473075" marR="182880" indent="-284480">
                        <a:lnSpc>
                          <a:spcPts val="1520"/>
                        </a:lnSpc>
                        <a:spcBef>
                          <a:spcPts val="505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3Y</a:t>
                      </a:r>
                      <a:r>
                        <a:rPr sz="1300" b="1" spc="2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Std </a:t>
                      </a: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Dev </a:t>
                      </a:r>
                      <a:r>
                        <a:rPr sz="1300" b="1" spc="-2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(%)</a:t>
                      </a:r>
                      <a:r>
                        <a:rPr sz="1125" b="1" spc="-30" baseline="33333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4</a:t>
                      </a:r>
                      <a:endParaRPr sz="1125" baseline="33333">
                        <a:latin typeface="Open Sans Semibold"/>
                        <a:cs typeface="Open Sans Semibold"/>
                      </a:endParaRPr>
                    </a:p>
                  </a:txBody>
                  <a:tcPr marL="0" marR="0" marT="64135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53695" marR="194310" indent="-163830">
                        <a:lnSpc>
                          <a:spcPts val="1520"/>
                        </a:lnSpc>
                        <a:spcBef>
                          <a:spcPts val="505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1Y</a:t>
                      </a:r>
                      <a:r>
                        <a:rPr sz="1300" b="1" spc="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Sharpe Ratio</a:t>
                      </a:r>
                      <a:r>
                        <a:rPr sz="1125" b="1" spc="-15" baseline="33333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5</a:t>
                      </a:r>
                      <a:endParaRPr sz="1125" baseline="33333">
                        <a:latin typeface="Open Sans Semibold"/>
                        <a:cs typeface="Open Sans Semibold"/>
                      </a:endParaRPr>
                    </a:p>
                  </a:txBody>
                  <a:tcPr marL="0" marR="0" marT="64135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50">
                        <a:latin typeface="Times New Roman"/>
                        <a:cs typeface="Times New Roman"/>
                      </a:endParaRPr>
                    </a:p>
                    <a:p>
                      <a:pPr marL="365125" marR="168275" indent="-163830">
                        <a:lnSpc>
                          <a:spcPct val="44200"/>
                        </a:lnSpc>
                        <a:tabLst>
                          <a:tab pos="1434465" algn="l"/>
                        </a:tabLst>
                      </a:pPr>
                      <a:r>
                        <a:rPr sz="1950" b="1" baseline="36324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3Y</a:t>
                      </a:r>
                      <a:r>
                        <a:rPr sz="1950" b="1" spc="37" baseline="36324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950" b="1" spc="-15" baseline="36324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Sharpe</a:t>
                      </a:r>
                      <a:r>
                        <a:rPr sz="1950" b="1" baseline="36324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	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Risk</a:t>
                      </a:r>
                      <a:r>
                        <a:rPr sz="1300" b="1" spc="2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Level</a:t>
                      </a:r>
                      <a:r>
                        <a:rPr sz="1125" b="1" spc="-15" baseline="33333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6</a:t>
                      </a:r>
                      <a:r>
                        <a:rPr sz="1125" b="1" spc="750" baseline="33333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Ratio</a:t>
                      </a:r>
                      <a:r>
                        <a:rPr sz="1125" b="1" spc="-15" baseline="33333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5</a:t>
                      </a:r>
                      <a:endParaRPr sz="1125" baseline="33333">
                        <a:latin typeface="Open Sans Semibold"/>
                        <a:cs typeface="Open Sans Semibold"/>
                      </a:endParaRPr>
                    </a:p>
                  </a:txBody>
                  <a:tcPr marL="0" marR="0" marT="0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8610">
                <a:tc gridSpan="13">
                  <a:txBody>
                    <a:bodyPr/>
                    <a:lstStyle/>
                    <a:p>
                      <a:pPr marL="196215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b="1" spc="114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GLOBAL</a:t>
                      </a:r>
                      <a:r>
                        <a:rPr sz="1300" b="1" spc="29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b="1" spc="13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MULTI-</a:t>
                      </a:r>
                      <a:r>
                        <a:rPr sz="1300" b="1" spc="10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ASSET 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51435" marB="0">
                    <a:lnT w="19050">
                      <a:solidFill>
                        <a:srgbClr val="FFFFFF"/>
                      </a:solidFill>
                      <a:prstDash val="solid"/>
                    </a:lnT>
                    <a:solidFill>
                      <a:srgbClr val="B3B3B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5115">
                <a:tc>
                  <a:txBody>
                    <a:bodyPr/>
                    <a:lstStyle/>
                    <a:p>
                      <a:pPr marL="475615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First</a:t>
                      </a:r>
                      <a:r>
                        <a:rPr sz="1300" spc="1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Eagle</a:t>
                      </a:r>
                      <a:r>
                        <a:rPr sz="1300" spc="114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Amundi</a:t>
                      </a:r>
                      <a:r>
                        <a:rPr sz="1300" spc="14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Income</a:t>
                      </a:r>
                      <a:r>
                        <a:rPr sz="1300" spc="114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Builder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3020" marB="0"/>
                </a:tc>
                <a:tc>
                  <a:txBody>
                    <a:bodyPr/>
                    <a:lstStyle/>
                    <a:p>
                      <a:pPr marR="309880" algn="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LU1095739816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3020" marB="0"/>
                </a:tc>
                <a:tc>
                  <a:txBody>
                    <a:bodyPr/>
                    <a:lstStyle/>
                    <a:p>
                      <a:pPr marL="339090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300" b="1" spc="-25" dirty="0">
                          <a:latin typeface="Open Sans Semibold"/>
                          <a:cs typeface="Open Sans Semibold"/>
                        </a:rPr>
                        <a:t>AA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33020" marB="0"/>
                </a:tc>
                <a:tc>
                  <a:txBody>
                    <a:bodyPr/>
                    <a:lstStyle/>
                    <a:p>
                      <a:pPr marL="429895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USD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302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4.0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3020" marB="0"/>
                </a:tc>
                <a:tc>
                  <a:txBody>
                    <a:bodyPr/>
                    <a:lstStyle/>
                    <a:p>
                      <a:pPr marL="427355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3020" marB="0"/>
                </a:tc>
                <a:tc>
                  <a:txBody>
                    <a:bodyPr/>
                    <a:lstStyle/>
                    <a:p>
                      <a:pPr marL="404495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2.4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3020" marB="0"/>
                </a:tc>
                <a:tc>
                  <a:txBody>
                    <a:bodyPr/>
                    <a:lstStyle/>
                    <a:p>
                      <a:pPr marL="530860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8.8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302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73380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12.2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3020" marB="0"/>
                </a:tc>
                <a:tc>
                  <a:txBody>
                    <a:bodyPr/>
                    <a:lstStyle/>
                    <a:p>
                      <a:pPr marL="396240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0.3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3020" marB="0"/>
                </a:tc>
                <a:tc>
                  <a:txBody>
                    <a:bodyPr/>
                    <a:lstStyle/>
                    <a:p>
                      <a:pPr marR="112395" algn="ct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3020" marB="0"/>
                </a:tc>
                <a:tc>
                  <a:txBody>
                    <a:bodyPr/>
                    <a:lstStyle/>
                    <a:p>
                      <a:pPr marL="42545" algn="ctr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P3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302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165">
                <a:tc>
                  <a:txBody>
                    <a:bodyPr/>
                    <a:lstStyle/>
                    <a:p>
                      <a:pPr marL="47561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CIO</a:t>
                      </a:r>
                      <a:r>
                        <a:rPr sz="1300" spc="9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Barbell</a:t>
                      </a:r>
                      <a:r>
                        <a:rPr sz="1300" spc="1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Income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R="304165" algn="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SGXZ89219851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33909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b="1" spc="-25" dirty="0">
                          <a:latin typeface="Open Sans Semibold"/>
                          <a:cs typeface="Open Sans Semibold"/>
                        </a:rPr>
                        <a:t>AA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2989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USD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5.9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2735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0449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5.4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8255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-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130175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-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39687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0.5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R="121285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-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2545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P3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165">
                <a:tc>
                  <a:txBody>
                    <a:bodyPr/>
                    <a:lstStyle/>
                    <a:p>
                      <a:pPr marL="47625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JPMorgan</a:t>
                      </a:r>
                      <a:r>
                        <a:rPr sz="1300" spc="15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Global</a:t>
                      </a:r>
                      <a:r>
                        <a:rPr sz="1300" spc="14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Income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R="309245" algn="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LU0762807625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33909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b="1" spc="-25" dirty="0">
                          <a:latin typeface="Open Sans Semibold"/>
                          <a:cs typeface="Open Sans Semibold"/>
                        </a:rPr>
                        <a:t>AA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3053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USD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2735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0449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6.2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53086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5.9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1719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9.4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39687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0.7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R="111760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3180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P3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165">
                <a:tc>
                  <a:txBody>
                    <a:bodyPr/>
                    <a:lstStyle/>
                    <a:p>
                      <a:pPr marR="267970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NinetyOne</a:t>
                      </a:r>
                      <a:r>
                        <a:rPr sz="1300" spc="19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Global</a:t>
                      </a:r>
                      <a:r>
                        <a:rPr sz="1300" spc="22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Multi-Asset</a:t>
                      </a:r>
                      <a:r>
                        <a:rPr sz="1300" spc="2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Income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R="309245" algn="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LU0972617095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R="151765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A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3053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USD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57834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3.0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2799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0513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0.5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53149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3.4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1719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5.3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39687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0.5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R="111125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3815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P3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165">
                <a:tc>
                  <a:txBody>
                    <a:bodyPr/>
                    <a:lstStyle/>
                    <a:p>
                      <a:pPr marR="232410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First</a:t>
                      </a:r>
                      <a:r>
                        <a:rPr sz="1300" spc="18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Eagle</a:t>
                      </a:r>
                      <a:r>
                        <a:rPr sz="1300" spc="17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Amundi</a:t>
                      </a:r>
                      <a:r>
                        <a:rPr sz="1300" spc="19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International</a:t>
                      </a:r>
                      <a:r>
                        <a:rPr sz="1300" spc="19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0" dirty="0">
                          <a:latin typeface="Open Sans"/>
                          <a:cs typeface="Open Sans"/>
                        </a:rPr>
                        <a:t>Fund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R="309245" algn="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LU0068578508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33972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b="1" spc="-25" dirty="0">
                          <a:latin typeface="Open Sans Semibold"/>
                          <a:cs typeface="Open Sans Semibold"/>
                        </a:rPr>
                        <a:t>AA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3053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USD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57834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5.1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2799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0513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4.5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8831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11.5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7401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14.7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39687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0.3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R="111125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3815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P4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165">
                <a:tc>
                  <a:txBody>
                    <a:bodyPr/>
                    <a:lstStyle/>
                    <a:p>
                      <a:pPr marL="47625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Amundi</a:t>
                      </a:r>
                      <a:r>
                        <a:rPr sz="1300" spc="14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Real</a:t>
                      </a:r>
                      <a:r>
                        <a:rPr sz="1300" spc="14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Assets</a:t>
                      </a:r>
                      <a:r>
                        <a:rPr sz="1300" spc="1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Target</a:t>
                      </a:r>
                      <a:r>
                        <a:rPr sz="1300" spc="14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Income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R="309245" algn="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LU1883866441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33972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b="1" spc="-25" dirty="0">
                          <a:latin typeface="Open Sans Semibold"/>
                          <a:cs typeface="Open Sans Semibold"/>
                        </a:rPr>
                        <a:t>AA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3053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USD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57834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0259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0.1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0513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4.6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8831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10.1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7401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11.7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39687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0.4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R="111125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3815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P4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2100">
                <a:tc>
                  <a:txBody>
                    <a:bodyPr/>
                    <a:lstStyle/>
                    <a:p>
                      <a:pPr marL="46228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BGF</a:t>
                      </a:r>
                      <a:r>
                        <a:rPr sz="1300" spc="9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ESG</a:t>
                      </a:r>
                      <a:r>
                        <a:rPr sz="1300" spc="14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Multi-Asset</a:t>
                      </a:r>
                      <a:r>
                        <a:rPr sz="1300" spc="14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0" dirty="0">
                          <a:latin typeface="Open Sans"/>
                          <a:cs typeface="Open Sans"/>
                        </a:rPr>
                        <a:t>Fund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R="322580" algn="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LU0494093205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32575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b="1" spc="-25" dirty="0">
                          <a:latin typeface="Open Sans Semibold"/>
                          <a:cs typeface="Open Sans Semibold"/>
                        </a:rPr>
                        <a:t>AA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16559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USD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4386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1402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39116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6.8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51752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7.2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0386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9.4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38354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0.9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R="138430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43815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P4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8770">
                <a:tc>
                  <a:txBody>
                    <a:bodyPr/>
                    <a:lstStyle/>
                    <a:p>
                      <a:pPr marL="476250">
                        <a:lnSpc>
                          <a:spcPct val="100000"/>
                        </a:lnSpc>
                        <a:spcBef>
                          <a:spcPts val="509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50%</a:t>
                      </a:r>
                      <a:r>
                        <a:rPr sz="1300" b="1" spc="6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MSCI</a:t>
                      </a:r>
                      <a:r>
                        <a:rPr sz="1300" b="1" spc="1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World</a:t>
                      </a:r>
                      <a:r>
                        <a:rPr sz="1300" b="1" spc="5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+</a:t>
                      </a:r>
                      <a:r>
                        <a:rPr sz="1300" b="1" spc="4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50%</a:t>
                      </a:r>
                      <a:r>
                        <a:rPr sz="1300" b="1" spc="6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FTSE</a:t>
                      </a:r>
                      <a:r>
                        <a:rPr sz="1300" b="1" spc="5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WBIG</a:t>
                      </a:r>
                      <a:r>
                        <a:rPr sz="1300" b="1" spc="5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Corp</a:t>
                      </a:r>
                      <a:r>
                        <a:rPr sz="1300" b="1" spc="6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5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A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64769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465455">
                        <a:lnSpc>
                          <a:spcPct val="100000"/>
                        </a:lnSpc>
                        <a:spcBef>
                          <a:spcPts val="505"/>
                        </a:spcBef>
                      </a:pP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5.6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64135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435609">
                        <a:lnSpc>
                          <a:spcPct val="100000"/>
                        </a:lnSpc>
                        <a:spcBef>
                          <a:spcPts val="505"/>
                        </a:spcBef>
                      </a:pP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3.0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64135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412750">
                        <a:lnSpc>
                          <a:spcPct val="100000"/>
                        </a:lnSpc>
                        <a:spcBef>
                          <a:spcPts val="505"/>
                        </a:spcBef>
                      </a:pPr>
                      <a:r>
                        <a:rPr sz="1300" b="1" spc="-10" dirty="0">
                          <a:solidFill>
                            <a:srgbClr val="E57F7F"/>
                          </a:solidFill>
                          <a:latin typeface="Open Sans Semibold"/>
                          <a:cs typeface="Open Sans Semibold"/>
                        </a:rPr>
                        <a:t>-</a:t>
                      </a:r>
                      <a:r>
                        <a:rPr sz="1300" b="1" spc="-25" dirty="0">
                          <a:solidFill>
                            <a:srgbClr val="E57F7F"/>
                          </a:solidFill>
                          <a:latin typeface="Open Sans Semibold"/>
                          <a:cs typeface="Open Sans Semibold"/>
                        </a:rPr>
                        <a:t>6.9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64135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32384" algn="ctr">
                        <a:lnSpc>
                          <a:spcPct val="100000"/>
                        </a:lnSpc>
                        <a:spcBef>
                          <a:spcPts val="505"/>
                        </a:spcBef>
                      </a:pP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7.1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64135" marB="0">
                    <a:lnR w="12700">
                      <a:solidFill>
                        <a:srgbClr val="FFFFFF"/>
                      </a:solidFill>
                      <a:prstDash val="solid"/>
                    </a:lnR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FFFFFF"/>
                      </a:solidFill>
                      <a:prstDash val="solid"/>
                    </a:lnL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382270">
                        <a:lnSpc>
                          <a:spcPct val="100000"/>
                        </a:lnSpc>
                        <a:spcBef>
                          <a:spcPts val="505"/>
                        </a:spcBef>
                      </a:pPr>
                      <a:r>
                        <a:rPr sz="1300" b="1" spc="-20" dirty="0">
                          <a:latin typeface="Open Sans Semibold"/>
                          <a:cs typeface="Open Sans Semibold"/>
                        </a:rPr>
                        <a:t>13.2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64135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405130">
                        <a:lnSpc>
                          <a:spcPct val="100000"/>
                        </a:lnSpc>
                        <a:spcBef>
                          <a:spcPts val="505"/>
                        </a:spcBef>
                      </a:pPr>
                      <a:r>
                        <a:rPr sz="1300" b="1" spc="-10" dirty="0">
                          <a:solidFill>
                            <a:srgbClr val="CC0000"/>
                          </a:solidFill>
                          <a:latin typeface="Open Sans Semibold"/>
                          <a:cs typeface="Open Sans Semibold"/>
                        </a:rPr>
                        <a:t>-</a:t>
                      </a:r>
                      <a:r>
                        <a:rPr sz="1300" b="1" spc="-25" dirty="0">
                          <a:solidFill>
                            <a:srgbClr val="CC0000"/>
                          </a:solidFill>
                          <a:latin typeface="Open Sans Semibold"/>
                          <a:cs typeface="Open Sans Semibold"/>
                        </a:rPr>
                        <a:t>0.5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64135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R="97155" algn="ctr">
                        <a:lnSpc>
                          <a:spcPct val="100000"/>
                        </a:lnSpc>
                        <a:spcBef>
                          <a:spcPts val="505"/>
                        </a:spcBef>
                      </a:pPr>
                      <a:r>
                        <a:rPr sz="1300" b="1" spc="-25" dirty="0">
                          <a:latin typeface="Open Sans Semibold"/>
                          <a:cs typeface="Open Sans Semibold"/>
                        </a:rPr>
                        <a:t>0.5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64135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9079">
                <a:tc>
                  <a:txBody>
                    <a:bodyPr/>
                    <a:lstStyle/>
                    <a:p>
                      <a:pPr marL="196215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300" b="1" spc="114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ASIAN/</a:t>
                      </a:r>
                      <a:r>
                        <a:rPr sz="1300" b="1" spc="28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b="1" spc="7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EM</a:t>
                      </a:r>
                      <a:r>
                        <a:rPr sz="1300" b="1" spc="28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b="1" spc="13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MULTI-</a:t>
                      </a:r>
                      <a:r>
                        <a:rPr sz="1300" b="1" spc="10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ASSET 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705" marB="0">
                    <a:lnT w="19050">
                      <a:solidFill>
                        <a:srgbClr val="FFFFFF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19050">
                      <a:solidFill>
                        <a:srgbClr val="FFFFFF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19050">
                      <a:solidFill>
                        <a:srgbClr val="FFFFFF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19050">
                      <a:solidFill>
                        <a:srgbClr val="FFFFFF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19050">
                      <a:solidFill>
                        <a:srgbClr val="FFFFFF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19050">
                      <a:solidFill>
                        <a:srgbClr val="FFFFFF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19050">
                      <a:solidFill>
                        <a:srgbClr val="FFFFFF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19050">
                      <a:solidFill>
                        <a:srgbClr val="FFFFFF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19050">
                      <a:solidFill>
                        <a:srgbClr val="FFFFFF"/>
                      </a:solidFill>
                      <a:prstDash val="solid"/>
                    </a:lnT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19050">
                      <a:solidFill>
                        <a:srgbClr val="FFFFFF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19050">
                      <a:solidFill>
                        <a:srgbClr val="FFFFFF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19050">
                      <a:solidFill>
                        <a:srgbClr val="FFFFFF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19050">
                      <a:solidFill>
                        <a:srgbClr val="FFFFFF"/>
                      </a:solidFill>
                      <a:prstDash val="soli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28930">
                <a:tc>
                  <a:txBody>
                    <a:bodyPr/>
                    <a:lstStyle/>
                    <a:p>
                      <a:pPr marL="475615">
                        <a:lnSpc>
                          <a:spcPct val="100000"/>
                        </a:lnSpc>
                        <a:spcBef>
                          <a:spcPts val="60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First</a:t>
                      </a:r>
                      <a:r>
                        <a:rPr sz="1300" spc="12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Sentier</a:t>
                      </a:r>
                      <a:r>
                        <a:rPr sz="1300" spc="10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Bridge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76835" marB="0"/>
                </a:tc>
                <a:tc>
                  <a:txBody>
                    <a:bodyPr/>
                    <a:lstStyle/>
                    <a:p>
                      <a:pPr marR="300990" algn="r">
                        <a:lnSpc>
                          <a:spcPct val="100000"/>
                        </a:lnSpc>
                        <a:spcBef>
                          <a:spcPts val="60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SG9999002067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76835" marB="0"/>
                </a:tc>
                <a:tc>
                  <a:txBody>
                    <a:bodyPr/>
                    <a:lstStyle/>
                    <a:p>
                      <a:pPr marL="304165">
                        <a:lnSpc>
                          <a:spcPct val="100000"/>
                        </a:lnSpc>
                        <a:spcBef>
                          <a:spcPts val="605"/>
                        </a:spcBef>
                      </a:pPr>
                      <a:r>
                        <a:rPr sz="1300" b="1" spc="-25" dirty="0">
                          <a:latin typeface="Open Sans Semibold"/>
                          <a:cs typeface="Open Sans Semibold"/>
                        </a:rPr>
                        <a:t>BBB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76835" marB="0"/>
                </a:tc>
                <a:tc>
                  <a:txBody>
                    <a:bodyPr/>
                    <a:lstStyle/>
                    <a:p>
                      <a:pPr marL="429895">
                        <a:lnSpc>
                          <a:spcPct val="100000"/>
                        </a:lnSpc>
                        <a:spcBef>
                          <a:spcPts val="6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SGD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76835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00000"/>
                        </a:lnSpc>
                        <a:spcBef>
                          <a:spcPts val="6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3.4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76835" marB="0"/>
                </a:tc>
                <a:tc>
                  <a:txBody>
                    <a:bodyPr/>
                    <a:lstStyle/>
                    <a:p>
                      <a:pPr marL="427355">
                        <a:lnSpc>
                          <a:spcPct val="100000"/>
                        </a:lnSpc>
                        <a:spcBef>
                          <a:spcPts val="6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76835" marB="0"/>
                </a:tc>
                <a:tc>
                  <a:txBody>
                    <a:bodyPr/>
                    <a:lstStyle/>
                    <a:p>
                      <a:pPr marL="404495">
                        <a:lnSpc>
                          <a:spcPct val="100000"/>
                        </a:lnSpc>
                        <a:spcBef>
                          <a:spcPts val="605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3.3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76835" marB="0"/>
                </a:tc>
                <a:tc>
                  <a:txBody>
                    <a:bodyPr/>
                    <a:lstStyle/>
                    <a:p>
                      <a:pPr marL="530860">
                        <a:lnSpc>
                          <a:spcPct val="100000"/>
                        </a:lnSpc>
                        <a:spcBef>
                          <a:spcPts val="6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5.5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76835" marB="0"/>
                </a:tc>
                <a:tc gridSpan="2">
                  <a:txBody>
                    <a:bodyPr/>
                    <a:lstStyle/>
                    <a:p>
                      <a:pPr marR="74295" algn="ctr">
                        <a:lnSpc>
                          <a:spcPct val="100000"/>
                        </a:lnSpc>
                        <a:spcBef>
                          <a:spcPts val="60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14.2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76835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96240">
                        <a:lnSpc>
                          <a:spcPct val="100000"/>
                        </a:lnSpc>
                        <a:spcBef>
                          <a:spcPts val="605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0.3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76835" marB="0"/>
                </a:tc>
                <a:tc>
                  <a:txBody>
                    <a:bodyPr/>
                    <a:lstStyle/>
                    <a:p>
                      <a:pPr marR="112395" algn="ctr">
                        <a:lnSpc>
                          <a:spcPct val="100000"/>
                        </a:lnSpc>
                        <a:spcBef>
                          <a:spcPts val="6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76835" marB="0"/>
                </a:tc>
                <a:tc>
                  <a:txBody>
                    <a:bodyPr/>
                    <a:lstStyle/>
                    <a:p>
                      <a:pPr marL="42545" algn="ctr">
                        <a:lnSpc>
                          <a:spcPct val="100000"/>
                        </a:lnSpc>
                        <a:spcBef>
                          <a:spcPts val="6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P3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76835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3530">
                <a:tc>
                  <a:txBody>
                    <a:bodyPr/>
                    <a:lstStyle/>
                    <a:p>
                      <a:pPr marL="475615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Schroder</a:t>
                      </a:r>
                      <a:r>
                        <a:rPr sz="1300" spc="10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Asia</a:t>
                      </a:r>
                      <a:r>
                        <a:rPr sz="1300" spc="14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0" dirty="0">
                          <a:latin typeface="Open Sans"/>
                          <a:cs typeface="Open Sans"/>
                        </a:rPr>
                        <a:t>More+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R="304800" algn="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SGXZ55201008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R="15303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A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L="429895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USD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L="427355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L="404495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8.9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L="825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-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 gridSpan="2">
                  <a:txBody>
                    <a:bodyPr/>
                    <a:lstStyle/>
                    <a:p>
                      <a:pPr marR="91440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-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96240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1.1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R="12128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-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L="4254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P3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3530">
                <a:tc>
                  <a:txBody>
                    <a:bodyPr/>
                    <a:lstStyle/>
                    <a:p>
                      <a:pPr marL="475615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Schroder</a:t>
                      </a:r>
                      <a:r>
                        <a:rPr sz="1300" spc="1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Asian</a:t>
                      </a:r>
                      <a:r>
                        <a:rPr sz="1300" spc="16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Income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R="300990" algn="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SG9999013353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R="15303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A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L="429895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USD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L="427355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L="404495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9.1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L="530860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 gridSpan="2">
                  <a:txBody>
                    <a:bodyPr/>
                    <a:lstStyle/>
                    <a:p>
                      <a:pPr marR="8191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9.2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96240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1.0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R="11239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L="4254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P3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65430">
                <a:tc>
                  <a:txBody>
                    <a:bodyPr/>
                    <a:lstStyle/>
                    <a:p>
                      <a:pPr marL="476250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Schroder</a:t>
                      </a:r>
                      <a:r>
                        <a:rPr sz="1300" spc="114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Asian</a:t>
                      </a:r>
                      <a:r>
                        <a:rPr sz="1300" spc="15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Asset</a:t>
                      </a:r>
                      <a:r>
                        <a:rPr sz="1300" spc="14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Income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R="296545" algn="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HK0000081874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R="152400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A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L="430530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USD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L="457834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L="427990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L="405130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8.2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L="531495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3.5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 gridSpan="2">
                  <a:txBody>
                    <a:bodyPr/>
                    <a:lstStyle/>
                    <a:p>
                      <a:pPr marR="73660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10.5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96875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0.8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R="111760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L="43180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P3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</a:pPr>
            <a:r>
              <a:rPr dirty="0"/>
              <a:t>DBS</a:t>
            </a:r>
            <a:r>
              <a:rPr spc="-5" dirty="0"/>
              <a:t> </a:t>
            </a:r>
            <a:r>
              <a:rPr dirty="0"/>
              <a:t>Fund</a:t>
            </a:r>
            <a:r>
              <a:rPr spc="-5" dirty="0"/>
              <a:t> </a:t>
            </a:r>
            <a:r>
              <a:rPr dirty="0"/>
              <a:t>Select </a:t>
            </a:r>
            <a:r>
              <a:rPr spc="-10" dirty="0"/>
              <a:t>List</a:t>
            </a:r>
            <a:r>
              <a:rPr sz="4575" spc="-15" baseline="31876" dirty="0"/>
              <a:t>1</a:t>
            </a:r>
            <a:endParaRPr sz="4575" baseline="31876"/>
          </a:p>
        </p:txBody>
      </p:sp>
      <p:grpSp>
        <p:nvGrpSpPr>
          <p:cNvPr id="7" name="object 7"/>
          <p:cNvGrpSpPr/>
          <p:nvPr/>
        </p:nvGrpSpPr>
        <p:grpSpPr>
          <a:xfrm>
            <a:off x="1015675" y="9591330"/>
            <a:ext cx="18093690" cy="304165"/>
            <a:chOff x="1015675" y="9591330"/>
            <a:chExt cx="18093690" cy="304165"/>
          </a:xfrm>
        </p:grpSpPr>
        <p:sp>
          <p:nvSpPr>
            <p:cNvPr id="8" name="object 8"/>
            <p:cNvSpPr/>
            <p:nvPr/>
          </p:nvSpPr>
          <p:spPr>
            <a:xfrm>
              <a:off x="1015675" y="9591330"/>
              <a:ext cx="13193394" cy="304165"/>
            </a:xfrm>
            <a:custGeom>
              <a:avLst/>
              <a:gdLst/>
              <a:ahLst/>
              <a:cxnLst/>
              <a:rect l="l" t="t" r="r" b="b"/>
              <a:pathLst>
                <a:path w="13193394" h="304165">
                  <a:moveTo>
                    <a:pt x="13193315" y="0"/>
                  </a:moveTo>
                  <a:lnTo>
                    <a:pt x="0" y="0"/>
                  </a:lnTo>
                  <a:lnTo>
                    <a:pt x="0" y="303655"/>
                  </a:lnTo>
                  <a:lnTo>
                    <a:pt x="13193315" y="303655"/>
                  </a:lnTo>
                  <a:lnTo>
                    <a:pt x="13193315" y="0"/>
                  </a:lnTo>
                  <a:close/>
                </a:path>
              </a:pathLst>
            </a:custGeom>
            <a:solidFill>
              <a:srgbClr val="8080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4247032" y="9591330"/>
              <a:ext cx="4862830" cy="304165"/>
            </a:xfrm>
            <a:custGeom>
              <a:avLst/>
              <a:gdLst/>
              <a:ahLst/>
              <a:cxnLst/>
              <a:rect l="l" t="t" r="r" b="b"/>
              <a:pathLst>
                <a:path w="4862830" h="304165">
                  <a:moveTo>
                    <a:pt x="4862333" y="0"/>
                  </a:moveTo>
                  <a:lnTo>
                    <a:pt x="0" y="0"/>
                  </a:lnTo>
                  <a:lnTo>
                    <a:pt x="0" y="303655"/>
                  </a:lnTo>
                  <a:lnTo>
                    <a:pt x="4862333" y="303655"/>
                  </a:lnTo>
                  <a:lnTo>
                    <a:pt x="4862333" y="0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aphicFrame>
        <p:nvGraphicFramePr>
          <p:cNvPr id="10" name="object 10"/>
          <p:cNvGraphicFramePr>
            <a:graphicFrameLocks noGrp="1"/>
          </p:cNvGraphicFramePr>
          <p:nvPr/>
        </p:nvGraphicFramePr>
        <p:xfrm>
          <a:off x="1015707" y="6544303"/>
          <a:ext cx="18093687" cy="924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2491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999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18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12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2681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817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0523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50761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99085">
                <a:tc>
                  <a:txBody>
                    <a:bodyPr/>
                    <a:lstStyle/>
                    <a:p>
                      <a:pPr marL="476250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50%</a:t>
                      </a:r>
                      <a:r>
                        <a:rPr sz="1300" b="1" spc="7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MSCI</a:t>
                      </a:r>
                      <a:r>
                        <a:rPr sz="1300" b="1" spc="3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AC</a:t>
                      </a:r>
                      <a:r>
                        <a:rPr sz="1300" b="1" spc="7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APEXJ</a:t>
                      </a:r>
                      <a:r>
                        <a:rPr sz="1300" b="1" spc="8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Index</a:t>
                      </a:r>
                      <a:r>
                        <a:rPr sz="1300" b="1" spc="4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+</a:t>
                      </a:r>
                      <a:r>
                        <a:rPr sz="1300" b="1" spc="5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50%</a:t>
                      </a:r>
                      <a:r>
                        <a:rPr sz="1300" b="1" spc="7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JPM</a:t>
                      </a:r>
                      <a:r>
                        <a:rPr sz="1300" b="1" spc="2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Asia</a:t>
                      </a:r>
                      <a:r>
                        <a:rPr sz="1300" b="1" spc="6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Credit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48895" marB="0"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R="476884" algn="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3.4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48895" marB="0"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R="464184" algn="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1.8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48895" marB="0"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127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b="1" spc="-10" dirty="0">
                          <a:solidFill>
                            <a:srgbClr val="E57F7F"/>
                          </a:solidFill>
                          <a:latin typeface="Open Sans Semibold"/>
                          <a:cs typeface="Open Sans Semibold"/>
                        </a:rPr>
                        <a:t>-</a:t>
                      </a:r>
                      <a:r>
                        <a:rPr sz="1300" b="1" spc="-25" dirty="0">
                          <a:solidFill>
                            <a:srgbClr val="E57F7F"/>
                          </a:solidFill>
                          <a:latin typeface="Open Sans Semibold"/>
                          <a:cs typeface="Open Sans Semibold"/>
                        </a:rPr>
                        <a:t>5.5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48895" marB="0"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472440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4.3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48895" marB="0">
                    <a:lnR w="12700">
                      <a:solidFill>
                        <a:srgbClr val="FFFFFF"/>
                      </a:solidFill>
                      <a:prstDash val="solid"/>
                    </a:lnR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407034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b="1" spc="-20" dirty="0">
                          <a:latin typeface="Open Sans Semibold"/>
                          <a:cs typeface="Open Sans Semibold"/>
                        </a:rPr>
                        <a:t>12.8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48895" marB="0">
                    <a:lnL w="12700">
                      <a:solidFill>
                        <a:srgbClr val="FFFFFF"/>
                      </a:solidFill>
                      <a:prstDash val="solid"/>
                    </a:lnL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R="1651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b="1" spc="-10" dirty="0">
                          <a:solidFill>
                            <a:srgbClr val="CC0000"/>
                          </a:solidFill>
                          <a:latin typeface="Open Sans Semibold"/>
                          <a:cs typeface="Open Sans Semibold"/>
                        </a:rPr>
                        <a:t>-</a:t>
                      </a:r>
                      <a:r>
                        <a:rPr sz="1300" b="1" spc="-25" dirty="0">
                          <a:solidFill>
                            <a:srgbClr val="CC0000"/>
                          </a:solidFill>
                          <a:latin typeface="Open Sans Semibold"/>
                          <a:cs typeface="Open Sans Semibold"/>
                        </a:rPr>
                        <a:t>0.4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48895" marB="0"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472440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b="1" spc="-25" dirty="0">
                          <a:latin typeface="Open Sans Semibold"/>
                          <a:cs typeface="Open Sans Semibold"/>
                        </a:rPr>
                        <a:t>0.3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48895" marB="0"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595">
                <a:tc>
                  <a:txBody>
                    <a:bodyPr/>
                    <a:lstStyle/>
                    <a:p>
                      <a:pPr marL="476884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50%</a:t>
                      </a:r>
                      <a:r>
                        <a:rPr sz="1300" b="1" spc="7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MSCI</a:t>
                      </a:r>
                      <a:r>
                        <a:rPr sz="1300" b="1" spc="3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EM</a:t>
                      </a:r>
                      <a:r>
                        <a:rPr sz="1300" b="1" spc="1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NR</a:t>
                      </a:r>
                      <a:r>
                        <a:rPr sz="1300" b="1" spc="3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USD</a:t>
                      </a:r>
                      <a:r>
                        <a:rPr sz="1300" b="1" spc="7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+</a:t>
                      </a:r>
                      <a:r>
                        <a:rPr sz="1300" b="1" spc="5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50%</a:t>
                      </a:r>
                      <a:r>
                        <a:rPr sz="1300" b="1" spc="7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JPM</a:t>
                      </a:r>
                      <a:r>
                        <a:rPr sz="1300" b="1" spc="1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EMBI</a:t>
                      </a:r>
                      <a:r>
                        <a:rPr sz="1300" b="1" spc="3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Global</a:t>
                      </a:r>
                      <a:r>
                        <a:rPr sz="1300" b="1" spc="5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Diversiﬁed</a:t>
                      </a:r>
                      <a:r>
                        <a:rPr sz="1300" b="1" spc="7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TR</a:t>
                      </a:r>
                      <a:r>
                        <a:rPr sz="1300" b="1" spc="3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USD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5879" marB="0">
                    <a:lnT w="1270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R="478155" algn="r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3.0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5879" marB="0">
                    <a:lnT w="1270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R="465455" algn="r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2.0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5879" marB="0">
                    <a:lnT w="1270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1300" b="1" spc="-10" dirty="0">
                          <a:solidFill>
                            <a:srgbClr val="E57F7F"/>
                          </a:solidFill>
                          <a:latin typeface="Open Sans Semibold"/>
                          <a:cs typeface="Open Sans Semibold"/>
                        </a:rPr>
                        <a:t>-</a:t>
                      </a:r>
                      <a:r>
                        <a:rPr sz="1300" b="1" spc="-25" dirty="0">
                          <a:solidFill>
                            <a:srgbClr val="E57F7F"/>
                          </a:solidFill>
                          <a:latin typeface="Open Sans Semibold"/>
                          <a:cs typeface="Open Sans Semibold"/>
                        </a:rPr>
                        <a:t>8.7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5879" marB="0">
                    <a:lnT w="1270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471170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4.0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5879" marB="0"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405765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1300" b="1" spc="-20" dirty="0">
                          <a:latin typeface="Open Sans Semibold"/>
                          <a:cs typeface="Open Sans Semibold"/>
                        </a:rPr>
                        <a:t>14.3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5879" marB="0">
                    <a:lnL w="12700">
                      <a:solidFill>
                        <a:srgbClr val="FFFFFF"/>
                      </a:solidFill>
                      <a:prstDash val="solid"/>
                    </a:lnL>
                    <a:lnT w="1270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R="17780" algn="ctr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1300" b="1" spc="-10" dirty="0">
                          <a:solidFill>
                            <a:srgbClr val="CC0000"/>
                          </a:solidFill>
                          <a:latin typeface="Open Sans Semibold"/>
                          <a:cs typeface="Open Sans Semibold"/>
                        </a:rPr>
                        <a:t>-</a:t>
                      </a:r>
                      <a:r>
                        <a:rPr sz="1300" b="1" spc="-25" dirty="0">
                          <a:solidFill>
                            <a:srgbClr val="CC0000"/>
                          </a:solidFill>
                          <a:latin typeface="Open Sans Semibold"/>
                          <a:cs typeface="Open Sans Semibold"/>
                        </a:rPr>
                        <a:t>0.6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5879" marB="0">
                    <a:lnT w="1270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471170">
                        <a:lnSpc>
                          <a:spcPct val="100000"/>
                        </a:lnSpc>
                        <a:spcBef>
                          <a:spcPts val="439"/>
                        </a:spcBef>
                      </a:pPr>
                      <a:r>
                        <a:rPr sz="1300" b="1" spc="-25" dirty="0">
                          <a:latin typeface="Open Sans Semibold"/>
                          <a:cs typeface="Open Sans Semibold"/>
                        </a:rPr>
                        <a:t>0.3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5879" marB="0">
                    <a:lnT w="1270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9880">
                <a:tc gridSpan="8">
                  <a:txBody>
                    <a:bodyPr/>
                    <a:lstStyle/>
                    <a:p>
                      <a:pPr marL="196215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300" b="1" spc="11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EQUITIES 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705" marB="0">
                    <a:lnT w="19050">
                      <a:solidFill>
                        <a:srgbClr val="FFFFFF"/>
                      </a:solidFill>
                      <a:prstDash val="solid"/>
                    </a:lnT>
                    <a:solidFill>
                      <a:srgbClr val="B3B3B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1447289" y="7823024"/>
          <a:ext cx="17670142" cy="17672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585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37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80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950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490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573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1792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54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20523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2573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249044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264795">
                <a:tc>
                  <a:txBody>
                    <a:bodyPr/>
                    <a:lstStyle/>
                    <a:p>
                      <a:pPr marL="44450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AB</a:t>
                      </a:r>
                      <a:r>
                        <a:rPr sz="1300" spc="1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Low</a:t>
                      </a:r>
                      <a:r>
                        <a:rPr sz="1300" spc="10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Volatility</a:t>
                      </a:r>
                      <a:r>
                        <a:rPr sz="1300" spc="12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Equity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3970" marB="0"/>
                </a:tc>
                <a:tc>
                  <a:txBody>
                    <a:bodyPr/>
                    <a:lstStyle/>
                    <a:p>
                      <a:pPr marR="298450" algn="r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LU0861579265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3970" marB="0"/>
                </a:tc>
                <a:tc>
                  <a:txBody>
                    <a:bodyPr/>
                    <a:lstStyle/>
                    <a:p>
                      <a:pPr marR="120650" algn="ctr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sz="1300" b="1" spc="-25" dirty="0">
                          <a:latin typeface="Open Sans Semibold"/>
                          <a:cs typeface="Open Sans Semibold"/>
                        </a:rPr>
                        <a:t>AAA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1397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USD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3970" marB="0"/>
                </a:tc>
                <a:tc>
                  <a:txBody>
                    <a:bodyPr/>
                    <a:lstStyle/>
                    <a:p>
                      <a:pPr marR="29845" algn="ctr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3.1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3970" marB="0"/>
                </a:tc>
                <a:tc>
                  <a:txBody>
                    <a:bodyPr/>
                    <a:lstStyle/>
                    <a:p>
                      <a:pPr marR="443230" algn="r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3970" marB="0"/>
                </a:tc>
                <a:tc>
                  <a:txBody>
                    <a:bodyPr/>
                    <a:lstStyle/>
                    <a:p>
                      <a:pPr marL="16510" algn="ctr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5.4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3970" marB="0"/>
                </a:tc>
                <a:tc>
                  <a:txBody>
                    <a:bodyPr/>
                    <a:lstStyle/>
                    <a:p>
                      <a:pPr marL="422909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11.8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397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46355" algn="ctr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15.2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3970" marB="0"/>
                </a:tc>
                <a:tc>
                  <a:txBody>
                    <a:bodyPr/>
                    <a:lstStyle/>
                    <a:p>
                      <a:pPr marR="17780" algn="ctr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0.4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3970" marB="0"/>
                </a:tc>
                <a:tc>
                  <a:txBody>
                    <a:bodyPr/>
                    <a:lstStyle/>
                    <a:p>
                      <a:pPr marR="72390" algn="ctr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3970" marB="0"/>
                </a:tc>
                <a:tc>
                  <a:txBody>
                    <a:bodyPr/>
                    <a:lstStyle/>
                    <a:p>
                      <a:pPr marL="45085" algn="ctr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P4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397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625">
                <a:tc>
                  <a:txBody>
                    <a:bodyPr/>
                    <a:lstStyle/>
                    <a:p>
                      <a:pPr marL="44450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BNY</a:t>
                      </a:r>
                      <a:r>
                        <a:rPr sz="1300" spc="1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Mellon</a:t>
                      </a:r>
                      <a:r>
                        <a:rPr sz="1300" spc="16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Long-Term</a:t>
                      </a:r>
                      <a:r>
                        <a:rPr sz="1300" spc="1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Global</a:t>
                      </a:r>
                      <a:r>
                        <a:rPr sz="1300" spc="14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Equity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293370" algn="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IE00B5TLWC47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13144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b="1" spc="-25" dirty="0">
                          <a:latin typeface="Open Sans Semibold"/>
                          <a:cs typeface="Open Sans Semibold"/>
                        </a:rPr>
                        <a:t>AA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USD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2984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9.2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442595" algn="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4.8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L="1714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3.9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L="423545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13.1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4635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19.0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17780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0.2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7175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L="45720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P4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625">
                <a:tc>
                  <a:txBody>
                    <a:bodyPr/>
                    <a:lstStyle/>
                    <a:p>
                      <a:pPr marL="44450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Capital</a:t>
                      </a:r>
                      <a:r>
                        <a:rPr sz="1300" spc="16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Group</a:t>
                      </a:r>
                      <a:r>
                        <a:rPr sz="1300" spc="17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New</a:t>
                      </a:r>
                      <a:r>
                        <a:rPr sz="1300" spc="114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Economy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297180" algn="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LU2211193391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13144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b="1" spc="-25" dirty="0">
                          <a:latin typeface="Open Sans Semibold"/>
                          <a:cs typeface="Open Sans Semibold"/>
                        </a:rPr>
                        <a:t>AA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USD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2984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9.5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442595" algn="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3.7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L="26034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11.0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50800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-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3500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-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1714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0.6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81280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-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L="45720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P4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1625">
                <a:tc>
                  <a:txBody>
                    <a:bodyPr/>
                    <a:lstStyle/>
                    <a:p>
                      <a:pPr marL="44450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Fidelity</a:t>
                      </a:r>
                      <a:r>
                        <a:rPr sz="1300" spc="18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Global</a:t>
                      </a:r>
                      <a:r>
                        <a:rPr sz="1300" spc="21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Dividend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297180" algn="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LU0772969993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120014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b="1" spc="-25" dirty="0">
                          <a:latin typeface="Open Sans Semibold"/>
                          <a:cs typeface="Open Sans Semibold"/>
                        </a:rPr>
                        <a:t>AAA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USD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29209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6.4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442595" algn="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3.8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L="1714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1.5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L="466090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9.9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45720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14.8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1714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0.2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7175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L="4635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P4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1625">
                <a:tc>
                  <a:txBody>
                    <a:bodyPr/>
                    <a:lstStyle/>
                    <a:p>
                      <a:pPr marL="44450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DBS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I.D.E.A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292100" algn="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SGXZ19870427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13144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b="1" spc="-25" dirty="0">
                          <a:latin typeface="Open Sans Semibold"/>
                          <a:cs typeface="Open Sans Semibold"/>
                        </a:rPr>
                        <a:t>AA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USD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20320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13.8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442595" algn="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6.0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L="17780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4.5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5016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-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6286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-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16510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0.2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8064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-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L="4635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P4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5910">
                <a:tc>
                  <a:txBody>
                    <a:bodyPr/>
                    <a:lstStyle/>
                    <a:p>
                      <a:pPr marL="44450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AB</a:t>
                      </a:r>
                      <a:r>
                        <a:rPr sz="1300" spc="19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Sustainable</a:t>
                      </a:r>
                      <a:r>
                        <a:rPr sz="1300" spc="19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Global</a:t>
                      </a:r>
                      <a:r>
                        <a:rPr sz="1300" spc="22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Thematic</a:t>
                      </a:r>
                      <a:r>
                        <a:rPr sz="1300" spc="15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Portfolio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296545" algn="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LU0069063385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130810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b="1" spc="-25" dirty="0">
                          <a:latin typeface="Open Sans Semibold"/>
                          <a:cs typeface="Open Sans Semibold"/>
                        </a:rPr>
                        <a:t>AA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USD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2857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5.4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442595" algn="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L="26670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10.6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L="423545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15.0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4508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21.6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16510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0.4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71120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L="46990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P4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2" name="object 12"/>
          <p:cNvSpPr txBox="1"/>
          <p:nvPr/>
        </p:nvSpPr>
        <p:spPr>
          <a:xfrm>
            <a:off x="1479710" y="9632232"/>
            <a:ext cx="185293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MSCI</a:t>
            </a:r>
            <a:r>
              <a:rPr sz="1300" b="1" spc="25" dirty="0">
                <a:solidFill>
                  <a:srgbClr val="FFFFFF"/>
                </a:solidFill>
                <a:latin typeface="Open Sans Semibold"/>
                <a:cs typeface="Open Sans Semibold"/>
              </a:rPr>
              <a:t> </a:t>
            </a: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World</a:t>
            </a:r>
            <a:r>
              <a:rPr sz="1300" b="1" spc="70" dirty="0">
                <a:solidFill>
                  <a:srgbClr val="FFFFFF"/>
                </a:solidFill>
                <a:latin typeface="Open Sans Semibold"/>
                <a:cs typeface="Open Sans Semibold"/>
              </a:rPr>
              <a:t> </a:t>
            </a: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All</a:t>
            </a:r>
            <a:r>
              <a:rPr sz="1300" b="1" spc="55" dirty="0">
                <a:solidFill>
                  <a:srgbClr val="FFFFFF"/>
                </a:solidFill>
                <a:latin typeface="Open Sans Semibold"/>
                <a:cs typeface="Open Sans Semibold"/>
              </a:rPr>
              <a:t> </a:t>
            </a: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Cap</a:t>
            </a:r>
            <a:r>
              <a:rPr sz="1300" b="1" spc="70" dirty="0">
                <a:solidFill>
                  <a:srgbClr val="FFFFFF"/>
                </a:solidFill>
                <a:latin typeface="Open Sans Semibold"/>
                <a:cs typeface="Open Sans Semibold"/>
              </a:rPr>
              <a:t> </a:t>
            </a:r>
            <a:r>
              <a:rPr sz="1300" b="1" spc="-25" dirty="0">
                <a:solidFill>
                  <a:srgbClr val="FFFFFF"/>
                </a:solidFill>
                <a:latin typeface="Open Sans Semibold"/>
                <a:cs typeface="Open Sans Semibold"/>
              </a:rPr>
              <a:t>NR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833130" y="9632232"/>
            <a:ext cx="259079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-25" dirty="0">
                <a:solidFill>
                  <a:srgbClr val="FFFFFF"/>
                </a:solidFill>
                <a:latin typeface="Open Sans Semibold"/>
                <a:cs typeface="Open Sans Semibold"/>
              </a:rPr>
              <a:t>7.3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037534" y="9632232"/>
            <a:ext cx="259079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-25" dirty="0">
                <a:solidFill>
                  <a:srgbClr val="FFFFFF"/>
                </a:solidFill>
                <a:latin typeface="Open Sans Semibold"/>
                <a:cs typeface="Open Sans Semibold"/>
              </a:rPr>
              <a:t>2.4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2216639" y="9632232"/>
            <a:ext cx="31178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-10" dirty="0">
                <a:solidFill>
                  <a:srgbClr val="E57F7F"/>
                </a:solidFill>
                <a:latin typeface="Open Sans Semibold"/>
                <a:cs typeface="Open Sans Semibold"/>
              </a:rPr>
              <a:t>-</a:t>
            </a:r>
            <a:r>
              <a:rPr sz="1300" b="1" spc="-25" dirty="0">
                <a:solidFill>
                  <a:srgbClr val="E57F7F"/>
                </a:solidFill>
                <a:latin typeface="Open Sans Semibold"/>
                <a:cs typeface="Open Sans Semibold"/>
              </a:rPr>
              <a:t>7.4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3404288" y="9632232"/>
            <a:ext cx="35369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-20" dirty="0">
                <a:solidFill>
                  <a:srgbClr val="FFFFFF"/>
                </a:solidFill>
                <a:latin typeface="Open Sans Semibold"/>
                <a:cs typeface="Open Sans Semibold"/>
              </a:rPr>
              <a:t>16.5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4608860" y="9632232"/>
            <a:ext cx="35369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-20" dirty="0">
                <a:latin typeface="Open Sans Semibold"/>
                <a:cs typeface="Open Sans Semibold"/>
              </a:rPr>
              <a:t>18.7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5831021" y="9632232"/>
            <a:ext cx="31178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-10" dirty="0">
                <a:solidFill>
                  <a:srgbClr val="CC0000"/>
                </a:solidFill>
                <a:latin typeface="Open Sans Semibold"/>
                <a:cs typeface="Open Sans Semibold"/>
              </a:rPr>
              <a:t>-</a:t>
            </a:r>
            <a:r>
              <a:rPr sz="1300" b="1" spc="-25" dirty="0">
                <a:solidFill>
                  <a:srgbClr val="CC0000"/>
                </a:solidFill>
                <a:latin typeface="Open Sans Semibold"/>
                <a:cs typeface="Open Sans Semibold"/>
              </a:rPr>
              <a:t>0.4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7061560" y="9632232"/>
            <a:ext cx="259079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-25" dirty="0">
                <a:latin typeface="Open Sans Semibold"/>
                <a:cs typeface="Open Sans Semibold"/>
              </a:rPr>
              <a:t>0.9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200598" y="7518454"/>
            <a:ext cx="84772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latin typeface="Open Sans"/>
                <a:cs typeface="Open Sans"/>
              </a:rPr>
              <a:t>US</a:t>
            </a:r>
            <a:r>
              <a:rPr sz="1300" b="1" spc="95" dirty="0">
                <a:latin typeface="Open Sans"/>
                <a:cs typeface="Open Sans"/>
              </a:rPr>
              <a:t> </a:t>
            </a:r>
            <a:r>
              <a:rPr sz="1300" b="1" spc="-10" dirty="0">
                <a:latin typeface="Open Sans"/>
                <a:cs typeface="Open Sans"/>
              </a:rPr>
              <a:t>Equity</a:t>
            </a:r>
            <a:endParaRPr sz="1300">
              <a:latin typeface="Open Sans"/>
              <a:cs typeface="Open Sans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8000433" y="9972782"/>
            <a:ext cx="1134110" cy="17653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950" dirty="0">
                <a:latin typeface="Open Sans"/>
                <a:cs typeface="Open Sans"/>
              </a:rPr>
              <a:t>Source:</a:t>
            </a:r>
            <a:r>
              <a:rPr sz="950" spc="70" dirty="0">
                <a:latin typeface="Open Sans"/>
                <a:cs typeface="Open Sans"/>
              </a:rPr>
              <a:t> </a:t>
            </a:r>
            <a:r>
              <a:rPr sz="950" spc="-10" dirty="0">
                <a:latin typeface="Open Sans"/>
                <a:cs typeface="Open Sans"/>
              </a:rPr>
              <a:t>Bloomberg</a:t>
            </a:r>
            <a:endParaRPr sz="950">
              <a:latin typeface="Open Sans"/>
              <a:cs typeface="Open Sans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0" y="11046783"/>
            <a:ext cx="20104100" cy="262255"/>
            <a:chOff x="0" y="11046783"/>
            <a:chExt cx="20104100" cy="262255"/>
          </a:xfrm>
        </p:grpSpPr>
        <p:sp>
          <p:nvSpPr>
            <p:cNvPr id="23" name="object 23"/>
            <p:cNvSpPr/>
            <p:nvPr/>
          </p:nvSpPr>
          <p:spPr>
            <a:xfrm>
              <a:off x="19109365" y="11046783"/>
              <a:ext cx="995044" cy="262255"/>
            </a:xfrm>
            <a:custGeom>
              <a:avLst/>
              <a:gdLst/>
              <a:ahLst/>
              <a:cxnLst/>
              <a:rect l="l" t="t" r="r" b="b"/>
              <a:pathLst>
                <a:path w="995044" h="262254">
                  <a:moveTo>
                    <a:pt x="994723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994723" y="261772"/>
                  </a:lnTo>
                  <a:lnTo>
                    <a:pt x="994723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0" y="11046783"/>
              <a:ext cx="19109690" cy="262255"/>
            </a:xfrm>
            <a:custGeom>
              <a:avLst/>
              <a:gdLst/>
              <a:ahLst/>
              <a:cxnLst/>
              <a:rect l="l" t="t" r="r" b="b"/>
              <a:pathLst>
                <a:path w="19109690" h="262254">
                  <a:moveTo>
                    <a:pt x="19109365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19109365" y="261772"/>
                  </a:lnTo>
                  <a:lnTo>
                    <a:pt x="19109365" y="0"/>
                  </a:lnTo>
                  <a:close/>
                </a:path>
              </a:pathLst>
            </a:custGeom>
            <a:solidFill>
              <a:srgbClr val="CC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17283177" y="769244"/>
            <a:ext cx="528320" cy="528320"/>
          </a:xfrm>
          <a:custGeom>
            <a:avLst/>
            <a:gdLst/>
            <a:ahLst/>
            <a:cxnLst/>
            <a:rect l="l" t="t" r="r" b="b"/>
            <a:pathLst>
              <a:path w="528319" h="528319">
                <a:moveTo>
                  <a:pt x="458587" y="458736"/>
                </a:moveTo>
                <a:lnTo>
                  <a:pt x="69238" y="458736"/>
                </a:lnTo>
                <a:lnTo>
                  <a:pt x="64043" y="471270"/>
                </a:lnTo>
                <a:lnTo>
                  <a:pt x="62504" y="485630"/>
                </a:lnTo>
                <a:lnTo>
                  <a:pt x="66280" y="500854"/>
                </a:lnTo>
                <a:lnTo>
                  <a:pt x="77028" y="515980"/>
                </a:lnTo>
                <a:lnTo>
                  <a:pt x="96555" y="527338"/>
                </a:lnTo>
                <a:lnTo>
                  <a:pt x="114315" y="528059"/>
                </a:lnTo>
                <a:lnTo>
                  <a:pt x="129978" y="522822"/>
                </a:lnTo>
                <a:lnTo>
                  <a:pt x="143215" y="516304"/>
                </a:lnTo>
                <a:lnTo>
                  <a:pt x="180272" y="501162"/>
                </a:lnTo>
                <a:lnTo>
                  <a:pt x="211011" y="493013"/>
                </a:lnTo>
                <a:lnTo>
                  <a:pt x="238024" y="489704"/>
                </a:lnTo>
                <a:lnTo>
                  <a:pt x="263902" y="489080"/>
                </a:lnTo>
                <a:lnTo>
                  <a:pt x="464492" y="489080"/>
                </a:lnTo>
                <a:lnTo>
                  <a:pt x="465348" y="485630"/>
                </a:lnTo>
                <a:lnTo>
                  <a:pt x="463809" y="471270"/>
                </a:lnTo>
                <a:lnTo>
                  <a:pt x="458587" y="458736"/>
                </a:lnTo>
                <a:close/>
              </a:path>
              <a:path w="528319" h="528319">
                <a:moveTo>
                  <a:pt x="464492" y="489080"/>
                </a:moveTo>
                <a:lnTo>
                  <a:pt x="263902" y="489080"/>
                </a:lnTo>
                <a:lnTo>
                  <a:pt x="289795" y="489704"/>
                </a:lnTo>
                <a:lnTo>
                  <a:pt x="316829" y="493013"/>
                </a:lnTo>
                <a:lnTo>
                  <a:pt x="347587" y="501162"/>
                </a:lnTo>
                <a:lnTo>
                  <a:pt x="384653" y="516304"/>
                </a:lnTo>
                <a:lnTo>
                  <a:pt x="397879" y="522822"/>
                </a:lnTo>
                <a:lnTo>
                  <a:pt x="413557" y="528059"/>
                </a:lnTo>
                <a:lnTo>
                  <a:pt x="431333" y="527338"/>
                </a:lnTo>
                <a:lnTo>
                  <a:pt x="450849" y="515980"/>
                </a:lnTo>
                <a:lnTo>
                  <a:pt x="461572" y="500854"/>
                </a:lnTo>
                <a:lnTo>
                  <a:pt x="464492" y="489080"/>
                </a:lnTo>
                <a:close/>
              </a:path>
              <a:path w="528319" h="528319">
                <a:moveTo>
                  <a:pt x="504875" y="458736"/>
                </a:moveTo>
                <a:lnTo>
                  <a:pt x="458587" y="458736"/>
                </a:lnTo>
                <a:lnTo>
                  <a:pt x="471141" y="463921"/>
                </a:lnTo>
                <a:lnTo>
                  <a:pt x="485503" y="465458"/>
                </a:lnTo>
                <a:lnTo>
                  <a:pt x="500739" y="461673"/>
                </a:lnTo>
                <a:lnTo>
                  <a:pt x="504875" y="458736"/>
                </a:lnTo>
                <a:close/>
              </a:path>
              <a:path w="528319" h="528319">
                <a:moveTo>
                  <a:pt x="42341" y="62604"/>
                </a:moveTo>
                <a:lnTo>
                  <a:pt x="27125" y="66377"/>
                </a:lnTo>
                <a:lnTo>
                  <a:pt x="12004" y="77114"/>
                </a:lnTo>
                <a:lnTo>
                  <a:pt x="714" y="96645"/>
                </a:lnTo>
                <a:lnTo>
                  <a:pt x="1" y="114424"/>
                </a:lnTo>
                <a:lnTo>
                  <a:pt x="5229" y="130102"/>
                </a:lnTo>
                <a:lnTo>
                  <a:pt x="11755" y="143332"/>
                </a:lnTo>
                <a:lnTo>
                  <a:pt x="26846" y="180372"/>
                </a:lnTo>
                <a:lnTo>
                  <a:pt x="34980" y="211117"/>
                </a:lnTo>
                <a:lnTo>
                  <a:pt x="38291" y="238223"/>
                </a:lnTo>
                <a:lnTo>
                  <a:pt x="38912" y="264050"/>
                </a:lnTo>
                <a:lnTo>
                  <a:pt x="38288" y="289885"/>
                </a:lnTo>
                <a:lnTo>
                  <a:pt x="34974" y="316939"/>
                </a:lnTo>
                <a:lnTo>
                  <a:pt x="26841" y="347687"/>
                </a:lnTo>
                <a:lnTo>
                  <a:pt x="11727" y="384748"/>
                </a:lnTo>
                <a:lnTo>
                  <a:pt x="5218" y="397963"/>
                </a:lnTo>
                <a:lnTo>
                  <a:pt x="0" y="413645"/>
                </a:lnTo>
                <a:lnTo>
                  <a:pt x="714" y="431428"/>
                </a:lnTo>
                <a:lnTo>
                  <a:pt x="12004" y="450945"/>
                </a:lnTo>
                <a:lnTo>
                  <a:pt x="27125" y="461673"/>
                </a:lnTo>
                <a:lnTo>
                  <a:pt x="42341" y="465446"/>
                </a:lnTo>
                <a:lnTo>
                  <a:pt x="56697" y="463916"/>
                </a:lnTo>
                <a:lnTo>
                  <a:pt x="69238" y="458736"/>
                </a:lnTo>
                <a:lnTo>
                  <a:pt x="504875" y="458736"/>
                </a:lnTo>
                <a:lnTo>
                  <a:pt x="515842" y="450945"/>
                </a:lnTo>
                <a:lnTo>
                  <a:pt x="527222" y="431428"/>
                </a:lnTo>
                <a:lnTo>
                  <a:pt x="527297" y="429616"/>
                </a:lnTo>
                <a:lnTo>
                  <a:pt x="98871" y="429616"/>
                </a:lnTo>
                <a:lnTo>
                  <a:pt x="98337" y="429197"/>
                </a:lnTo>
                <a:lnTo>
                  <a:pt x="205925" y="301034"/>
                </a:lnTo>
                <a:lnTo>
                  <a:pt x="215738" y="290665"/>
                </a:lnTo>
                <a:lnTo>
                  <a:pt x="220777" y="283348"/>
                </a:lnTo>
                <a:lnTo>
                  <a:pt x="222633" y="275607"/>
                </a:lnTo>
                <a:lnTo>
                  <a:pt x="222898" y="263967"/>
                </a:lnTo>
                <a:lnTo>
                  <a:pt x="220246" y="249978"/>
                </a:lnTo>
                <a:lnTo>
                  <a:pt x="214412" y="238223"/>
                </a:lnTo>
                <a:lnTo>
                  <a:pt x="208577" y="230125"/>
                </a:lnTo>
                <a:lnTo>
                  <a:pt x="205925" y="227109"/>
                </a:lnTo>
                <a:lnTo>
                  <a:pt x="98337" y="98893"/>
                </a:lnTo>
                <a:lnTo>
                  <a:pt x="98818" y="98390"/>
                </a:lnTo>
                <a:lnTo>
                  <a:pt x="527294" y="98390"/>
                </a:lnTo>
                <a:lnTo>
                  <a:pt x="527221" y="96645"/>
                </a:lnTo>
                <a:lnTo>
                  <a:pt x="515842" y="77114"/>
                </a:lnTo>
                <a:lnTo>
                  <a:pt x="504900" y="69344"/>
                </a:lnTo>
                <a:lnTo>
                  <a:pt x="458587" y="69344"/>
                </a:lnTo>
                <a:lnTo>
                  <a:pt x="69238" y="69313"/>
                </a:lnTo>
                <a:lnTo>
                  <a:pt x="56697" y="64135"/>
                </a:lnTo>
                <a:lnTo>
                  <a:pt x="42341" y="62604"/>
                </a:lnTo>
                <a:close/>
              </a:path>
              <a:path w="528319" h="528319">
                <a:moveTo>
                  <a:pt x="263902" y="305096"/>
                </a:moveTo>
                <a:lnTo>
                  <a:pt x="249885" y="307737"/>
                </a:lnTo>
                <a:lnTo>
                  <a:pt x="238118" y="313546"/>
                </a:lnTo>
                <a:lnTo>
                  <a:pt x="230018" y="319356"/>
                </a:lnTo>
                <a:lnTo>
                  <a:pt x="227003" y="321996"/>
                </a:lnTo>
                <a:lnTo>
                  <a:pt x="98871" y="429616"/>
                </a:lnTo>
                <a:lnTo>
                  <a:pt x="429101" y="429616"/>
                </a:lnTo>
                <a:lnTo>
                  <a:pt x="300875" y="321996"/>
                </a:lnTo>
                <a:lnTo>
                  <a:pt x="290567" y="312226"/>
                </a:lnTo>
                <a:lnTo>
                  <a:pt x="283280" y="307209"/>
                </a:lnTo>
                <a:lnTo>
                  <a:pt x="275547" y="305360"/>
                </a:lnTo>
                <a:lnTo>
                  <a:pt x="263902" y="305096"/>
                </a:lnTo>
                <a:close/>
              </a:path>
              <a:path w="528319" h="528319">
                <a:moveTo>
                  <a:pt x="527299" y="98506"/>
                </a:moveTo>
                <a:lnTo>
                  <a:pt x="429018" y="98506"/>
                </a:lnTo>
                <a:lnTo>
                  <a:pt x="429552" y="98935"/>
                </a:lnTo>
                <a:lnTo>
                  <a:pt x="321911" y="227109"/>
                </a:lnTo>
                <a:lnTo>
                  <a:pt x="312147" y="237446"/>
                </a:lnTo>
                <a:lnTo>
                  <a:pt x="307133" y="244739"/>
                </a:lnTo>
                <a:lnTo>
                  <a:pt x="305285" y="252453"/>
                </a:lnTo>
                <a:lnTo>
                  <a:pt x="305021" y="264050"/>
                </a:lnTo>
                <a:lnTo>
                  <a:pt x="307660" y="278090"/>
                </a:lnTo>
                <a:lnTo>
                  <a:pt x="313492" y="289921"/>
                </a:lnTo>
                <a:lnTo>
                  <a:pt x="319272" y="298008"/>
                </a:lnTo>
                <a:lnTo>
                  <a:pt x="321911" y="301034"/>
                </a:lnTo>
                <a:lnTo>
                  <a:pt x="429552" y="429166"/>
                </a:lnTo>
                <a:lnTo>
                  <a:pt x="429101" y="429616"/>
                </a:lnTo>
                <a:lnTo>
                  <a:pt x="527297" y="429616"/>
                </a:lnTo>
                <a:lnTo>
                  <a:pt x="527958" y="413641"/>
                </a:lnTo>
                <a:lnTo>
                  <a:pt x="522727" y="397950"/>
                </a:lnTo>
                <a:lnTo>
                  <a:pt x="516206" y="384717"/>
                </a:lnTo>
                <a:lnTo>
                  <a:pt x="501040" y="347675"/>
                </a:lnTo>
                <a:lnTo>
                  <a:pt x="492869" y="316915"/>
                </a:lnTo>
                <a:lnTo>
                  <a:pt x="489549" y="289885"/>
                </a:lnTo>
                <a:lnTo>
                  <a:pt x="488924" y="263967"/>
                </a:lnTo>
                <a:lnTo>
                  <a:pt x="489548" y="238223"/>
                </a:lnTo>
                <a:lnTo>
                  <a:pt x="492872" y="211113"/>
                </a:lnTo>
                <a:lnTo>
                  <a:pt x="501043" y="180370"/>
                </a:lnTo>
                <a:lnTo>
                  <a:pt x="516235" y="143300"/>
                </a:lnTo>
                <a:lnTo>
                  <a:pt x="522738" y="130089"/>
                </a:lnTo>
                <a:lnTo>
                  <a:pt x="527960" y="114420"/>
                </a:lnTo>
                <a:lnTo>
                  <a:pt x="527299" y="98506"/>
                </a:lnTo>
                <a:close/>
              </a:path>
              <a:path w="528319" h="528319">
                <a:moveTo>
                  <a:pt x="527294" y="98390"/>
                </a:moveTo>
                <a:lnTo>
                  <a:pt x="98818" y="98390"/>
                </a:lnTo>
                <a:lnTo>
                  <a:pt x="227003" y="206021"/>
                </a:lnTo>
                <a:lnTo>
                  <a:pt x="237333" y="215809"/>
                </a:lnTo>
                <a:lnTo>
                  <a:pt x="244620" y="220836"/>
                </a:lnTo>
                <a:lnTo>
                  <a:pt x="252323" y="222688"/>
                </a:lnTo>
                <a:lnTo>
                  <a:pt x="263902" y="222952"/>
                </a:lnTo>
                <a:lnTo>
                  <a:pt x="277980" y="220307"/>
                </a:lnTo>
                <a:lnTo>
                  <a:pt x="289767" y="214486"/>
                </a:lnTo>
                <a:lnTo>
                  <a:pt x="297865" y="208666"/>
                </a:lnTo>
                <a:lnTo>
                  <a:pt x="300875" y="206021"/>
                </a:lnTo>
                <a:lnTo>
                  <a:pt x="429018" y="98506"/>
                </a:lnTo>
                <a:lnTo>
                  <a:pt x="527299" y="98506"/>
                </a:lnTo>
                <a:close/>
              </a:path>
              <a:path w="528319" h="528319">
                <a:moveTo>
                  <a:pt x="485503" y="62608"/>
                </a:moveTo>
                <a:lnTo>
                  <a:pt x="471141" y="64149"/>
                </a:lnTo>
                <a:lnTo>
                  <a:pt x="458587" y="69344"/>
                </a:lnTo>
                <a:lnTo>
                  <a:pt x="504900" y="69344"/>
                </a:lnTo>
                <a:lnTo>
                  <a:pt x="500719" y="66377"/>
                </a:lnTo>
                <a:lnTo>
                  <a:pt x="485503" y="62608"/>
                </a:lnTo>
                <a:close/>
              </a:path>
              <a:path w="528319" h="528319">
                <a:moveTo>
                  <a:pt x="114315" y="0"/>
                </a:moveTo>
                <a:lnTo>
                  <a:pt x="96555" y="727"/>
                </a:lnTo>
                <a:lnTo>
                  <a:pt x="77028" y="12089"/>
                </a:lnTo>
                <a:lnTo>
                  <a:pt x="66293" y="27220"/>
                </a:lnTo>
                <a:lnTo>
                  <a:pt x="62516" y="42452"/>
                </a:lnTo>
                <a:lnTo>
                  <a:pt x="64053" y="56817"/>
                </a:lnTo>
                <a:lnTo>
                  <a:pt x="69238" y="69313"/>
                </a:lnTo>
                <a:lnTo>
                  <a:pt x="458601" y="69313"/>
                </a:lnTo>
                <a:lnTo>
                  <a:pt x="463826" y="56804"/>
                </a:lnTo>
                <a:lnTo>
                  <a:pt x="465374" y="42448"/>
                </a:lnTo>
                <a:lnTo>
                  <a:pt x="464519" y="39000"/>
                </a:lnTo>
                <a:lnTo>
                  <a:pt x="263902" y="39000"/>
                </a:lnTo>
                <a:lnTo>
                  <a:pt x="238029" y="38374"/>
                </a:lnTo>
                <a:lnTo>
                  <a:pt x="210999" y="35063"/>
                </a:lnTo>
                <a:lnTo>
                  <a:pt x="180250" y="26914"/>
                </a:lnTo>
                <a:lnTo>
                  <a:pt x="143215" y="11775"/>
                </a:lnTo>
                <a:lnTo>
                  <a:pt x="129978" y="5238"/>
                </a:lnTo>
                <a:lnTo>
                  <a:pt x="114315" y="0"/>
                </a:lnTo>
                <a:close/>
              </a:path>
              <a:path w="528319" h="528319">
                <a:moveTo>
                  <a:pt x="413557" y="0"/>
                </a:moveTo>
                <a:lnTo>
                  <a:pt x="397879" y="5238"/>
                </a:lnTo>
                <a:lnTo>
                  <a:pt x="384653" y="11775"/>
                </a:lnTo>
                <a:lnTo>
                  <a:pt x="347596" y="26914"/>
                </a:lnTo>
                <a:lnTo>
                  <a:pt x="316852" y="35063"/>
                </a:lnTo>
                <a:lnTo>
                  <a:pt x="289821" y="38374"/>
                </a:lnTo>
                <a:lnTo>
                  <a:pt x="263902" y="39000"/>
                </a:lnTo>
                <a:lnTo>
                  <a:pt x="464519" y="39000"/>
                </a:lnTo>
                <a:lnTo>
                  <a:pt x="461597" y="27219"/>
                </a:lnTo>
                <a:lnTo>
                  <a:pt x="450849" y="12089"/>
                </a:lnTo>
                <a:lnTo>
                  <a:pt x="431333" y="727"/>
                </a:lnTo>
                <a:lnTo>
                  <a:pt x="413557" y="0"/>
                </a:lnTo>
                <a:close/>
              </a:path>
            </a:pathLst>
          </a:custGeom>
          <a:solidFill>
            <a:srgbClr val="CC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7882314" y="792618"/>
            <a:ext cx="1215390" cy="481965"/>
          </a:xfrm>
          <a:custGeom>
            <a:avLst/>
            <a:gdLst/>
            <a:ahLst/>
            <a:cxnLst/>
            <a:rect l="l" t="t" r="r" b="b"/>
            <a:pathLst>
              <a:path w="1215390" h="481965">
                <a:moveTo>
                  <a:pt x="2711" y="5084"/>
                </a:moveTo>
                <a:lnTo>
                  <a:pt x="3109" y="10142"/>
                </a:lnTo>
                <a:lnTo>
                  <a:pt x="14422" y="13586"/>
                </a:lnTo>
                <a:lnTo>
                  <a:pt x="23838" y="19848"/>
                </a:lnTo>
                <a:lnTo>
                  <a:pt x="35480" y="71496"/>
                </a:lnTo>
                <a:lnTo>
                  <a:pt x="36834" y="121655"/>
                </a:lnTo>
                <a:lnTo>
                  <a:pt x="37685" y="181612"/>
                </a:lnTo>
                <a:lnTo>
                  <a:pt x="38057" y="252036"/>
                </a:lnTo>
                <a:lnTo>
                  <a:pt x="37770" y="319228"/>
                </a:lnTo>
                <a:lnTo>
                  <a:pt x="36777" y="379066"/>
                </a:lnTo>
                <a:lnTo>
                  <a:pt x="35002" y="425035"/>
                </a:lnTo>
                <a:lnTo>
                  <a:pt x="20581" y="463374"/>
                </a:lnTo>
                <a:lnTo>
                  <a:pt x="293" y="470976"/>
                </a:lnTo>
                <a:lnTo>
                  <a:pt x="0" y="476243"/>
                </a:lnTo>
                <a:lnTo>
                  <a:pt x="247416" y="476201"/>
                </a:lnTo>
                <a:lnTo>
                  <a:pt x="284178" y="472045"/>
                </a:lnTo>
                <a:lnTo>
                  <a:pt x="320351" y="459845"/>
                </a:lnTo>
                <a:lnTo>
                  <a:pt x="321536" y="459159"/>
                </a:lnTo>
                <a:lnTo>
                  <a:pt x="183134" y="459159"/>
                </a:lnTo>
                <a:lnTo>
                  <a:pt x="149880" y="457322"/>
                </a:lnTo>
                <a:lnTo>
                  <a:pt x="122788" y="406212"/>
                </a:lnTo>
                <a:lnTo>
                  <a:pt x="122264" y="359848"/>
                </a:lnTo>
                <a:lnTo>
                  <a:pt x="122093" y="319228"/>
                </a:lnTo>
                <a:lnTo>
                  <a:pt x="122031" y="236742"/>
                </a:lnTo>
                <a:lnTo>
                  <a:pt x="122288" y="172434"/>
                </a:lnTo>
                <a:lnTo>
                  <a:pt x="122770" y="114578"/>
                </a:lnTo>
                <a:lnTo>
                  <a:pt x="123461" y="69393"/>
                </a:lnTo>
                <a:lnTo>
                  <a:pt x="126144" y="31042"/>
                </a:lnTo>
                <a:lnTo>
                  <a:pt x="149796" y="22811"/>
                </a:lnTo>
                <a:lnTo>
                  <a:pt x="312006" y="22811"/>
                </a:lnTo>
                <a:lnTo>
                  <a:pt x="301032" y="17934"/>
                </a:lnTo>
                <a:lnTo>
                  <a:pt x="262100" y="8138"/>
                </a:lnTo>
                <a:lnTo>
                  <a:pt x="224982" y="5147"/>
                </a:lnTo>
                <a:lnTo>
                  <a:pt x="180032" y="5147"/>
                </a:lnTo>
                <a:lnTo>
                  <a:pt x="2711" y="5084"/>
                </a:lnTo>
                <a:close/>
              </a:path>
              <a:path w="1215390" h="481965">
                <a:moveTo>
                  <a:pt x="312006" y="22811"/>
                </a:moveTo>
                <a:lnTo>
                  <a:pt x="149796" y="22811"/>
                </a:lnTo>
                <a:lnTo>
                  <a:pt x="160752" y="22903"/>
                </a:lnTo>
                <a:lnTo>
                  <a:pt x="168608" y="23111"/>
                </a:lnTo>
                <a:lnTo>
                  <a:pt x="235534" y="32933"/>
                </a:lnTo>
                <a:lnTo>
                  <a:pt x="272698" y="50311"/>
                </a:lnTo>
                <a:lnTo>
                  <a:pt x="302312" y="75657"/>
                </a:lnTo>
                <a:lnTo>
                  <a:pt x="325029" y="107980"/>
                </a:lnTo>
                <a:lnTo>
                  <a:pt x="341506" y="146286"/>
                </a:lnTo>
                <a:lnTo>
                  <a:pt x="352400" y="189583"/>
                </a:lnTo>
                <a:lnTo>
                  <a:pt x="358348" y="236742"/>
                </a:lnTo>
                <a:lnTo>
                  <a:pt x="358287" y="239998"/>
                </a:lnTo>
                <a:lnTo>
                  <a:pt x="356726" y="302428"/>
                </a:lnTo>
                <a:lnTo>
                  <a:pt x="343429" y="356847"/>
                </a:lnTo>
                <a:lnTo>
                  <a:pt x="322024" y="399377"/>
                </a:lnTo>
                <a:lnTo>
                  <a:pt x="296062" y="429255"/>
                </a:lnTo>
                <a:lnTo>
                  <a:pt x="242363" y="453453"/>
                </a:lnTo>
                <a:lnTo>
                  <a:pt x="183134" y="459159"/>
                </a:lnTo>
                <a:lnTo>
                  <a:pt x="321536" y="459159"/>
                </a:lnTo>
                <a:lnTo>
                  <a:pt x="354634" y="439979"/>
                </a:lnTo>
                <a:lnTo>
                  <a:pt x="385637" y="412903"/>
                </a:lnTo>
                <a:lnTo>
                  <a:pt x="412103" y="378957"/>
                </a:lnTo>
                <a:lnTo>
                  <a:pt x="432688" y="338559"/>
                </a:lnTo>
                <a:lnTo>
                  <a:pt x="446067" y="292107"/>
                </a:lnTo>
                <a:lnTo>
                  <a:pt x="450918" y="239998"/>
                </a:lnTo>
                <a:lnTo>
                  <a:pt x="445316" y="181612"/>
                </a:lnTo>
                <a:lnTo>
                  <a:pt x="429452" y="132292"/>
                </a:lnTo>
                <a:lnTo>
                  <a:pt x="405209" y="91652"/>
                </a:lnTo>
                <a:lnTo>
                  <a:pt x="374470" y="59304"/>
                </a:lnTo>
                <a:lnTo>
                  <a:pt x="339116" y="34860"/>
                </a:lnTo>
                <a:lnTo>
                  <a:pt x="312006" y="22811"/>
                </a:lnTo>
                <a:close/>
              </a:path>
              <a:path w="1215390" h="481965">
                <a:moveTo>
                  <a:pt x="224202" y="5084"/>
                </a:moveTo>
                <a:lnTo>
                  <a:pt x="180032" y="5147"/>
                </a:lnTo>
                <a:lnTo>
                  <a:pt x="224982" y="5147"/>
                </a:lnTo>
                <a:lnTo>
                  <a:pt x="224202" y="5084"/>
                </a:lnTo>
                <a:close/>
              </a:path>
              <a:path w="1215390" h="481965">
                <a:moveTo>
                  <a:pt x="666314" y="5084"/>
                </a:moveTo>
                <a:lnTo>
                  <a:pt x="460352" y="5084"/>
                </a:lnTo>
                <a:lnTo>
                  <a:pt x="460708" y="9984"/>
                </a:lnTo>
                <a:lnTo>
                  <a:pt x="474812" y="13906"/>
                </a:lnTo>
                <a:lnTo>
                  <a:pt x="484720" y="23002"/>
                </a:lnTo>
                <a:lnTo>
                  <a:pt x="490502" y="38951"/>
                </a:lnTo>
                <a:lnTo>
                  <a:pt x="492225" y="63428"/>
                </a:lnTo>
                <a:lnTo>
                  <a:pt x="490540" y="422632"/>
                </a:lnTo>
                <a:lnTo>
                  <a:pt x="487912" y="444476"/>
                </a:lnTo>
                <a:lnTo>
                  <a:pt x="480648" y="458827"/>
                </a:lnTo>
                <a:lnTo>
                  <a:pt x="469676" y="467150"/>
                </a:lnTo>
                <a:lnTo>
                  <a:pt x="455923" y="470913"/>
                </a:lnTo>
                <a:lnTo>
                  <a:pt x="455661" y="476243"/>
                </a:lnTo>
                <a:lnTo>
                  <a:pt x="727946" y="476243"/>
                </a:lnTo>
                <a:lnTo>
                  <a:pt x="754593" y="474163"/>
                </a:lnTo>
                <a:lnTo>
                  <a:pt x="787388" y="465354"/>
                </a:lnTo>
                <a:lnTo>
                  <a:pt x="797801" y="459120"/>
                </a:lnTo>
                <a:lnTo>
                  <a:pt x="654295" y="459120"/>
                </a:lnTo>
                <a:lnTo>
                  <a:pt x="629738" y="458902"/>
                </a:lnTo>
                <a:lnTo>
                  <a:pt x="590307" y="455191"/>
                </a:lnTo>
                <a:lnTo>
                  <a:pt x="579322" y="433479"/>
                </a:lnTo>
                <a:lnTo>
                  <a:pt x="579519" y="401391"/>
                </a:lnTo>
                <a:lnTo>
                  <a:pt x="580484" y="322184"/>
                </a:lnTo>
                <a:lnTo>
                  <a:pt x="581737" y="247620"/>
                </a:lnTo>
                <a:lnTo>
                  <a:pt x="582712" y="193403"/>
                </a:lnTo>
                <a:lnTo>
                  <a:pt x="583741" y="138585"/>
                </a:lnTo>
                <a:lnTo>
                  <a:pt x="585647" y="40130"/>
                </a:lnTo>
                <a:lnTo>
                  <a:pt x="616762" y="21877"/>
                </a:lnTo>
                <a:lnTo>
                  <a:pt x="774715" y="21877"/>
                </a:lnTo>
                <a:lnTo>
                  <a:pt x="736555" y="9116"/>
                </a:lnTo>
                <a:lnTo>
                  <a:pt x="696644" y="5134"/>
                </a:lnTo>
                <a:lnTo>
                  <a:pt x="666314" y="5084"/>
                </a:lnTo>
                <a:close/>
              </a:path>
              <a:path w="1215390" h="481965">
                <a:moveTo>
                  <a:pt x="774715" y="21877"/>
                </a:moveTo>
                <a:lnTo>
                  <a:pt x="616762" y="21877"/>
                </a:lnTo>
                <a:lnTo>
                  <a:pt x="638409" y="22078"/>
                </a:lnTo>
                <a:lnTo>
                  <a:pt x="664235" y="24054"/>
                </a:lnTo>
                <a:lnTo>
                  <a:pt x="696397" y="34980"/>
                </a:lnTo>
                <a:lnTo>
                  <a:pt x="724522" y="63176"/>
                </a:lnTo>
                <a:lnTo>
                  <a:pt x="738239" y="116966"/>
                </a:lnTo>
                <a:lnTo>
                  <a:pt x="724714" y="173597"/>
                </a:lnTo>
                <a:lnTo>
                  <a:pt x="689049" y="205816"/>
                </a:lnTo>
                <a:lnTo>
                  <a:pt x="647915" y="220445"/>
                </a:lnTo>
                <a:lnTo>
                  <a:pt x="616766" y="224449"/>
                </a:lnTo>
                <a:lnTo>
                  <a:pt x="616222" y="228313"/>
                </a:lnTo>
                <a:lnTo>
                  <a:pt x="663048" y="234056"/>
                </a:lnTo>
                <a:lnTo>
                  <a:pt x="704099" y="247620"/>
                </a:lnTo>
                <a:lnTo>
                  <a:pt x="737440" y="271585"/>
                </a:lnTo>
                <a:lnTo>
                  <a:pt x="759538" y="308435"/>
                </a:lnTo>
                <a:lnTo>
                  <a:pt x="766856" y="360654"/>
                </a:lnTo>
                <a:lnTo>
                  <a:pt x="759172" y="404824"/>
                </a:lnTo>
                <a:lnTo>
                  <a:pt x="720340" y="448101"/>
                </a:lnTo>
                <a:lnTo>
                  <a:pt x="678289" y="458015"/>
                </a:lnTo>
                <a:lnTo>
                  <a:pt x="654295" y="459120"/>
                </a:lnTo>
                <a:lnTo>
                  <a:pt x="797801" y="459120"/>
                </a:lnTo>
                <a:lnTo>
                  <a:pt x="819789" y="445956"/>
                </a:lnTo>
                <a:lnTo>
                  <a:pt x="845254" y="412112"/>
                </a:lnTo>
                <a:lnTo>
                  <a:pt x="857240" y="359963"/>
                </a:lnTo>
                <a:lnTo>
                  <a:pt x="855313" y="332949"/>
                </a:lnTo>
                <a:lnTo>
                  <a:pt x="840792" y="294239"/>
                </a:lnTo>
                <a:lnTo>
                  <a:pt x="804315" y="254557"/>
                </a:lnTo>
                <a:lnTo>
                  <a:pt x="736522" y="224627"/>
                </a:lnTo>
                <a:lnTo>
                  <a:pt x="754695" y="215709"/>
                </a:lnTo>
                <a:lnTo>
                  <a:pt x="787456" y="193403"/>
                </a:lnTo>
                <a:lnTo>
                  <a:pt x="817482" y="156090"/>
                </a:lnTo>
                <a:lnTo>
                  <a:pt x="827451" y="102149"/>
                </a:lnTo>
                <a:lnTo>
                  <a:pt x="810591" y="51874"/>
                </a:lnTo>
                <a:lnTo>
                  <a:pt x="777415" y="22780"/>
                </a:lnTo>
                <a:lnTo>
                  <a:pt x="774715" y="21877"/>
                </a:lnTo>
                <a:close/>
              </a:path>
              <a:path w="1215390" h="481965">
                <a:moveTo>
                  <a:pt x="1135027" y="460757"/>
                </a:moveTo>
                <a:lnTo>
                  <a:pt x="895991" y="460757"/>
                </a:lnTo>
                <a:lnTo>
                  <a:pt x="903616" y="461950"/>
                </a:lnTo>
                <a:lnTo>
                  <a:pt x="942191" y="472471"/>
                </a:lnTo>
                <a:lnTo>
                  <a:pt x="966762" y="478034"/>
                </a:lnTo>
                <a:lnTo>
                  <a:pt x="987872" y="480490"/>
                </a:lnTo>
                <a:lnTo>
                  <a:pt x="1016063" y="481687"/>
                </a:lnTo>
                <a:lnTo>
                  <a:pt x="1069565" y="479493"/>
                </a:lnTo>
                <a:lnTo>
                  <a:pt x="1116428" y="469362"/>
                </a:lnTo>
                <a:lnTo>
                  <a:pt x="1135027" y="460757"/>
                </a:lnTo>
                <a:close/>
              </a:path>
              <a:path w="1215390" h="481965">
                <a:moveTo>
                  <a:pt x="878245" y="381303"/>
                </a:moveTo>
                <a:lnTo>
                  <a:pt x="878004" y="471908"/>
                </a:lnTo>
                <a:lnTo>
                  <a:pt x="883313" y="471625"/>
                </a:lnTo>
                <a:lnTo>
                  <a:pt x="886898" y="465827"/>
                </a:lnTo>
                <a:lnTo>
                  <a:pt x="890771" y="462126"/>
                </a:lnTo>
                <a:lnTo>
                  <a:pt x="895991" y="460757"/>
                </a:lnTo>
                <a:lnTo>
                  <a:pt x="1135027" y="460757"/>
                </a:lnTo>
                <a:lnTo>
                  <a:pt x="1136545" y="460055"/>
                </a:lnTo>
                <a:lnTo>
                  <a:pt x="1006220" y="460055"/>
                </a:lnTo>
                <a:lnTo>
                  <a:pt x="965552" y="455395"/>
                </a:lnTo>
                <a:lnTo>
                  <a:pt x="915741" y="432656"/>
                </a:lnTo>
                <a:lnTo>
                  <a:pt x="888162" y="399950"/>
                </a:lnTo>
                <a:lnTo>
                  <a:pt x="883439" y="381596"/>
                </a:lnTo>
                <a:lnTo>
                  <a:pt x="878245" y="381303"/>
                </a:lnTo>
                <a:close/>
              </a:path>
              <a:path w="1215390" h="481965">
                <a:moveTo>
                  <a:pt x="1073947" y="0"/>
                </a:moveTo>
                <a:lnTo>
                  <a:pt x="993393" y="4066"/>
                </a:lnTo>
                <a:lnTo>
                  <a:pt x="952115" y="15690"/>
                </a:lnTo>
                <a:lnTo>
                  <a:pt x="916194" y="37334"/>
                </a:lnTo>
                <a:lnTo>
                  <a:pt x="889240" y="71349"/>
                </a:lnTo>
                <a:lnTo>
                  <a:pt x="874863" y="120086"/>
                </a:lnTo>
                <a:lnTo>
                  <a:pt x="870922" y="159367"/>
                </a:lnTo>
                <a:lnTo>
                  <a:pt x="874121" y="183187"/>
                </a:lnTo>
                <a:lnTo>
                  <a:pt x="918181" y="223067"/>
                </a:lnTo>
                <a:lnTo>
                  <a:pt x="957883" y="246829"/>
                </a:lnTo>
                <a:lnTo>
                  <a:pt x="1005174" y="263194"/>
                </a:lnTo>
                <a:lnTo>
                  <a:pt x="1050363" y="275275"/>
                </a:lnTo>
                <a:lnTo>
                  <a:pt x="1083757" y="286185"/>
                </a:lnTo>
                <a:lnTo>
                  <a:pt x="1107860" y="304251"/>
                </a:lnTo>
                <a:lnTo>
                  <a:pt x="1120574" y="326549"/>
                </a:lnTo>
                <a:lnTo>
                  <a:pt x="1125217" y="348705"/>
                </a:lnTo>
                <a:lnTo>
                  <a:pt x="1125107" y="366340"/>
                </a:lnTo>
                <a:lnTo>
                  <a:pt x="1112300" y="410011"/>
                </a:lnTo>
                <a:lnTo>
                  <a:pt x="1086144" y="439183"/>
                </a:lnTo>
                <a:lnTo>
                  <a:pt x="1049749" y="455363"/>
                </a:lnTo>
                <a:lnTo>
                  <a:pt x="1006220" y="460055"/>
                </a:lnTo>
                <a:lnTo>
                  <a:pt x="1136545" y="460055"/>
                </a:lnTo>
                <a:lnTo>
                  <a:pt x="1155544" y="451264"/>
                </a:lnTo>
                <a:lnTo>
                  <a:pt x="1185808" y="425170"/>
                </a:lnTo>
                <a:lnTo>
                  <a:pt x="1206114" y="391050"/>
                </a:lnTo>
                <a:lnTo>
                  <a:pt x="1215355" y="348875"/>
                </a:lnTo>
                <a:lnTo>
                  <a:pt x="1210454" y="292006"/>
                </a:lnTo>
                <a:lnTo>
                  <a:pt x="1190287" y="251572"/>
                </a:lnTo>
                <a:lnTo>
                  <a:pt x="1160767" y="224539"/>
                </a:lnTo>
                <a:lnTo>
                  <a:pt x="1097303" y="198541"/>
                </a:lnTo>
                <a:lnTo>
                  <a:pt x="1075181" y="193508"/>
                </a:lnTo>
                <a:lnTo>
                  <a:pt x="1029142" y="181256"/>
                </a:lnTo>
                <a:lnTo>
                  <a:pt x="993566" y="165878"/>
                </a:lnTo>
                <a:lnTo>
                  <a:pt x="970713" y="142610"/>
                </a:lnTo>
                <a:lnTo>
                  <a:pt x="962839" y="106694"/>
                </a:lnTo>
                <a:lnTo>
                  <a:pt x="969543" y="74169"/>
                </a:lnTo>
                <a:lnTo>
                  <a:pt x="989776" y="45656"/>
                </a:lnTo>
                <a:lnTo>
                  <a:pt x="1024545" y="26123"/>
                </a:lnTo>
                <a:lnTo>
                  <a:pt x="1074857" y="20539"/>
                </a:lnTo>
                <a:lnTo>
                  <a:pt x="1185522" y="20539"/>
                </a:lnTo>
                <a:lnTo>
                  <a:pt x="1185431" y="15984"/>
                </a:lnTo>
                <a:lnTo>
                  <a:pt x="1163011" y="15984"/>
                </a:lnTo>
                <a:lnTo>
                  <a:pt x="1150551" y="12613"/>
                </a:lnTo>
                <a:lnTo>
                  <a:pt x="1120314" y="5079"/>
                </a:lnTo>
                <a:lnTo>
                  <a:pt x="1098346" y="1265"/>
                </a:lnTo>
                <a:lnTo>
                  <a:pt x="1073947" y="0"/>
                </a:lnTo>
                <a:close/>
              </a:path>
              <a:path w="1215390" h="481965">
                <a:moveTo>
                  <a:pt x="1185522" y="20539"/>
                </a:moveTo>
                <a:lnTo>
                  <a:pt x="1074857" y="20539"/>
                </a:lnTo>
                <a:lnTo>
                  <a:pt x="1118133" y="28098"/>
                </a:lnTo>
                <a:lnTo>
                  <a:pt x="1149862" y="43939"/>
                </a:lnTo>
                <a:lnTo>
                  <a:pt x="1170829" y="65532"/>
                </a:lnTo>
                <a:lnTo>
                  <a:pt x="1181817" y="90349"/>
                </a:lnTo>
                <a:lnTo>
                  <a:pt x="1186916" y="90422"/>
                </a:lnTo>
                <a:lnTo>
                  <a:pt x="1185522" y="20539"/>
                </a:lnTo>
                <a:close/>
              </a:path>
              <a:path w="1215390" h="481965">
                <a:moveTo>
                  <a:pt x="1185241" y="6456"/>
                </a:moveTo>
                <a:lnTo>
                  <a:pt x="1180717" y="6498"/>
                </a:lnTo>
                <a:lnTo>
                  <a:pt x="1179430" y="8068"/>
                </a:lnTo>
                <a:lnTo>
                  <a:pt x="1177451" y="10676"/>
                </a:lnTo>
                <a:lnTo>
                  <a:pt x="1173440" y="12047"/>
                </a:lnTo>
                <a:lnTo>
                  <a:pt x="1163011" y="15984"/>
                </a:lnTo>
                <a:lnTo>
                  <a:pt x="1185431" y="15984"/>
                </a:lnTo>
                <a:lnTo>
                  <a:pt x="1185241" y="64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2666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spc="-25" dirty="0"/>
              <a:t>XX</a:t>
            </a:r>
          </a:p>
        </p:txBody>
      </p:sp>
      <p:sp>
        <p:nvSpPr>
          <p:cNvPr id="29" name="object 10">
            <a:extLst>
              <a:ext uri="{FF2B5EF4-FFF2-40B4-BE49-F238E27FC236}">
                <a16:creationId xmlns:a16="http://schemas.microsoft.com/office/drawing/2014/main" id="{AA64C7DA-F0C5-6F5B-C063-BE18A3F87D42}"/>
              </a:ext>
            </a:extLst>
          </p:cNvPr>
          <p:cNvSpPr txBox="1"/>
          <p:nvPr/>
        </p:nvSpPr>
        <p:spPr>
          <a:xfrm>
            <a:off x="1003477" y="10460046"/>
            <a:ext cx="15755619" cy="492759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900" b="1" dirty="0">
                <a:solidFill>
                  <a:srgbClr val="4D4D4D"/>
                </a:solidFill>
                <a:latin typeface="Open Sans Semibold"/>
                <a:cs typeface="Open Sans Semibold"/>
              </a:rPr>
              <a:t>Updated</a:t>
            </a:r>
            <a:r>
              <a:rPr sz="900" b="1" spc="-5" dirty="0">
                <a:solidFill>
                  <a:srgbClr val="4D4D4D"/>
                </a:solidFill>
                <a:latin typeface="Open Sans Semibold"/>
                <a:cs typeface="Open Sans Semibold"/>
              </a:rPr>
              <a:t> </a:t>
            </a:r>
            <a:r>
              <a:rPr sz="900" b="1" dirty="0">
                <a:solidFill>
                  <a:srgbClr val="4D4D4D"/>
                </a:solidFill>
                <a:latin typeface="Open Sans Semibold"/>
                <a:cs typeface="Open Sans Semibold"/>
              </a:rPr>
              <a:t>as of 3rd July </a:t>
            </a:r>
            <a:r>
              <a:rPr sz="900" b="1" spc="-20" dirty="0">
                <a:solidFill>
                  <a:srgbClr val="4D4D4D"/>
                </a:solidFill>
                <a:latin typeface="Open Sans Semibold"/>
                <a:cs typeface="Open Sans Semibold"/>
              </a:rPr>
              <a:t>2023</a:t>
            </a:r>
            <a:endParaRPr sz="900" dirty="0">
              <a:latin typeface="Open Sans Semibold"/>
              <a:cs typeface="Open Sans Semibold"/>
            </a:endParaRPr>
          </a:p>
          <a:p>
            <a:pPr marL="12700" marR="5080">
              <a:lnSpc>
                <a:spcPct val="100000"/>
              </a:lnSpc>
              <a:spcBef>
                <a:spcPts val="270"/>
              </a:spcBef>
            </a:pP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 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Glossary for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deﬁnition of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 terms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used in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publication.</a:t>
            </a:r>
            <a:r>
              <a:rPr sz="900" spc="229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 contained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 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 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intended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only for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 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person 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whom it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has been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delivered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and should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not be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disseminated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 distributed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 third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parties without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our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prior written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consent.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DBS</a:t>
            </a:r>
            <a:r>
              <a:rPr sz="900" spc="-2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accepts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liability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whatsoever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with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respect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contents.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Disclaimer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found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Certain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©2020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MSCI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ESG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Research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LLC.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reproduced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permission.</a:t>
            </a:r>
            <a:endParaRPr sz="900" dirty="0">
              <a:latin typeface="Open Sans"/>
              <a:cs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7465">
              <a:lnSpc>
                <a:spcPct val="100000"/>
              </a:lnSpc>
              <a:spcBef>
                <a:spcPts val="125"/>
              </a:spcBef>
            </a:pPr>
            <a:r>
              <a:rPr spc="-10" dirty="0"/>
              <a:t>Glossary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13446" y="2407752"/>
            <a:ext cx="51435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-10" dirty="0">
                <a:solidFill>
                  <a:srgbClr val="CC0000"/>
                </a:solidFill>
                <a:latin typeface="Open Sans Semibold"/>
                <a:cs typeface="Open Sans Semibold"/>
              </a:rPr>
              <a:t>Ticker</a:t>
            </a:r>
            <a:endParaRPr sz="1300" dirty="0">
              <a:latin typeface="Open Sans Semibold"/>
              <a:cs typeface="Open Sans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13446" y="3010874"/>
            <a:ext cx="54165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-10" dirty="0">
                <a:solidFill>
                  <a:srgbClr val="CC0000"/>
                </a:solidFill>
                <a:latin typeface="Open Sans Semibold"/>
                <a:cs typeface="Open Sans Semibold"/>
              </a:rPr>
              <a:t>Rating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13446" y="3613997"/>
            <a:ext cx="113792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Rating</a:t>
            </a:r>
            <a:r>
              <a:rPr sz="1300" b="1" spc="20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spc="-10" dirty="0">
                <a:solidFill>
                  <a:srgbClr val="CC0000"/>
                </a:solidFill>
                <a:latin typeface="Open Sans Semibold"/>
                <a:cs typeface="Open Sans Semibold"/>
              </a:rPr>
              <a:t>Source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13446" y="4217120"/>
            <a:ext cx="159766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Product</a:t>
            </a:r>
            <a:r>
              <a:rPr sz="1300" b="1" spc="25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Risk</a:t>
            </a:r>
            <a:r>
              <a:rPr sz="1300" b="1" spc="30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spc="-10" dirty="0">
                <a:solidFill>
                  <a:srgbClr val="CC0000"/>
                </a:solidFill>
                <a:latin typeface="Open Sans Semibold"/>
                <a:cs typeface="Open Sans Semibold"/>
              </a:rPr>
              <a:t>Rating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13446" y="4820243"/>
            <a:ext cx="99060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Target</a:t>
            </a:r>
            <a:r>
              <a:rPr sz="1300" b="1" spc="20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spc="-10" dirty="0">
                <a:solidFill>
                  <a:srgbClr val="CC0000"/>
                </a:solidFill>
                <a:latin typeface="Open Sans Semibold"/>
                <a:cs typeface="Open Sans Semibold"/>
              </a:rPr>
              <a:t>Price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13446" y="5423366"/>
            <a:ext cx="77152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%</a:t>
            </a:r>
            <a:r>
              <a:rPr sz="1300" b="1" spc="15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spc="-10" dirty="0">
                <a:solidFill>
                  <a:srgbClr val="CC0000"/>
                </a:solidFill>
                <a:latin typeface="Open Sans Semibold"/>
                <a:cs typeface="Open Sans Semibold"/>
              </a:rPr>
              <a:t>Upside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13446" y="6026489"/>
            <a:ext cx="128270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Last</a:t>
            </a:r>
            <a:r>
              <a:rPr sz="1300" b="1" spc="15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Close</a:t>
            </a:r>
            <a:r>
              <a:rPr sz="1300" b="1" spc="15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spc="-10" dirty="0">
                <a:solidFill>
                  <a:srgbClr val="CC0000"/>
                </a:solidFill>
                <a:latin typeface="Open Sans Semibold"/>
                <a:cs typeface="Open Sans Semibold"/>
              </a:rPr>
              <a:t>Price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13446" y="6629613"/>
            <a:ext cx="991869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YTD</a:t>
            </a:r>
            <a:r>
              <a:rPr sz="1300" b="1" spc="25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spc="-10" dirty="0">
                <a:solidFill>
                  <a:srgbClr val="CC0000"/>
                </a:solidFill>
                <a:latin typeface="Open Sans Semibold"/>
                <a:cs typeface="Open Sans Semibold"/>
              </a:rPr>
              <a:t>Change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13446" y="7232736"/>
            <a:ext cx="95885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Market</a:t>
            </a:r>
            <a:r>
              <a:rPr sz="1300" b="1" spc="25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spc="-25" dirty="0">
                <a:solidFill>
                  <a:srgbClr val="CC0000"/>
                </a:solidFill>
                <a:latin typeface="Open Sans Semibold"/>
                <a:cs typeface="Open Sans Semibold"/>
              </a:rPr>
              <a:t>Cap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13446" y="7835858"/>
            <a:ext cx="54991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PE</a:t>
            </a:r>
            <a:r>
              <a:rPr sz="1300" b="1" spc="15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spc="-25" dirty="0">
                <a:solidFill>
                  <a:srgbClr val="CC0000"/>
                </a:solidFill>
                <a:latin typeface="Open Sans Semibold"/>
                <a:cs typeface="Open Sans Semibold"/>
              </a:rPr>
              <a:t>FY1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13446" y="8438981"/>
            <a:ext cx="72199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Div</a:t>
            </a:r>
            <a:r>
              <a:rPr sz="1300" b="1" spc="15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spc="-10" dirty="0">
                <a:solidFill>
                  <a:srgbClr val="CC0000"/>
                </a:solidFill>
                <a:latin typeface="Open Sans Semibold"/>
                <a:cs typeface="Open Sans Semibold"/>
              </a:rPr>
              <a:t>Yield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3047814" y="2407752"/>
            <a:ext cx="6254750" cy="64592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1499"/>
              </a:lnSpc>
              <a:spcBef>
                <a:spcPts val="95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tempor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1580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tempor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1585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tempor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1580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tempor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1585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tempor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1580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tempor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1585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tempor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1580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tempor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1585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tempor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1585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tempor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1580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tempor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 dirty="0">
              <a:latin typeface="Open Sans"/>
              <a:cs typeface="Open Sans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395360" y="2407752"/>
            <a:ext cx="74739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FCF</a:t>
            </a:r>
            <a:r>
              <a:rPr sz="1300" b="1" spc="15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spc="-10" dirty="0">
                <a:solidFill>
                  <a:srgbClr val="CC0000"/>
                </a:solidFill>
                <a:latin typeface="Open Sans Semibold"/>
                <a:cs typeface="Open Sans Semibold"/>
              </a:rPr>
              <a:t>Yield</a:t>
            </a:r>
            <a:endParaRPr sz="1300" dirty="0">
              <a:latin typeface="Open Sans Semibold"/>
              <a:cs typeface="Open Sans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395360" y="3010874"/>
            <a:ext cx="30480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-25" dirty="0">
                <a:solidFill>
                  <a:srgbClr val="CC0000"/>
                </a:solidFill>
                <a:latin typeface="Open Sans Semibold"/>
                <a:cs typeface="Open Sans Semibold"/>
              </a:rPr>
              <a:t>P/B</a:t>
            </a:r>
            <a:endParaRPr sz="1300" dirty="0">
              <a:latin typeface="Open Sans Semibold"/>
              <a:cs typeface="Open Sans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0395360" y="3613997"/>
            <a:ext cx="89281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ESG</a:t>
            </a:r>
            <a:r>
              <a:rPr sz="1300" b="1" spc="15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spc="-10" dirty="0">
                <a:solidFill>
                  <a:srgbClr val="CC0000"/>
                </a:solidFill>
                <a:latin typeface="Open Sans Semibold"/>
                <a:cs typeface="Open Sans Semibold"/>
              </a:rPr>
              <a:t>Rating</a:t>
            </a:r>
            <a:endParaRPr sz="1300" dirty="0">
              <a:latin typeface="Open Sans Semibold"/>
              <a:cs typeface="Open Sans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0395360" y="4217120"/>
            <a:ext cx="84518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Rev</a:t>
            </a:r>
            <a:r>
              <a:rPr sz="1300" b="1" spc="15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FY</a:t>
            </a:r>
            <a:r>
              <a:rPr sz="1300" b="1" spc="20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spc="-25" dirty="0">
                <a:solidFill>
                  <a:srgbClr val="CC0000"/>
                </a:solidFill>
                <a:latin typeface="Open Sans Semibold"/>
                <a:cs typeface="Open Sans Semibold"/>
              </a:rPr>
              <a:t>(%)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0395360" y="4820243"/>
            <a:ext cx="84074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EPS</a:t>
            </a:r>
            <a:r>
              <a:rPr sz="1300" b="1" spc="20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FY</a:t>
            </a:r>
            <a:r>
              <a:rPr sz="1300" b="1" spc="25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spc="-25" dirty="0">
                <a:solidFill>
                  <a:srgbClr val="CC0000"/>
                </a:solidFill>
                <a:latin typeface="Open Sans Semibold"/>
                <a:cs typeface="Open Sans Semibold"/>
              </a:rPr>
              <a:t>(%)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0395360" y="5423366"/>
            <a:ext cx="28765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-25" dirty="0">
                <a:solidFill>
                  <a:srgbClr val="CC0000"/>
                </a:solidFill>
                <a:latin typeface="Open Sans Semibold"/>
                <a:cs typeface="Open Sans Semibold"/>
              </a:rPr>
              <a:t>P/E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0395360" y="6026489"/>
            <a:ext cx="148844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Net</a:t>
            </a:r>
            <a:r>
              <a:rPr sz="1300" b="1" spc="15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Debt</a:t>
            </a:r>
            <a:r>
              <a:rPr sz="1300" b="1" spc="15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/</a:t>
            </a:r>
            <a:r>
              <a:rPr sz="1300" b="1" spc="15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spc="-10" dirty="0">
                <a:solidFill>
                  <a:srgbClr val="CC0000"/>
                </a:solidFill>
                <a:latin typeface="Open Sans Semibold"/>
                <a:cs typeface="Open Sans Semibold"/>
              </a:rPr>
              <a:t>EBITDA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0395360" y="6629613"/>
            <a:ext cx="65214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ROE</a:t>
            </a:r>
            <a:r>
              <a:rPr sz="1300" b="1" spc="20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spc="-25" dirty="0">
                <a:solidFill>
                  <a:srgbClr val="CC0000"/>
                </a:solidFill>
                <a:latin typeface="Open Sans Semibold"/>
                <a:cs typeface="Open Sans Semibold"/>
              </a:rPr>
              <a:t>(%)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0395360" y="7232736"/>
            <a:ext cx="88265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XM</a:t>
            </a:r>
            <a:r>
              <a:rPr sz="1300" b="1" spc="25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spc="-10" dirty="0">
                <a:solidFill>
                  <a:srgbClr val="CC0000"/>
                </a:solidFill>
                <a:latin typeface="Open Sans Semibold"/>
                <a:cs typeface="Open Sans Semibold"/>
              </a:rPr>
              <a:t>Return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0395360" y="7835858"/>
            <a:ext cx="82740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XY</a:t>
            </a:r>
            <a:r>
              <a:rPr sz="1300" b="1" spc="20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spc="-10" dirty="0">
                <a:solidFill>
                  <a:srgbClr val="CC0000"/>
                </a:solidFill>
                <a:latin typeface="Open Sans Semibold"/>
                <a:cs typeface="Open Sans Semibold"/>
              </a:rPr>
              <a:t>Return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0395360" y="8438981"/>
            <a:ext cx="941069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solidFill>
                  <a:srgbClr val="CC0000"/>
                </a:solidFill>
                <a:latin typeface="Open Sans Semibold"/>
                <a:cs typeface="Open Sans Semibold"/>
              </a:rPr>
              <a:t>YTD</a:t>
            </a:r>
            <a:r>
              <a:rPr sz="1300" b="1" spc="25" dirty="0">
                <a:solidFill>
                  <a:srgbClr val="CC0000"/>
                </a:solidFill>
                <a:latin typeface="Open Sans Semibold"/>
                <a:cs typeface="Open Sans Semibold"/>
              </a:rPr>
              <a:t> </a:t>
            </a:r>
            <a:r>
              <a:rPr sz="1300" b="1" spc="-10" dirty="0">
                <a:solidFill>
                  <a:srgbClr val="CC0000"/>
                </a:solidFill>
                <a:latin typeface="Open Sans Semibold"/>
                <a:cs typeface="Open Sans Semibold"/>
              </a:rPr>
              <a:t>Return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2429727" y="2407752"/>
            <a:ext cx="6254750" cy="64592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1499"/>
              </a:lnSpc>
              <a:spcBef>
                <a:spcPts val="95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tempor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1580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tempor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1585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tempor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1580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tempor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1585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tempor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1580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tempor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1585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tempor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1580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tempor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1585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tempor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1585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tempor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1580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tempor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 dirty="0">
              <a:latin typeface="Open Sans"/>
              <a:cs typeface="Open Sans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9094739" y="10775413"/>
            <a:ext cx="23431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-25" dirty="0">
                <a:latin typeface="Open Sans Semibold"/>
                <a:cs typeface="Open Sans Semibold"/>
              </a:rPr>
              <a:t>XX</a:t>
            </a:r>
            <a:endParaRPr sz="1300">
              <a:latin typeface="Open Sans Semibold"/>
              <a:cs typeface="Open Sans Semibold"/>
            </a:endParaRPr>
          </a:p>
        </p:txBody>
      </p:sp>
      <p:grpSp>
        <p:nvGrpSpPr>
          <p:cNvPr id="28" name="object 28"/>
          <p:cNvGrpSpPr/>
          <p:nvPr/>
        </p:nvGrpSpPr>
        <p:grpSpPr>
          <a:xfrm>
            <a:off x="0" y="11046783"/>
            <a:ext cx="20104100" cy="262255"/>
            <a:chOff x="0" y="11046783"/>
            <a:chExt cx="20104100" cy="262255"/>
          </a:xfrm>
        </p:grpSpPr>
        <p:sp>
          <p:nvSpPr>
            <p:cNvPr id="29" name="object 29"/>
            <p:cNvSpPr/>
            <p:nvPr/>
          </p:nvSpPr>
          <p:spPr>
            <a:xfrm>
              <a:off x="19109365" y="11046783"/>
              <a:ext cx="995044" cy="262255"/>
            </a:xfrm>
            <a:custGeom>
              <a:avLst/>
              <a:gdLst/>
              <a:ahLst/>
              <a:cxnLst/>
              <a:rect l="l" t="t" r="r" b="b"/>
              <a:pathLst>
                <a:path w="995044" h="262254">
                  <a:moveTo>
                    <a:pt x="994723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994723" y="261772"/>
                  </a:lnTo>
                  <a:lnTo>
                    <a:pt x="994723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0" y="11046783"/>
              <a:ext cx="19109690" cy="262255"/>
            </a:xfrm>
            <a:custGeom>
              <a:avLst/>
              <a:gdLst/>
              <a:ahLst/>
              <a:cxnLst/>
              <a:rect l="l" t="t" r="r" b="b"/>
              <a:pathLst>
                <a:path w="19109690" h="262254">
                  <a:moveTo>
                    <a:pt x="19109365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19109365" y="261772"/>
                  </a:lnTo>
                  <a:lnTo>
                    <a:pt x="19109365" y="0"/>
                  </a:lnTo>
                  <a:close/>
                </a:path>
              </a:pathLst>
            </a:custGeom>
            <a:solidFill>
              <a:srgbClr val="CC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1" name="object 31"/>
          <p:cNvSpPr txBox="1"/>
          <p:nvPr/>
        </p:nvSpPr>
        <p:spPr>
          <a:xfrm>
            <a:off x="1003477" y="10639733"/>
            <a:ext cx="15725775" cy="30226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lang="en-SG" sz="900" spc="-1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information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contained in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this document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is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intended only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for use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by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the person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to whom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it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has been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delivered and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should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not be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disseminated or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distributed to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third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parties without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our prior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written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consent. DBS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accepts no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liability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whatsoever with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respect to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use of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this document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or </a:t>
            </a:r>
            <a:r>
              <a:rPr lang="en-SG" sz="900" spc="-25" dirty="0">
                <a:solidFill>
                  <a:srgbClr val="4D4D4D"/>
                </a:solidFill>
                <a:latin typeface="Open Sans"/>
                <a:cs typeface="Open Sans"/>
              </a:rPr>
              <a:t>its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contents.</a:t>
            </a:r>
            <a:r>
              <a:rPr lang="en-SG"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lang="en-SG"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lang="en-SG"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Disclaimer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found</a:t>
            </a:r>
            <a:r>
              <a:rPr lang="en-SG"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at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lang="en-SG"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end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lang="en-SG"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document.</a:t>
            </a:r>
            <a:r>
              <a:rPr lang="en-SG"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Certain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information</a:t>
            </a:r>
            <a:r>
              <a:rPr lang="en-SG"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©2020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MSCI</a:t>
            </a:r>
            <a:r>
              <a:rPr lang="en-SG"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ESG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Research</a:t>
            </a:r>
            <a:r>
              <a:rPr lang="en-SG"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LLC.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reproduced</a:t>
            </a:r>
            <a:r>
              <a:rPr lang="en-SG"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dirty="0">
                <a:solidFill>
                  <a:srgbClr val="4D4D4D"/>
                </a:solidFill>
                <a:latin typeface="Open Sans"/>
                <a:cs typeface="Open Sans"/>
              </a:rPr>
              <a:t>by</a:t>
            </a:r>
            <a:r>
              <a:rPr lang="en-SG"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lang="en-SG" sz="900" spc="-10" dirty="0">
                <a:solidFill>
                  <a:srgbClr val="4D4D4D"/>
                </a:solidFill>
                <a:latin typeface="Open Sans"/>
                <a:cs typeface="Open Sans"/>
              </a:rPr>
              <a:t>permission.</a:t>
            </a:r>
            <a:endParaRPr lang="en-SG" sz="900" dirty="0">
              <a:latin typeface="Open Sans"/>
              <a:cs typeface="Open Sans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17283177" y="769244"/>
            <a:ext cx="528320" cy="528320"/>
          </a:xfrm>
          <a:custGeom>
            <a:avLst/>
            <a:gdLst/>
            <a:ahLst/>
            <a:cxnLst/>
            <a:rect l="l" t="t" r="r" b="b"/>
            <a:pathLst>
              <a:path w="528319" h="528319">
                <a:moveTo>
                  <a:pt x="458587" y="458736"/>
                </a:moveTo>
                <a:lnTo>
                  <a:pt x="69238" y="458736"/>
                </a:lnTo>
                <a:lnTo>
                  <a:pt x="64043" y="471270"/>
                </a:lnTo>
                <a:lnTo>
                  <a:pt x="62504" y="485630"/>
                </a:lnTo>
                <a:lnTo>
                  <a:pt x="66280" y="500854"/>
                </a:lnTo>
                <a:lnTo>
                  <a:pt x="77028" y="515980"/>
                </a:lnTo>
                <a:lnTo>
                  <a:pt x="96555" y="527338"/>
                </a:lnTo>
                <a:lnTo>
                  <a:pt x="114315" y="528059"/>
                </a:lnTo>
                <a:lnTo>
                  <a:pt x="129978" y="522822"/>
                </a:lnTo>
                <a:lnTo>
                  <a:pt x="143215" y="516304"/>
                </a:lnTo>
                <a:lnTo>
                  <a:pt x="180272" y="501162"/>
                </a:lnTo>
                <a:lnTo>
                  <a:pt x="211011" y="493013"/>
                </a:lnTo>
                <a:lnTo>
                  <a:pt x="238024" y="489704"/>
                </a:lnTo>
                <a:lnTo>
                  <a:pt x="263902" y="489080"/>
                </a:lnTo>
                <a:lnTo>
                  <a:pt x="464492" y="489080"/>
                </a:lnTo>
                <a:lnTo>
                  <a:pt x="465348" y="485630"/>
                </a:lnTo>
                <a:lnTo>
                  <a:pt x="463809" y="471270"/>
                </a:lnTo>
                <a:lnTo>
                  <a:pt x="458587" y="458736"/>
                </a:lnTo>
                <a:close/>
              </a:path>
              <a:path w="528319" h="528319">
                <a:moveTo>
                  <a:pt x="464492" y="489080"/>
                </a:moveTo>
                <a:lnTo>
                  <a:pt x="263902" y="489080"/>
                </a:lnTo>
                <a:lnTo>
                  <a:pt x="289795" y="489704"/>
                </a:lnTo>
                <a:lnTo>
                  <a:pt x="316829" y="493013"/>
                </a:lnTo>
                <a:lnTo>
                  <a:pt x="347587" y="501162"/>
                </a:lnTo>
                <a:lnTo>
                  <a:pt x="384653" y="516304"/>
                </a:lnTo>
                <a:lnTo>
                  <a:pt x="397879" y="522822"/>
                </a:lnTo>
                <a:lnTo>
                  <a:pt x="413557" y="528059"/>
                </a:lnTo>
                <a:lnTo>
                  <a:pt x="431333" y="527338"/>
                </a:lnTo>
                <a:lnTo>
                  <a:pt x="450849" y="515980"/>
                </a:lnTo>
                <a:lnTo>
                  <a:pt x="461572" y="500854"/>
                </a:lnTo>
                <a:lnTo>
                  <a:pt x="464492" y="489080"/>
                </a:lnTo>
                <a:close/>
              </a:path>
              <a:path w="528319" h="528319">
                <a:moveTo>
                  <a:pt x="504875" y="458736"/>
                </a:moveTo>
                <a:lnTo>
                  <a:pt x="458587" y="458736"/>
                </a:lnTo>
                <a:lnTo>
                  <a:pt x="471141" y="463921"/>
                </a:lnTo>
                <a:lnTo>
                  <a:pt x="485503" y="465458"/>
                </a:lnTo>
                <a:lnTo>
                  <a:pt x="500739" y="461673"/>
                </a:lnTo>
                <a:lnTo>
                  <a:pt x="504875" y="458736"/>
                </a:lnTo>
                <a:close/>
              </a:path>
              <a:path w="528319" h="528319">
                <a:moveTo>
                  <a:pt x="42341" y="62604"/>
                </a:moveTo>
                <a:lnTo>
                  <a:pt x="27125" y="66377"/>
                </a:lnTo>
                <a:lnTo>
                  <a:pt x="12004" y="77114"/>
                </a:lnTo>
                <a:lnTo>
                  <a:pt x="714" y="96645"/>
                </a:lnTo>
                <a:lnTo>
                  <a:pt x="1" y="114424"/>
                </a:lnTo>
                <a:lnTo>
                  <a:pt x="5229" y="130102"/>
                </a:lnTo>
                <a:lnTo>
                  <a:pt x="11755" y="143332"/>
                </a:lnTo>
                <a:lnTo>
                  <a:pt x="26846" y="180372"/>
                </a:lnTo>
                <a:lnTo>
                  <a:pt x="34980" y="211117"/>
                </a:lnTo>
                <a:lnTo>
                  <a:pt x="38291" y="238223"/>
                </a:lnTo>
                <a:lnTo>
                  <a:pt x="38912" y="264050"/>
                </a:lnTo>
                <a:lnTo>
                  <a:pt x="38288" y="289885"/>
                </a:lnTo>
                <a:lnTo>
                  <a:pt x="34974" y="316939"/>
                </a:lnTo>
                <a:lnTo>
                  <a:pt x="26841" y="347687"/>
                </a:lnTo>
                <a:lnTo>
                  <a:pt x="11727" y="384748"/>
                </a:lnTo>
                <a:lnTo>
                  <a:pt x="5218" y="397963"/>
                </a:lnTo>
                <a:lnTo>
                  <a:pt x="0" y="413645"/>
                </a:lnTo>
                <a:lnTo>
                  <a:pt x="714" y="431428"/>
                </a:lnTo>
                <a:lnTo>
                  <a:pt x="12004" y="450945"/>
                </a:lnTo>
                <a:lnTo>
                  <a:pt x="27125" y="461673"/>
                </a:lnTo>
                <a:lnTo>
                  <a:pt x="42341" y="465446"/>
                </a:lnTo>
                <a:lnTo>
                  <a:pt x="56697" y="463916"/>
                </a:lnTo>
                <a:lnTo>
                  <a:pt x="69238" y="458736"/>
                </a:lnTo>
                <a:lnTo>
                  <a:pt x="504875" y="458736"/>
                </a:lnTo>
                <a:lnTo>
                  <a:pt x="515842" y="450945"/>
                </a:lnTo>
                <a:lnTo>
                  <a:pt x="527222" y="431428"/>
                </a:lnTo>
                <a:lnTo>
                  <a:pt x="527297" y="429616"/>
                </a:lnTo>
                <a:lnTo>
                  <a:pt x="98871" y="429616"/>
                </a:lnTo>
                <a:lnTo>
                  <a:pt x="98337" y="429197"/>
                </a:lnTo>
                <a:lnTo>
                  <a:pt x="205925" y="301034"/>
                </a:lnTo>
                <a:lnTo>
                  <a:pt x="215738" y="290665"/>
                </a:lnTo>
                <a:lnTo>
                  <a:pt x="220777" y="283348"/>
                </a:lnTo>
                <a:lnTo>
                  <a:pt x="222633" y="275607"/>
                </a:lnTo>
                <a:lnTo>
                  <a:pt x="222898" y="263967"/>
                </a:lnTo>
                <a:lnTo>
                  <a:pt x="220246" y="249978"/>
                </a:lnTo>
                <a:lnTo>
                  <a:pt x="214412" y="238223"/>
                </a:lnTo>
                <a:lnTo>
                  <a:pt x="208577" y="230125"/>
                </a:lnTo>
                <a:lnTo>
                  <a:pt x="205925" y="227109"/>
                </a:lnTo>
                <a:lnTo>
                  <a:pt x="98337" y="98893"/>
                </a:lnTo>
                <a:lnTo>
                  <a:pt x="98818" y="98390"/>
                </a:lnTo>
                <a:lnTo>
                  <a:pt x="527294" y="98390"/>
                </a:lnTo>
                <a:lnTo>
                  <a:pt x="527221" y="96645"/>
                </a:lnTo>
                <a:lnTo>
                  <a:pt x="515842" y="77114"/>
                </a:lnTo>
                <a:lnTo>
                  <a:pt x="504900" y="69344"/>
                </a:lnTo>
                <a:lnTo>
                  <a:pt x="458587" y="69344"/>
                </a:lnTo>
                <a:lnTo>
                  <a:pt x="69238" y="69313"/>
                </a:lnTo>
                <a:lnTo>
                  <a:pt x="56697" y="64135"/>
                </a:lnTo>
                <a:lnTo>
                  <a:pt x="42341" y="62604"/>
                </a:lnTo>
                <a:close/>
              </a:path>
              <a:path w="528319" h="528319">
                <a:moveTo>
                  <a:pt x="263902" y="305096"/>
                </a:moveTo>
                <a:lnTo>
                  <a:pt x="249885" y="307737"/>
                </a:lnTo>
                <a:lnTo>
                  <a:pt x="238118" y="313546"/>
                </a:lnTo>
                <a:lnTo>
                  <a:pt x="230018" y="319356"/>
                </a:lnTo>
                <a:lnTo>
                  <a:pt x="227003" y="321996"/>
                </a:lnTo>
                <a:lnTo>
                  <a:pt x="98871" y="429616"/>
                </a:lnTo>
                <a:lnTo>
                  <a:pt x="429101" y="429616"/>
                </a:lnTo>
                <a:lnTo>
                  <a:pt x="300875" y="321996"/>
                </a:lnTo>
                <a:lnTo>
                  <a:pt x="290567" y="312226"/>
                </a:lnTo>
                <a:lnTo>
                  <a:pt x="283280" y="307209"/>
                </a:lnTo>
                <a:lnTo>
                  <a:pt x="275547" y="305360"/>
                </a:lnTo>
                <a:lnTo>
                  <a:pt x="263902" y="305096"/>
                </a:lnTo>
                <a:close/>
              </a:path>
              <a:path w="528319" h="528319">
                <a:moveTo>
                  <a:pt x="527299" y="98506"/>
                </a:moveTo>
                <a:lnTo>
                  <a:pt x="429018" y="98506"/>
                </a:lnTo>
                <a:lnTo>
                  <a:pt x="429552" y="98935"/>
                </a:lnTo>
                <a:lnTo>
                  <a:pt x="321911" y="227109"/>
                </a:lnTo>
                <a:lnTo>
                  <a:pt x="312147" y="237446"/>
                </a:lnTo>
                <a:lnTo>
                  <a:pt x="307133" y="244739"/>
                </a:lnTo>
                <a:lnTo>
                  <a:pt x="305285" y="252453"/>
                </a:lnTo>
                <a:lnTo>
                  <a:pt x="305021" y="264050"/>
                </a:lnTo>
                <a:lnTo>
                  <a:pt x="307660" y="278090"/>
                </a:lnTo>
                <a:lnTo>
                  <a:pt x="313492" y="289921"/>
                </a:lnTo>
                <a:lnTo>
                  <a:pt x="319272" y="298008"/>
                </a:lnTo>
                <a:lnTo>
                  <a:pt x="321911" y="301034"/>
                </a:lnTo>
                <a:lnTo>
                  <a:pt x="429552" y="429166"/>
                </a:lnTo>
                <a:lnTo>
                  <a:pt x="429101" y="429616"/>
                </a:lnTo>
                <a:lnTo>
                  <a:pt x="527297" y="429616"/>
                </a:lnTo>
                <a:lnTo>
                  <a:pt x="527958" y="413641"/>
                </a:lnTo>
                <a:lnTo>
                  <a:pt x="522727" y="397950"/>
                </a:lnTo>
                <a:lnTo>
                  <a:pt x="516206" y="384717"/>
                </a:lnTo>
                <a:lnTo>
                  <a:pt x="501040" y="347675"/>
                </a:lnTo>
                <a:lnTo>
                  <a:pt x="492869" y="316915"/>
                </a:lnTo>
                <a:lnTo>
                  <a:pt x="489549" y="289885"/>
                </a:lnTo>
                <a:lnTo>
                  <a:pt x="488924" y="263967"/>
                </a:lnTo>
                <a:lnTo>
                  <a:pt x="489548" y="238223"/>
                </a:lnTo>
                <a:lnTo>
                  <a:pt x="492872" y="211113"/>
                </a:lnTo>
                <a:lnTo>
                  <a:pt x="501043" y="180370"/>
                </a:lnTo>
                <a:lnTo>
                  <a:pt x="516235" y="143300"/>
                </a:lnTo>
                <a:lnTo>
                  <a:pt x="522738" y="130089"/>
                </a:lnTo>
                <a:lnTo>
                  <a:pt x="527960" y="114420"/>
                </a:lnTo>
                <a:lnTo>
                  <a:pt x="527299" y="98506"/>
                </a:lnTo>
                <a:close/>
              </a:path>
              <a:path w="528319" h="528319">
                <a:moveTo>
                  <a:pt x="527294" y="98390"/>
                </a:moveTo>
                <a:lnTo>
                  <a:pt x="98818" y="98390"/>
                </a:lnTo>
                <a:lnTo>
                  <a:pt x="227003" y="206021"/>
                </a:lnTo>
                <a:lnTo>
                  <a:pt x="237333" y="215809"/>
                </a:lnTo>
                <a:lnTo>
                  <a:pt x="244620" y="220836"/>
                </a:lnTo>
                <a:lnTo>
                  <a:pt x="252323" y="222688"/>
                </a:lnTo>
                <a:lnTo>
                  <a:pt x="263902" y="222952"/>
                </a:lnTo>
                <a:lnTo>
                  <a:pt x="277980" y="220307"/>
                </a:lnTo>
                <a:lnTo>
                  <a:pt x="289767" y="214486"/>
                </a:lnTo>
                <a:lnTo>
                  <a:pt x="297865" y="208666"/>
                </a:lnTo>
                <a:lnTo>
                  <a:pt x="300875" y="206021"/>
                </a:lnTo>
                <a:lnTo>
                  <a:pt x="429018" y="98506"/>
                </a:lnTo>
                <a:lnTo>
                  <a:pt x="527299" y="98506"/>
                </a:lnTo>
                <a:close/>
              </a:path>
              <a:path w="528319" h="528319">
                <a:moveTo>
                  <a:pt x="485503" y="62608"/>
                </a:moveTo>
                <a:lnTo>
                  <a:pt x="471141" y="64149"/>
                </a:lnTo>
                <a:lnTo>
                  <a:pt x="458587" y="69344"/>
                </a:lnTo>
                <a:lnTo>
                  <a:pt x="504900" y="69344"/>
                </a:lnTo>
                <a:lnTo>
                  <a:pt x="500719" y="66377"/>
                </a:lnTo>
                <a:lnTo>
                  <a:pt x="485503" y="62608"/>
                </a:lnTo>
                <a:close/>
              </a:path>
              <a:path w="528319" h="528319">
                <a:moveTo>
                  <a:pt x="114315" y="0"/>
                </a:moveTo>
                <a:lnTo>
                  <a:pt x="96555" y="727"/>
                </a:lnTo>
                <a:lnTo>
                  <a:pt x="77028" y="12089"/>
                </a:lnTo>
                <a:lnTo>
                  <a:pt x="66293" y="27220"/>
                </a:lnTo>
                <a:lnTo>
                  <a:pt x="62516" y="42452"/>
                </a:lnTo>
                <a:lnTo>
                  <a:pt x="64053" y="56817"/>
                </a:lnTo>
                <a:lnTo>
                  <a:pt x="69238" y="69313"/>
                </a:lnTo>
                <a:lnTo>
                  <a:pt x="458601" y="69313"/>
                </a:lnTo>
                <a:lnTo>
                  <a:pt x="463826" y="56804"/>
                </a:lnTo>
                <a:lnTo>
                  <a:pt x="465374" y="42448"/>
                </a:lnTo>
                <a:lnTo>
                  <a:pt x="464519" y="39000"/>
                </a:lnTo>
                <a:lnTo>
                  <a:pt x="263902" y="39000"/>
                </a:lnTo>
                <a:lnTo>
                  <a:pt x="238029" y="38374"/>
                </a:lnTo>
                <a:lnTo>
                  <a:pt x="210999" y="35063"/>
                </a:lnTo>
                <a:lnTo>
                  <a:pt x="180250" y="26914"/>
                </a:lnTo>
                <a:lnTo>
                  <a:pt x="143215" y="11775"/>
                </a:lnTo>
                <a:lnTo>
                  <a:pt x="129978" y="5238"/>
                </a:lnTo>
                <a:lnTo>
                  <a:pt x="114315" y="0"/>
                </a:lnTo>
                <a:close/>
              </a:path>
              <a:path w="528319" h="528319">
                <a:moveTo>
                  <a:pt x="413557" y="0"/>
                </a:moveTo>
                <a:lnTo>
                  <a:pt x="397879" y="5238"/>
                </a:lnTo>
                <a:lnTo>
                  <a:pt x="384653" y="11775"/>
                </a:lnTo>
                <a:lnTo>
                  <a:pt x="347596" y="26914"/>
                </a:lnTo>
                <a:lnTo>
                  <a:pt x="316852" y="35063"/>
                </a:lnTo>
                <a:lnTo>
                  <a:pt x="289821" y="38374"/>
                </a:lnTo>
                <a:lnTo>
                  <a:pt x="263902" y="39000"/>
                </a:lnTo>
                <a:lnTo>
                  <a:pt x="464519" y="39000"/>
                </a:lnTo>
                <a:lnTo>
                  <a:pt x="461597" y="27219"/>
                </a:lnTo>
                <a:lnTo>
                  <a:pt x="450849" y="12089"/>
                </a:lnTo>
                <a:lnTo>
                  <a:pt x="431333" y="727"/>
                </a:lnTo>
                <a:lnTo>
                  <a:pt x="413557" y="0"/>
                </a:lnTo>
                <a:close/>
              </a:path>
            </a:pathLst>
          </a:custGeom>
          <a:solidFill>
            <a:srgbClr val="CC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7882314" y="792618"/>
            <a:ext cx="1215390" cy="481965"/>
          </a:xfrm>
          <a:custGeom>
            <a:avLst/>
            <a:gdLst/>
            <a:ahLst/>
            <a:cxnLst/>
            <a:rect l="l" t="t" r="r" b="b"/>
            <a:pathLst>
              <a:path w="1215390" h="481965">
                <a:moveTo>
                  <a:pt x="2711" y="5084"/>
                </a:moveTo>
                <a:lnTo>
                  <a:pt x="3109" y="10142"/>
                </a:lnTo>
                <a:lnTo>
                  <a:pt x="14422" y="13586"/>
                </a:lnTo>
                <a:lnTo>
                  <a:pt x="23838" y="19848"/>
                </a:lnTo>
                <a:lnTo>
                  <a:pt x="35480" y="71496"/>
                </a:lnTo>
                <a:lnTo>
                  <a:pt x="36834" y="121655"/>
                </a:lnTo>
                <a:lnTo>
                  <a:pt x="37685" y="181612"/>
                </a:lnTo>
                <a:lnTo>
                  <a:pt x="38057" y="252036"/>
                </a:lnTo>
                <a:lnTo>
                  <a:pt x="37770" y="319228"/>
                </a:lnTo>
                <a:lnTo>
                  <a:pt x="36777" y="379066"/>
                </a:lnTo>
                <a:lnTo>
                  <a:pt x="35002" y="425035"/>
                </a:lnTo>
                <a:lnTo>
                  <a:pt x="20581" y="463374"/>
                </a:lnTo>
                <a:lnTo>
                  <a:pt x="293" y="470976"/>
                </a:lnTo>
                <a:lnTo>
                  <a:pt x="0" y="476243"/>
                </a:lnTo>
                <a:lnTo>
                  <a:pt x="247416" y="476201"/>
                </a:lnTo>
                <a:lnTo>
                  <a:pt x="284178" y="472045"/>
                </a:lnTo>
                <a:lnTo>
                  <a:pt x="320351" y="459845"/>
                </a:lnTo>
                <a:lnTo>
                  <a:pt x="321536" y="459159"/>
                </a:lnTo>
                <a:lnTo>
                  <a:pt x="183134" y="459159"/>
                </a:lnTo>
                <a:lnTo>
                  <a:pt x="149880" y="457322"/>
                </a:lnTo>
                <a:lnTo>
                  <a:pt x="122788" y="406212"/>
                </a:lnTo>
                <a:lnTo>
                  <a:pt x="122264" y="359848"/>
                </a:lnTo>
                <a:lnTo>
                  <a:pt x="122093" y="319228"/>
                </a:lnTo>
                <a:lnTo>
                  <a:pt x="122031" y="236742"/>
                </a:lnTo>
                <a:lnTo>
                  <a:pt x="122288" y="172434"/>
                </a:lnTo>
                <a:lnTo>
                  <a:pt x="122770" y="114578"/>
                </a:lnTo>
                <a:lnTo>
                  <a:pt x="123461" y="69393"/>
                </a:lnTo>
                <a:lnTo>
                  <a:pt x="126144" y="31042"/>
                </a:lnTo>
                <a:lnTo>
                  <a:pt x="149796" y="22811"/>
                </a:lnTo>
                <a:lnTo>
                  <a:pt x="312006" y="22811"/>
                </a:lnTo>
                <a:lnTo>
                  <a:pt x="301032" y="17934"/>
                </a:lnTo>
                <a:lnTo>
                  <a:pt x="262100" y="8138"/>
                </a:lnTo>
                <a:lnTo>
                  <a:pt x="224982" y="5147"/>
                </a:lnTo>
                <a:lnTo>
                  <a:pt x="180032" y="5147"/>
                </a:lnTo>
                <a:lnTo>
                  <a:pt x="2711" y="5084"/>
                </a:lnTo>
                <a:close/>
              </a:path>
              <a:path w="1215390" h="481965">
                <a:moveTo>
                  <a:pt x="312006" y="22811"/>
                </a:moveTo>
                <a:lnTo>
                  <a:pt x="149796" y="22811"/>
                </a:lnTo>
                <a:lnTo>
                  <a:pt x="160752" y="22903"/>
                </a:lnTo>
                <a:lnTo>
                  <a:pt x="168608" y="23111"/>
                </a:lnTo>
                <a:lnTo>
                  <a:pt x="235534" y="32933"/>
                </a:lnTo>
                <a:lnTo>
                  <a:pt x="272698" y="50311"/>
                </a:lnTo>
                <a:lnTo>
                  <a:pt x="302312" y="75657"/>
                </a:lnTo>
                <a:lnTo>
                  <a:pt x="325029" y="107980"/>
                </a:lnTo>
                <a:lnTo>
                  <a:pt x="341506" y="146286"/>
                </a:lnTo>
                <a:lnTo>
                  <a:pt x="352400" y="189583"/>
                </a:lnTo>
                <a:lnTo>
                  <a:pt x="358348" y="236742"/>
                </a:lnTo>
                <a:lnTo>
                  <a:pt x="358287" y="239998"/>
                </a:lnTo>
                <a:lnTo>
                  <a:pt x="356726" y="302428"/>
                </a:lnTo>
                <a:lnTo>
                  <a:pt x="343429" y="356847"/>
                </a:lnTo>
                <a:lnTo>
                  <a:pt x="322024" y="399377"/>
                </a:lnTo>
                <a:lnTo>
                  <a:pt x="296062" y="429255"/>
                </a:lnTo>
                <a:lnTo>
                  <a:pt x="242363" y="453453"/>
                </a:lnTo>
                <a:lnTo>
                  <a:pt x="183134" y="459159"/>
                </a:lnTo>
                <a:lnTo>
                  <a:pt x="321536" y="459159"/>
                </a:lnTo>
                <a:lnTo>
                  <a:pt x="354634" y="439979"/>
                </a:lnTo>
                <a:lnTo>
                  <a:pt x="385637" y="412903"/>
                </a:lnTo>
                <a:lnTo>
                  <a:pt x="412103" y="378957"/>
                </a:lnTo>
                <a:lnTo>
                  <a:pt x="432688" y="338559"/>
                </a:lnTo>
                <a:lnTo>
                  <a:pt x="446067" y="292107"/>
                </a:lnTo>
                <a:lnTo>
                  <a:pt x="450918" y="239998"/>
                </a:lnTo>
                <a:lnTo>
                  <a:pt x="445316" y="181612"/>
                </a:lnTo>
                <a:lnTo>
                  <a:pt x="429452" y="132292"/>
                </a:lnTo>
                <a:lnTo>
                  <a:pt x="405209" y="91652"/>
                </a:lnTo>
                <a:lnTo>
                  <a:pt x="374470" y="59304"/>
                </a:lnTo>
                <a:lnTo>
                  <a:pt x="339116" y="34860"/>
                </a:lnTo>
                <a:lnTo>
                  <a:pt x="312006" y="22811"/>
                </a:lnTo>
                <a:close/>
              </a:path>
              <a:path w="1215390" h="481965">
                <a:moveTo>
                  <a:pt x="224202" y="5084"/>
                </a:moveTo>
                <a:lnTo>
                  <a:pt x="180032" y="5147"/>
                </a:lnTo>
                <a:lnTo>
                  <a:pt x="224982" y="5147"/>
                </a:lnTo>
                <a:lnTo>
                  <a:pt x="224202" y="5084"/>
                </a:lnTo>
                <a:close/>
              </a:path>
              <a:path w="1215390" h="481965">
                <a:moveTo>
                  <a:pt x="666314" y="5084"/>
                </a:moveTo>
                <a:lnTo>
                  <a:pt x="460352" y="5084"/>
                </a:lnTo>
                <a:lnTo>
                  <a:pt x="460708" y="9984"/>
                </a:lnTo>
                <a:lnTo>
                  <a:pt x="474812" y="13906"/>
                </a:lnTo>
                <a:lnTo>
                  <a:pt x="484720" y="23002"/>
                </a:lnTo>
                <a:lnTo>
                  <a:pt x="490502" y="38951"/>
                </a:lnTo>
                <a:lnTo>
                  <a:pt x="492225" y="63428"/>
                </a:lnTo>
                <a:lnTo>
                  <a:pt x="490540" y="422632"/>
                </a:lnTo>
                <a:lnTo>
                  <a:pt x="487912" y="444476"/>
                </a:lnTo>
                <a:lnTo>
                  <a:pt x="480648" y="458827"/>
                </a:lnTo>
                <a:lnTo>
                  <a:pt x="469676" y="467150"/>
                </a:lnTo>
                <a:lnTo>
                  <a:pt x="455923" y="470913"/>
                </a:lnTo>
                <a:lnTo>
                  <a:pt x="455661" y="476243"/>
                </a:lnTo>
                <a:lnTo>
                  <a:pt x="727946" y="476243"/>
                </a:lnTo>
                <a:lnTo>
                  <a:pt x="754593" y="474163"/>
                </a:lnTo>
                <a:lnTo>
                  <a:pt x="787388" y="465354"/>
                </a:lnTo>
                <a:lnTo>
                  <a:pt x="797801" y="459120"/>
                </a:lnTo>
                <a:lnTo>
                  <a:pt x="654295" y="459120"/>
                </a:lnTo>
                <a:lnTo>
                  <a:pt x="629738" y="458902"/>
                </a:lnTo>
                <a:lnTo>
                  <a:pt x="590307" y="455191"/>
                </a:lnTo>
                <a:lnTo>
                  <a:pt x="579322" y="433479"/>
                </a:lnTo>
                <a:lnTo>
                  <a:pt x="579519" y="401391"/>
                </a:lnTo>
                <a:lnTo>
                  <a:pt x="580484" y="322184"/>
                </a:lnTo>
                <a:lnTo>
                  <a:pt x="581737" y="247620"/>
                </a:lnTo>
                <a:lnTo>
                  <a:pt x="582712" y="193403"/>
                </a:lnTo>
                <a:lnTo>
                  <a:pt x="583741" y="138585"/>
                </a:lnTo>
                <a:lnTo>
                  <a:pt x="585647" y="40130"/>
                </a:lnTo>
                <a:lnTo>
                  <a:pt x="616762" y="21877"/>
                </a:lnTo>
                <a:lnTo>
                  <a:pt x="774715" y="21877"/>
                </a:lnTo>
                <a:lnTo>
                  <a:pt x="736555" y="9116"/>
                </a:lnTo>
                <a:lnTo>
                  <a:pt x="696644" y="5134"/>
                </a:lnTo>
                <a:lnTo>
                  <a:pt x="666314" y="5084"/>
                </a:lnTo>
                <a:close/>
              </a:path>
              <a:path w="1215390" h="481965">
                <a:moveTo>
                  <a:pt x="774715" y="21877"/>
                </a:moveTo>
                <a:lnTo>
                  <a:pt x="616762" y="21877"/>
                </a:lnTo>
                <a:lnTo>
                  <a:pt x="638409" y="22078"/>
                </a:lnTo>
                <a:lnTo>
                  <a:pt x="664235" y="24054"/>
                </a:lnTo>
                <a:lnTo>
                  <a:pt x="696397" y="34980"/>
                </a:lnTo>
                <a:lnTo>
                  <a:pt x="724522" y="63176"/>
                </a:lnTo>
                <a:lnTo>
                  <a:pt x="738239" y="116966"/>
                </a:lnTo>
                <a:lnTo>
                  <a:pt x="724714" y="173597"/>
                </a:lnTo>
                <a:lnTo>
                  <a:pt x="689049" y="205816"/>
                </a:lnTo>
                <a:lnTo>
                  <a:pt x="647915" y="220445"/>
                </a:lnTo>
                <a:lnTo>
                  <a:pt x="616766" y="224449"/>
                </a:lnTo>
                <a:lnTo>
                  <a:pt x="616222" y="228313"/>
                </a:lnTo>
                <a:lnTo>
                  <a:pt x="663048" y="234056"/>
                </a:lnTo>
                <a:lnTo>
                  <a:pt x="704099" y="247620"/>
                </a:lnTo>
                <a:lnTo>
                  <a:pt x="737440" y="271585"/>
                </a:lnTo>
                <a:lnTo>
                  <a:pt x="759538" y="308435"/>
                </a:lnTo>
                <a:lnTo>
                  <a:pt x="766856" y="360654"/>
                </a:lnTo>
                <a:lnTo>
                  <a:pt x="759172" y="404824"/>
                </a:lnTo>
                <a:lnTo>
                  <a:pt x="720340" y="448101"/>
                </a:lnTo>
                <a:lnTo>
                  <a:pt x="678289" y="458015"/>
                </a:lnTo>
                <a:lnTo>
                  <a:pt x="654295" y="459120"/>
                </a:lnTo>
                <a:lnTo>
                  <a:pt x="797801" y="459120"/>
                </a:lnTo>
                <a:lnTo>
                  <a:pt x="819789" y="445956"/>
                </a:lnTo>
                <a:lnTo>
                  <a:pt x="845254" y="412112"/>
                </a:lnTo>
                <a:lnTo>
                  <a:pt x="857240" y="359963"/>
                </a:lnTo>
                <a:lnTo>
                  <a:pt x="855313" y="332949"/>
                </a:lnTo>
                <a:lnTo>
                  <a:pt x="840792" y="294239"/>
                </a:lnTo>
                <a:lnTo>
                  <a:pt x="804315" y="254557"/>
                </a:lnTo>
                <a:lnTo>
                  <a:pt x="736522" y="224627"/>
                </a:lnTo>
                <a:lnTo>
                  <a:pt x="754695" y="215709"/>
                </a:lnTo>
                <a:lnTo>
                  <a:pt x="787456" y="193403"/>
                </a:lnTo>
                <a:lnTo>
                  <a:pt x="817482" y="156090"/>
                </a:lnTo>
                <a:lnTo>
                  <a:pt x="827451" y="102149"/>
                </a:lnTo>
                <a:lnTo>
                  <a:pt x="810591" y="51874"/>
                </a:lnTo>
                <a:lnTo>
                  <a:pt x="777415" y="22780"/>
                </a:lnTo>
                <a:lnTo>
                  <a:pt x="774715" y="21877"/>
                </a:lnTo>
                <a:close/>
              </a:path>
              <a:path w="1215390" h="481965">
                <a:moveTo>
                  <a:pt x="1135027" y="460757"/>
                </a:moveTo>
                <a:lnTo>
                  <a:pt x="895991" y="460757"/>
                </a:lnTo>
                <a:lnTo>
                  <a:pt x="903616" y="461950"/>
                </a:lnTo>
                <a:lnTo>
                  <a:pt x="942191" y="472471"/>
                </a:lnTo>
                <a:lnTo>
                  <a:pt x="966762" y="478034"/>
                </a:lnTo>
                <a:lnTo>
                  <a:pt x="987872" y="480490"/>
                </a:lnTo>
                <a:lnTo>
                  <a:pt x="1016063" y="481687"/>
                </a:lnTo>
                <a:lnTo>
                  <a:pt x="1069565" y="479493"/>
                </a:lnTo>
                <a:lnTo>
                  <a:pt x="1116428" y="469362"/>
                </a:lnTo>
                <a:lnTo>
                  <a:pt x="1135027" y="460757"/>
                </a:lnTo>
                <a:close/>
              </a:path>
              <a:path w="1215390" h="481965">
                <a:moveTo>
                  <a:pt x="878245" y="381303"/>
                </a:moveTo>
                <a:lnTo>
                  <a:pt x="878004" y="471908"/>
                </a:lnTo>
                <a:lnTo>
                  <a:pt x="883313" y="471625"/>
                </a:lnTo>
                <a:lnTo>
                  <a:pt x="886898" y="465827"/>
                </a:lnTo>
                <a:lnTo>
                  <a:pt x="890771" y="462126"/>
                </a:lnTo>
                <a:lnTo>
                  <a:pt x="895991" y="460757"/>
                </a:lnTo>
                <a:lnTo>
                  <a:pt x="1135027" y="460757"/>
                </a:lnTo>
                <a:lnTo>
                  <a:pt x="1136545" y="460055"/>
                </a:lnTo>
                <a:lnTo>
                  <a:pt x="1006220" y="460055"/>
                </a:lnTo>
                <a:lnTo>
                  <a:pt x="965552" y="455395"/>
                </a:lnTo>
                <a:lnTo>
                  <a:pt x="915741" y="432656"/>
                </a:lnTo>
                <a:lnTo>
                  <a:pt x="888162" y="399950"/>
                </a:lnTo>
                <a:lnTo>
                  <a:pt x="883439" y="381596"/>
                </a:lnTo>
                <a:lnTo>
                  <a:pt x="878245" y="381303"/>
                </a:lnTo>
                <a:close/>
              </a:path>
              <a:path w="1215390" h="481965">
                <a:moveTo>
                  <a:pt x="1073947" y="0"/>
                </a:moveTo>
                <a:lnTo>
                  <a:pt x="993393" y="4066"/>
                </a:lnTo>
                <a:lnTo>
                  <a:pt x="952115" y="15690"/>
                </a:lnTo>
                <a:lnTo>
                  <a:pt x="916194" y="37334"/>
                </a:lnTo>
                <a:lnTo>
                  <a:pt x="889240" y="71349"/>
                </a:lnTo>
                <a:lnTo>
                  <a:pt x="874863" y="120086"/>
                </a:lnTo>
                <a:lnTo>
                  <a:pt x="870922" y="159367"/>
                </a:lnTo>
                <a:lnTo>
                  <a:pt x="874121" y="183187"/>
                </a:lnTo>
                <a:lnTo>
                  <a:pt x="918181" y="223067"/>
                </a:lnTo>
                <a:lnTo>
                  <a:pt x="957883" y="246829"/>
                </a:lnTo>
                <a:lnTo>
                  <a:pt x="1005174" y="263194"/>
                </a:lnTo>
                <a:lnTo>
                  <a:pt x="1050363" y="275275"/>
                </a:lnTo>
                <a:lnTo>
                  <a:pt x="1083757" y="286185"/>
                </a:lnTo>
                <a:lnTo>
                  <a:pt x="1107860" y="304251"/>
                </a:lnTo>
                <a:lnTo>
                  <a:pt x="1120574" y="326549"/>
                </a:lnTo>
                <a:lnTo>
                  <a:pt x="1125217" y="348705"/>
                </a:lnTo>
                <a:lnTo>
                  <a:pt x="1125107" y="366340"/>
                </a:lnTo>
                <a:lnTo>
                  <a:pt x="1112300" y="410011"/>
                </a:lnTo>
                <a:lnTo>
                  <a:pt x="1086144" y="439183"/>
                </a:lnTo>
                <a:lnTo>
                  <a:pt x="1049749" y="455363"/>
                </a:lnTo>
                <a:lnTo>
                  <a:pt x="1006220" y="460055"/>
                </a:lnTo>
                <a:lnTo>
                  <a:pt x="1136545" y="460055"/>
                </a:lnTo>
                <a:lnTo>
                  <a:pt x="1155544" y="451264"/>
                </a:lnTo>
                <a:lnTo>
                  <a:pt x="1185808" y="425170"/>
                </a:lnTo>
                <a:lnTo>
                  <a:pt x="1206114" y="391050"/>
                </a:lnTo>
                <a:lnTo>
                  <a:pt x="1215355" y="348875"/>
                </a:lnTo>
                <a:lnTo>
                  <a:pt x="1210454" y="292006"/>
                </a:lnTo>
                <a:lnTo>
                  <a:pt x="1190287" y="251572"/>
                </a:lnTo>
                <a:lnTo>
                  <a:pt x="1160767" y="224539"/>
                </a:lnTo>
                <a:lnTo>
                  <a:pt x="1097303" y="198541"/>
                </a:lnTo>
                <a:lnTo>
                  <a:pt x="1075181" y="193508"/>
                </a:lnTo>
                <a:lnTo>
                  <a:pt x="1029142" y="181256"/>
                </a:lnTo>
                <a:lnTo>
                  <a:pt x="993566" y="165878"/>
                </a:lnTo>
                <a:lnTo>
                  <a:pt x="970713" y="142610"/>
                </a:lnTo>
                <a:lnTo>
                  <a:pt x="962839" y="106694"/>
                </a:lnTo>
                <a:lnTo>
                  <a:pt x="969543" y="74169"/>
                </a:lnTo>
                <a:lnTo>
                  <a:pt x="989776" y="45656"/>
                </a:lnTo>
                <a:lnTo>
                  <a:pt x="1024545" y="26123"/>
                </a:lnTo>
                <a:lnTo>
                  <a:pt x="1074857" y="20539"/>
                </a:lnTo>
                <a:lnTo>
                  <a:pt x="1185522" y="20539"/>
                </a:lnTo>
                <a:lnTo>
                  <a:pt x="1185431" y="15984"/>
                </a:lnTo>
                <a:lnTo>
                  <a:pt x="1163011" y="15984"/>
                </a:lnTo>
                <a:lnTo>
                  <a:pt x="1150551" y="12613"/>
                </a:lnTo>
                <a:lnTo>
                  <a:pt x="1120314" y="5079"/>
                </a:lnTo>
                <a:lnTo>
                  <a:pt x="1098346" y="1265"/>
                </a:lnTo>
                <a:lnTo>
                  <a:pt x="1073947" y="0"/>
                </a:lnTo>
                <a:close/>
              </a:path>
              <a:path w="1215390" h="481965">
                <a:moveTo>
                  <a:pt x="1185522" y="20539"/>
                </a:moveTo>
                <a:lnTo>
                  <a:pt x="1074857" y="20539"/>
                </a:lnTo>
                <a:lnTo>
                  <a:pt x="1118133" y="28098"/>
                </a:lnTo>
                <a:lnTo>
                  <a:pt x="1149862" y="43939"/>
                </a:lnTo>
                <a:lnTo>
                  <a:pt x="1170829" y="65532"/>
                </a:lnTo>
                <a:lnTo>
                  <a:pt x="1181817" y="90349"/>
                </a:lnTo>
                <a:lnTo>
                  <a:pt x="1186916" y="90422"/>
                </a:lnTo>
                <a:lnTo>
                  <a:pt x="1185522" y="20539"/>
                </a:lnTo>
                <a:close/>
              </a:path>
              <a:path w="1215390" h="481965">
                <a:moveTo>
                  <a:pt x="1185241" y="6456"/>
                </a:moveTo>
                <a:lnTo>
                  <a:pt x="1180717" y="6498"/>
                </a:lnTo>
                <a:lnTo>
                  <a:pt x="1179430" y="8068"/>
                </a:lnTo>
                <a:lnTo>
                  <a:pt x="1177451" y="10676"/>
                </a:lnTo>
                <a:lnTo>
                  <a:pt x="1173440" y="12047"/>
                </a:lnTo>
                <a:lnTo>
                  <a:pt x="1163011" y="15984"/>
                </a:lnTo>
                <a:lnTo>
                  <a:pt x="1185431" y="15984"/>
                </a:lnTo>
                <a:lnTo>
                  <a:pt x="1185241" y="64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</a:pPr>
            <a:r>
              <a:rPr dirty="0"/>
              <a:t>Disclaimers</a:t>
            </a:r>
            <a:r>
              <a:rPr spc="-25" dirty="0"/>
              <a:t> </a:t>
            </a:r>
            <a:r>
              <a:rPr dirty="0"/>
              <a:t>and</a:t>
            </a:r>
            <a:r>
              <a:rPr spc="-25" dirty="0"/>
              <a:t> </a:t>
            </a:r>
            <a:r>
              <a:rPr dirty="0"/>
              <a:t>Important</a:t>
            </a:r>
            <a:r>
              <a:rPr spc="-25" dirty="0"/>
              <a:t> </a:t>
            </a:r>
            <a:r>
              <a:rPr spc="-10" dirty="0"/>
              <a:t>Notice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sz="half" idx="2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121285">
              <a:lnSpc>
                <a:spcPct val="101499"/>
              </a:lnSpc>
              <a:spcBef>
                <a:spcPts val="95"/>
              </a:spcBef>
            </a:pPr>
            <a:r>
              <a:rPr dirty="0"/>
              <a:t>This</a:t>
            </a:r>
            <a:r>
              <a:rPr spc="30" dirty="0"/>
              <a:t> </a:t>
            </a:r>
            <a:r>
              <a:rPr dirty="0"/>
              <a:t>information</a:t>
            </a:r>
            <a:r>
              <a:rPr spc="35" dirty="0"/>
              <a:t> </a:t>
            </a:r>
            <a:r>
              <a:rPr dirty="0"/>
              <a:t>herein</a:t>
            </a:r>
            <a:r>
              <a:rPr spc="35" dirty="0"/>
              <a:t> </a:t>
            </a:r>
            <a:r>
              <a:rPr dirty="0"/>
              <a:t>is</a:t>
            </a:r>
            <a:r>
              <a:rPr spc="35" dirty="0"/>
              <a:t> </a:t>
            </a:r>
            <a:r>
              <a:rPr dirty="0"/>
              <a:t>published</a:t>
            </a:r>
            <a:r>
              <a:rPr spc="35" dirty="0"/>
              <a:t> </a:t>
            </a:r>
            <a:r>
              <a:rPr dirty="0"/>
              <a:t>by</a:t>
            </a:r>
            <a:r>
              <a:rPr spc="35" dirty="0"/>
              <a:t> </a:t>
            </a:r>
            <a:r>
              <a:rPr dirty="0"/>
              <a:t>DBS</a:t>
            </a:r>
            <a:r>
              <a:rPr spc="35" dirty="0"/>
              <a:t> </a:t>
            </a:r>
            <a:r>
              <a:rPr dirty="0"/>
              <a:t>Bank</a:t>
            </a:r>
            <a:r>
              <a:rPr spc="35" dirty="0"/>
              <a:t> </a:t>
            </a:r>
            <a:r>
              <a:rPr dirty="0"/>
              <a:t>Ltd.</a:t>
            </a:r>
            <a:r>
              <a:rPr spc="35" dirty="0"/>
              <a:t> </a:t>
            </a:r>
            <a:r>
              <a:rPr dirty="0"/>
              <a:t>(“DBS</a:t>
            </a:r>
            <a:r>
              <a:rPr spc="35" dirty="0"/>
              <a:t> </a:t>
            </a:r>
            <a:r>
              <a:rPr spc="-10" dirty="0"/>
              <a:t>Bank”) </a:t>
            </a:r>
            <a:r>
              <a:rPr dirty="0"/>
              <a:t>and</a:t>
            </a:r>
            <a:r>
              <a:rPr spc="30" dirty="0"/>
              <a:t> </a:t>
            </a:r>
            <a:r>
              <a:rPr dirty="0"/>
              <a:t>is</a:t>
            </a:r>
            <a:r>
              <a:rPr spc="30" dirty="0"/>
              <a:t> </a:t>
            </a:r>
            <a:r>
              <a:rPr dirty="0"/>
              <a:t>for</a:t>
            </a:r>
            <a:r>
              <a:rPr spc="30" dirty="0"/>
              <a:t> </a:t>
            </a:r>
            <a:r>
              <a:rPr dirty="0"/>
              <a:t>information</a:t>
            </a:r>
            <a:r>
              <a:rPr spc="30" dirty="0"/>
              <a:t> </a:t>
            </a:r>
            <a:r>
              <a:rPr dirty="0"/>
              <a:t>only.</a:t>
            </a:r>
            <a:r>
              <a:rPr spc="30" dirty="0"/>
              <a:t> </a:t>
            </a:r>
            <a:r>
              <a:rPr dirty="0"/>
              <a:t>This</a:t>
            </a:r>
            <a:r>
              <a:rPr spc="35" dirty="0"/>
              <a:t> </a:t>
            </a:r>
            <a:r>
              <a:rPr dirty="0"/>
              <a:t>publication</a:t>
            </a:r>
            <a:r>
              <a:rPr spc="30" dirty="0"/>
              <a:t> </a:t>
            </a:r>
            <a:r>
              <a:rPr dirty="0"/>
              <a:t>is</a:t>
            </a:r>
            <a:r>
              <a:rPr spc="30" dirty="0"/>
              <a:t> </a:t>
            </a:r>
            <a:r>
              <a:rPr dirty="0"/>
              <a:t>intended</a:t>
            </a:r>
            <a:r>
              <a:rPr spc="30" dirty="0"/>
              <a:t> </a:t>
            </a:r>
            <a:r>
              <a:rPr dirty="0"/>
              <a:t>for</a:t>
            </a:r>
            <a:r>
              <a:rPr spc="30" dirty="0"/>
              <a:t> </a:t>
            </a:r>
            <a:r>
              <a:rPr dirty="0"/>
              <a:t>DBS</a:t>
            </a:r>
            <a:r>
              <a:rPr spc="30" dirty="0"/>
              <a:t> </a:t>
            </a:r>
            <a:r>
              <a:rPr spc="-20" dirty="0"/>
              <a:t>Bank </a:t>
            </a:r>
            <a:r>
              <a:rPr dirty="0"/>
              <a:t>and</a:t>
            </a:r>
            <a:r>
              <a:rPr spc="25" dirty="0"/>
              <a:t> </a:t>
            </a:r>
            <a:r>
              <a:rPr dirty="0"/>
              <a:t>its</a:t>
            </a:r>
            <a:r>
              <a:rPr spc="30" dirty="0"/>
              <a:t> </a:t>
            </a:r>
            <a:r>
              <a:rPr dirty="0"/>
              <a:t>subsidiaries</a:t>
            </a:r>
            <a:r>
              <a:rPr spc="25" dirty="0"/>
              <a:t> </a:t>
            </a:r>
            <a:r>
              <a:rPr dirty="0"/>
              <a:t>or</a:t>
            </a:r>
            <a:r>
              <a:rPr spc="30" dirty="0"/>
              <a:t> </a:t>
            </a:r>
            <a:r>
              <a:rPr dirty="0"/>
              <a:t>aﬃliates</a:t>
            </a:r>
            <a:r>
              <a:rPr spc="30" dirty="0"/>
              <a:t> </a:t>
            </a:r>
            <a:r>
              <a:rPr dirty="0"/>
              <a:t>(collectively</a:t>
            </a:r>
            <a:r>
              <a:rPr spc="25" dirty="0"/>
              <a:t> </a:t>
            </a:r>
            <a:r>
              <a:rPr dirty="0"/>
              <a:t>“DBS”)</a:t>
            </a:r>
            <a:r>
              <a:rPr spc="30" dirty="0"/>
              <a:t> </a:t>
            </a:r>
            <a:r>
              <a:rPr dirty="0"/>
              <a:t>and</a:t>
            </a:r>
            <a:r>
              <a:rPr spc="30" dirty="0"/>
              <a:t> </a:t>
            </a:r>
            <a:r>
              <a:rPr dirty="0"/>
              <a:t>clients</a:t>
            </a:r>
            <a:r>
              <a:rPr spc="25" dirty="0"/>
              <a:t> </a:t>
            </a:r>
            <a:r>
              <a:rPr spc="-25" dirty="0"/>
              <a:t>to </a:t>
            </a:r>
            <a:r>
              <a:rPr dirty="0"/>
              <a:t>whom</a:t>
            </a:r>
            <a:r>
              <a:rPr spc="25" dirty="0"/>
              <a:t> </a:t>
            </a:r>
            <a:r>
              <a:rPr dirty="0"/>
              <a:t>it</a:t>
            </a:r>
            <a:r>
              <a:rPr spc="30" dirty="0"/>
              <a:t> </a:t>
            </a:r>
            <a:r>
              <a:rPr dirty="0"/>
              <a:t>has</a:t>
            </a:r>
            <a:r>
              <a:rPr spc="30" dirty="0"/>
              <a:t> </a:t>
            </a:r>
            <a:r>
              <a:rPr dirty="0"/>
              <a:t>been</a:t>
            </a:r>
            <a:r>
              <a:rPr spc="30" dirty="0"/>
              <a:t> </a:t>
            </a:r>
            <a:r>
              <a:rPr dirty="0"/>
              <a:t>delivered</a:t>
            </a:r>
            <a:r>
              <a:rPr spc="25" dirty="0"/>
              <a:t> </a:t>
            </a:r>
            <a:r>
              <a:rPr dirty="0"/>
              <a:t>and</a:t>
            </a:r>
            <a:r>
              <a:rPr spc="30" dirty="0"/>
              <a:t> </a:t>
            </a:r>
            <a:r>
              <a:rPr dirty="0"/>
              <a:t>may</a:t>
            </a:r>
            <a:r>
              <a:rPr spc="30" dirty="0"/>
              <a:t> </a:t>
            </a:r>
            <a:r>
              <a:rPr dirty="0"/>
              <a:t>not</a:t>
            </a:r>
            <a:r>
              <a:rPr spc="30" dirty="0"/>
              <a:t> </a:t>
            </a:r>
            <a:r>
              <a:rPr dirty="0"/>
              <a:t>be</a:t>
            </a:r>
            <a:r>
              <a:rPr spc="25" dirty="0"/>
              <a:t> </a:t>
            </a:r>
            <a:r>
              <a:rPr dirty="0"/>
              <a:t>reproduced,</a:t>
            </a:r>
            <a:r>
              <a:rPr spc="30" dirty="0"/>
              <a:t> </a:t>
            </a:r>
            <a:r>
              <a:rPr spc="-10" dirty="0"/>
              <a:t>transmitted </a:t>
            </a:r>
            <a:r>
              <a:rPr dirty="0"/>
              <a:t>or</a:t>
            </a:r>
            <a:r>
              <a:rPr spc="30" dirty="0"/>
              <a:t> </a:t>
            </a:r>
            <a:r>
              <a:rPr dirty="0"/>
              <a:t>communicated</a:t>
            </a:r>
            <a:r>
              <a:rPr spc="35" dirty="0"/>
              <a:t> </a:t>
            </a:r>
            <a:r>
              <a:rPr dirty="0"/>
              <a:t>to</a:t>
            </a:r>
            <a:r>
              <a:rPr spc="35" dirty="0"/>
              <a:t> </a:t>
            </a:r>
            <a:r>
              <a:rPr dirty="0"/>
              <a:t>any</a:t>
            </a:r>
            <a:r>
              <a:rPr spc="35" dirty="0"/>
              <a:t> </a:t>
            </a:r>
            <a:r>
              <a:rPr dirty="0"/>
              <a:t>other</a:t>
            </a:r>
            <a:r>
              <a:rPr spc="35" dirty="0"/>
              <a:t> </a:t>
            </a:r>
            <a:r>
              <a:rPr dirty="0"/>
              <a:t>person</a:t>
            </a:r>
            <a:r>
              <a:rPr spc="35" dirty="0"/>
              <a:t> </a:t>
            </a:r>
            <a:r>
              <a:rPr dirty="0"/>
              <a:t>without</a:t>
            </a:r>
            <a:r>
              <a:rPr spc="35" dirty="0"/>
              <a:t> </a:t>
            </a:r>
            <a:r>
              <a:rPr dirty="0"/>
              <a:t>the</a:t>
            </a:r>
            <a:r>
              <a:rPr spc="35" dirty="0"/>
              <a:t> </a:t>
            </a:r>
            <a:r>
              <a:rPr dirty="0"/>
              <a:t>prior</a:t>
            </a:r>
            <a:r>
              <a:rPr spc="30" dirty="0"/>
              <a:t> </a:t>
            </a:r>
            <a:r>
              <a:rPr spc="-10" dirty="0"/>
              <a:t>written </a:t>
            </a:r>
            <a:r>
              <a:rPr dirty="0"/>
              <a:t>permission</a:t>
            </a:r>
            <a:r>
              <a:rPr spc="35" dirty="0"/>
              <a:t> </a:t>
            </a:r>
            <a:r>
              <a:rPr dirty="0"/>
              <a:t>of</a:t>
            </a:r>
            <a:r>
              <a:rPr spc="40" dirty="0"/>
              <a:t> </a:t>
            </a:r>
            <a:r>
              <a:rPr dirty="0"/>
              <a:t>DBS</a:t>
            </a:r>
            <a:r>
              <a:rPr spc="40" dirty="0"/>
              <a:t> </a:t>
            </a:r>
            <a:r>
              <a:rPr spc="-10" dirty="0"/>
              <a:t>Bank.</a:t>
            </a:r>
          </a:p>
          <a:p>
            <a:pPr marL="12700" marR="37465">
              <a:lnSpc>
                <a:spcPct val="101499"/>
              </a:lnSpc>
              <a:spcBef>
                <a:spcPts val="660"/>
              </a:spcBef>
            </a:pPr>
            <a:r>
              <a:rPr dirty="0"/>
              <a:t>This</a:t>
            </a:r>
            <a:r>
              <a:rPr spc="25" dirty="0"/>
              <a:t> </a:t>
            </a:r>
            <a:r>
              <a:rPr dirty="0"/>
              <a:t>publication</a:t>
            </a:r>
            <a:r>
              <a:rPr spc="30" dirty="0"/>
              <a:t> </a:t>
            </a:r>
            <a:r>
              <a:rPr dirty="0"/>
              <a:t>is</a:t>
            </a:r>
            <a:r>
              <a:rPr spc="30" dirty="0"/>
              <a:t> </a:t>
            </a:r>
            <a:r>
              <a:rPr dirty="0"/>
              <a:t>not</a:t>
            </a:r>
            <a:r>
              <a:rPr spc="25" dirty="0"/>
              <a:t> </a:t>
            </a:r>
            <a:r>
              <a:rPr dirty="0"/>
              <a:t>and</a:t>
            </a:r>
            <a:r>
              <a:rPr spc="30" dirty="0"/>
              <a:t> </a:t>
            </a:r>
            <a:r>
              <a:rPr dirty="0"/>
              <a:t>does</a:t>
            </a:r>
            <a:r>
              <a:rPr spc="30" dirty="0"/>
              <a:t> </a:t>
            </a:r>
            <a:r>
              <a:rPr dirty="0"/>
              <a:t>not</a:t>
            </a:r>
            <a:r>
              <a:rPr spc="25" dirty="0"/>
              <a:t> </a:t>
            </a:r>
            <a:r>
              <a:rPr dirty="0"/>
              <a:t>constitute</a:t>
            </a:r>
            <a:r>
              <a:rPr spc="30" dirty="0"/>
              <a:t> </a:t>
            </a:r>
            <a:r>
              <a:rPr dirty="0"/>
              <a:t>or</a:t>
            </a:r>
            <a:r>
              <a:rPr spc="30" dirty="0"/>
              <a:t> </a:t>
            </a:r>
            <a:r>
              <a:rPr dirty="0"/>
              <a:t>form</a:t>
            </a:r>
            <a:r>
              <a:rPr spc="25" dirty="0"/>
              <a:t> </a:t>
            </a:r>
            <a:r>
              <a:rPr dirty="0"/>
              <a:t>part</a:t>
            </a:r>
            <a:r>
              <a:rPr spc="30" dirty="0"/>
              <a:t> </a:t>
            </a:r>
            <a:r>
              <a:rPr dirty="0"/>
              <a:t>of</a:t>
            </a:r>
            <a:r>
              <a:rPr spc="30" dirty="0"/>
              <a:t> </a:t>
            </a:r>
            <a:r>
              <a:rPr spc="-25" dirty="0"/>
              <a:t>any </a:t>
            </a:r>
            <a:r>
              <a:rPr dirty="0"/>
              <a:t>oﬀer,</a:t>
            </a:r>
            <a:r>
              <a:rPr spc="35" dirty="0"/>
              <a:t> </a:t>
            </a:r>
            <a:r>
              <a:rPr dirty="0"/>
              <a:t>recommendation,</a:t>
            </a:r>
            <a:r>
              <a:rPr spc="35" dirty="0"/>
              <a:t> </a:t>
            </a:r>
            <a:r>
              <a:rPr dirty="0"/>
              <a:t>invitation</a:t>
            </a:r>
            <a:r>
              <a:rPr spc="40" dirty="0"/>
              <a:t> </a:t>
            </a:r>
            <a:r>
              <a:rPr dirty="0"/>
              <a:t>or</a:t>
            </a:r>
            <a:r>
              <a:rPr spc="35" dirty="0"/>
              <a:t> </a:t>
            </a:r>
            <a:r>
              <a:rPr dirty="0"/>
              <a:t>solicitation</a:t>
            </a:r>
            <a:r>
              <a:rPr spc="35" dirty="0"/>
              <a:t> </a:t>
            </a:r>
            <a:r>
              <a:rPr dirty="0"/>
              <a:t>to</a:t>
            </a:r>
            <a:r>
              <a:rPr spc="40" dirty="0"/>
              <a:t> </a:t>
            </a:r>
            <a:r>
              <a:rPr dirty="0"/>
              <a:t>you</a:t>
            </a:r>
            <a:r>
              <a:rPr spc="35" dirty="0"/>
              <a:t> </a:t>
            </a:r>
            <a:r>
              <a:rPr dirty="0"/>
              <a:t>to</a:t>
            </a:r>
            <a:r>
              <a:rPr spc="35" dirty="0"/>
              <a:t> </a:t>
            </a:r>
            <a:r>
              <a:rPr dirty="0"/>
              <a:t>subscribe</a:t>
            </a:r>
            <a:r>
              <a:rPr spc="40" dirty="0"/>
              <a:t> </a:t>
            </a:r>
            <a:r>
              <a:rPr spc="-25" dirty="0"/>
              <a:t>to </a:t>
            </a:r>
            <a:r>
              <a:rPr dirty="0"/>
              <a:t>or</a:t>
            </a:r>
            <a:r>
              <a:rPr spc="25" dirty="0"/>
              <a:t> </a:t>
            </a:r>
            <a:r>
              <a:rPr dirty="0"/>
              <a:t>to</a:t>
            </a:r>
            <a:r>
              <a:rPr spc="25" dirty="0"/>
              <a:t> </a:t>
            </a:r>
            <a:r>
              <a:rPr dirty="0"/>
              <a:t>enter</a:t>
            </a:r>
            <a:r>
              <a:rPr spc="25" dirty="0"/>
              <a:t> </a:t>
            </a:r>
            <a:r>
              <a:rPr dirty="0"/>
              <a:t>into</a:t>
            </a:r>
            <a:r>
              <a:rPr spc="30" dirty="0"/>
              <a:t> </a:t>
            </a:r>
            <a:r>
              <a:rPr dirty="0"/>
              <a:t>any</a:t>
            </a:r>
            <a:r>
              <a:rPr spc="25" dirty="0"/>
              <a:t> </a:t>
            </a:r>
            <a:r>
              <a:rPr dirty="0"/>
              <a:t>transaction</a:t>
            </a:r>
            <a:r>
              <a:rPr spc="25" dirty="0"/>
              <a:t> </a:t>
            </a:r>
            <a:r>
              <a:rPr dirty="0"/>
              <a:t>as</a:t>
            </a:r>
            <a:r>
              <a:rPr spc="30" dirty="0"/>
              <a:t> </a:t>
            </a:r>
            <a:r>
              <a:rPr dirty="0"/>
              <a:t>described,</a:t>
            </a:r>
            <a:r>
              <a:rPr spc="25" dirty="0"/>
              <a:t> </a:t>
            </a:r>
            <a:r>
              <a:rPr dirty="0"/>
              <a:t>nor</a:t>
            </a:r>
            <a:r>
              <a:rPr spc="25" dirty="0"/>
              <a:t> </a:t>
            </a:r>
            <a:r>
              <a:rPr dirty="0"/>
              <a:t>is</a:t>
            </a:r>
            <a:r>
              <a:rPr spc="25" dirty="0"/>
              <a:t> </a:t>
            </a:r>
            <a:r>
              <a:rPr dirty="0"/>
              <a:t>it</a:t>
            </a:r>
            <a:r>
              <a:rPr spc="30" dirty="0"/>
              <a:t> </a:t>
            </a:r>
            <a:r>
              <a:rPr dirty="0"/>
              <a:t>calculated</a:t>
            </a:r>
            <a:r>
              <a:rPr spc="25" dirty="0"/>
              <a:t> </a:t>
            </a:r>
            <a:r>
              <a:rPr spc="-25" dirty="0"/>
              <a:t>to </a:t>
            </a:r>
            <a:r>
              <a:rPr dirty="0"/>
              <a:t>invite</a:t>
            </a:r>
            <a:r>
              <a:rPr spc="25" dirty="0"/>
              <a:t> </a:t>
            </a:r>
            <a:r>
              <a:rPr dirty="0"/>
              <a:t>or</a:t>
            </a:r>
            <a:r>
              <a:rPr spc="30" dirty="0"/>
              <a:t> </a:t>
            </a:r>
            <a:r>
              <a:rPr dirty="0"/>
              <a:t>permit</a:t>
            </a:r>
            <a:r>
              <a:rPr spc="25" dirty="0"/>
              <a:t> </a:t>
            </a:r>
            <a:r>
              <a:rPr dirty="0"/>
              <a:t>the</a:t>
            </a:r>
            <a:r>
              <a:rPr spc="30" dirty="0"/>
              <a:t> </a:t>
            </a:r>
            <a:r>
              <a:rPr dirty="0"/>
              <a:t>making</a:t>
            </a:r>
            <a:r>
              <a:rPr spc="30" dirty="0"/>
              <a:t> </a:t>
            </a:r>
            <a:r>
              <a:rPr dirty="0"/>
              <a:t>of</a:t>
            </a:r>
            <a:r>
              <a:rPr spc="25" dirty="0"/>
              <a:t> </a:t>
            </a:r>
            <a:r>
              <a:rPr dirty="0"/>
              <a:t>oﬀers</a:t>
            </a:r>
            <a:r>
              <a:rPr spc="30" dirty="0"/>
              <a:t> </a:t>
            </a:r>
            <a:r>
              <a:rPr dirty="0"/>
              <a:t>to</a:t>
            </a:r>
            <a:r>
              <a:rPr spc="30" dirty="0"/>
              <a:t> </a:t>
            </a:r>
            <a:r>
              <a:rPr dirty="0"/>
              <a:t>the</a:t>
            </a:r>
            <a:r>
              <a:rPr spc="25" dirty="0"/>
              <a:t> </a:t>
            </a:r>
            <a:r>
              <a:rPr dirty="0"/>
              <a:t>public</a:t>
            </a:r>
            <a:r>
              <a:rPr spc="30" dirty="0"/>
              <a:t> </a:t>
            </a:r>
            <a:r>
              <a:rPr dirty="0"/>
              <a:t>to</a:t>
            </a:r>
            <a:r>
              <a:rPr spc="25" dirty="0"/>
              <a:t> </a:t>
            </a:r>
            <a:r>
              <a:rPr dirty="0"/>
              <a:t>subscribe</a:t>
            </a:r>
            <a:r>
              <a:rPr spc="30" dirty="0"/>
              <a:t> </a:t>
            </a:r>
            <a:r>
              <a:rPr dirty="0"/>
              <a:t>to</a:t>
            </a:r>
            <a:r>
              <a:rPr spc="30" dirty="0"/>
              <a:t> </a:t>
            </a:r>
            <a:r>
              <a:rPr spc="-25" dirty="0"/>
              <a:t>or </a:t>
            </a:r>
            <a:r>
              <a:rPr dirty="0"/>
              <a:t>enter</a:t>
            </a:r>
            <a:r>
              <a:rPr spc="30" dirty="0"/>
              <a:t> </a:t>
            </a:r>
            <a:r>
              <a:rPr dirty="0"/>
              <a:t>into</a:t>
            </a:r>
            <a:r>
              <a:rPr spc="35" dirty="0"/>
              <a:t> </a:t>
            </a:r>
            <a:r>
              <a:rPr dirty="0"/>
              <a:t>any</a:t>
            </a:r>
            <a:r>
              <a:rPr spc="35" dirty="0"/>
              <a:t> </a:t>
            </a:r>
            <a:r>
              <a:rPr dirty="0"/>
              <a:t>transaction</a:t>
            </a:r>
            <a:r>
              <a:rPr spc="35" dirty="0"/>
              <a:t> </a:t>
            </a:r>
            <a:r>
              <a:rPr dirty="0"/>
              <a:t>for</a:t>
            </a:r>
            <a:r>
              <a:rPr spc="30" dirty="0"/>
              <a:t> </a:t>
            </a:r>
            <a:r>
              <a:rPr dirty="0"/>
              <a:t>cash</a:t>
            </a:r>
            <a:r>
              <a:rPr spc="35" dirty="0"/>
              <a:t> </a:t>
            </a:r>
            <a:r>
              <a:rPr dirty="0"/>
              <a:t>or</a:t>
            </a:r>
            <a:r>
              <a:rPr spc="35" dirty="0"/>
              <a:t> </a:t>
            </a:r>
            <a:r>
              <a:rPr dirty="0"/>
              <a:t>other</a:t>
            </a:r>
            <a:r>
              <a:rPr spc="35" dirty="0"/>
              <a:t> </a:t>
            </a:r>
            <a:r>
              <a:rPr dirty="0"/>
              <a:t>consideration</a:t>
            </a:r>
            <a:r>
              <a:rPr spc="35" dirty="0"/>
              <a:t> </a:t>
            </a:r>
            <a:r>
              <a:rPr dirty="0"/>
              <a:t>and</a:t>
            </a:r>
            <a:r>
              <a:rPr spc="30" dirty="0"/>
              <a:t> </a:t>
            </a:r>
            <a:r>
              <a:rPr spc="-10" dirty="0"/>
              <a:t>should </a:t>
            </a:r>
            <a:r>
              <a:rPr dirty="0"/>
              <a:t>not</a:t>
            </a:r>
            <a:r>
              <a:rPr spc="25" dirty="0"/>
              <a:t> </a:t>
            </a:r>
            <a:r>
              <a:rPr dirty="0"/>
              <a:t>be</a:t>
            </a:r>
            <a:r>
              <a:rPr spc="25" dirty="0"/>
              <a:t> </a:t>
            </a:r>
            <a:r>
              <a:rPr dirty="0"/>
              <a:t>viewed</a:t>
            </a:r>
            <a:r>
              <a:rPr spc="25" dirty="0"/>
              <a:t> </a:t>
            </a:r>
            <a:r>
              <a:rPr dirty="0"/>
              <a:t>as</a:t>
            </a:r>
            <a:r>
              <a:rPr spc="30" dirty="0"/>
              <a:t> </a:t>
            </a:r>
            <a:r>
              <a:rPr spc="-10" dirty="0"/>
              <a:t>such.</a:t>
            </a:r>
          </a:p>
          <a:p>
            <a:pPr marL="12700" marR="5080">
              <a:lnSpc>
                <a:spcPct val="101499"/>
              </a:lnSpc>
              <a:spcBef>
                <a:spcPts val="660"/>
              </a:spcBef>
            </a:pPr>
            <a:r>
              <a:rPr dirty="0"/>
              <a:t>The</a:t>
            </a:r>
            <a:r>
              <a:rPr spc="35" dirty="0"/>
              <a:t> </a:t>
            </a:r>
            <a:r>
              <a:rPr dirty="0"/>
              <a:t>information</a:t>
            </a:r>
            <a:r>
              <a:rPr spc="40" dirty="0"/>
              <a:t> </a:t>
            </a:r>
            <a:r>
              <a:rPr dirty="0"/>
              <a:t>herein</a:t>
            </a:r>
            <a:r>
              <a:rPr spc="40" dirty="0"/>
              <a:t> </a:t>
            </a:r>
            <a:r>
              <a:rPr dirty="0"/>
              <a:t>may</a:t>
            </a:r>
            <a:r>
              <a:rPr spc="40" dirty="0"/>
              <a:t> </a:t>
            </a:r>
            <a:r>
              <a:rPr dirty="0"/>
              <a:t>be</a:t>
            </a:r>
            <a:r>
              <a:rPr spc="40" dirty="0"/>
              <a:t> </a:t>
            </a:r>
            <a:r>
              <a:rPr dirty="0"/>
              <a:t>incomplete</a:t>
            </a:r>
            <a:r>
              <a:rPr spc="40" dirty="0"/>
              <a:t> </a:t>
            </a:r>
            <a:r>
              <a:rPr dirty="0"/>
              <a:t>or</a:t>
            </a:r>
            <a:r>
              <a:rPr spc="40" dirty="0"/>
              <a:t> </a:t>
            </a:r>
            <a:r>
              <a:rPr dirty="0"/>
              <a:t>condensed</a:t>
            </a:r>
            <a:r>
              <a:rPr spc="40" dirty="0"/>
              <a:t> </a:t>
            </a:r>
            <a:r>
              <a:rPr dirty="0"/>
              <a:t>and</a:t>
            </a:r>
            <a:r>
              <a:rPr spc="40" dirty="0"/>
              <a:t> </a:t>
            </a:r>
            <a:r>
              <a:rPr dirty="0"/>
              <a:t>it</a:t>
            </a:r>
            <a:r>
              <a:rPr spc="40" dirty="0"/>
              <a:t> </a:t>
            </a:r>
            <a:r>
              <a:rPr spc="-25" dirty="0"/>
              <a:t>may </a:t>
            </a:r>
            <a:r>
              <a:rPr dirty="0"/>
              <a:t>not</a:t>
            </a:r>
            <a:r>
              <a:rPr spc="25" dirty="0"/>
              <a:t> </a:t>
            </a:r>
            <a:r>
              <a:rPr dirty="0"/>
              <a:t>include</a:t>
            </a:r>
            <a:r>
              <a:rPr spc="25" dirty="0"/>
              <a:t> </a:t>
            </a:r>
            <a:r>
              <a:rPr dirty="0"/>
              <a:t>a</a:t>
            </a:r>
            <a:r>
              <a:rPr spc="25" dirty="0"/>
              <a:t> </a:t>
            </a:r>
            <a:r>
              <a:rPr dirty="0"/>
              <a:t>number</a:t>
            </a:r>
            <a:r>
              <a:rPr spc="25" dirty="0"/>
              <a:t> </a:t>
            </a:r>
            <a:r>
              <a:rPr dirty="0"/>
              <a:t>of</a:t>
            </a:r>
            <a:r>
              <a:rPr spc="25" dirty="0"/>
              <a:t> </a:t>
            </a:r>
            <a:r>
              <a:rPr dirty="0"/>
              <a:t>terms</a:t>
            </a:r>
            <a:r>
              <a:rPr spc="25" dirty="0"/>
              <a:t> </a:t>
            </a:r>
            <a:r>
              <a:rPr dirty="0"/>
              <a:t>and</a:t>
            </a:r>
            <a:r>
              <a:rPr spc="25" dirty="0"/>
              <a:t> </a:t>
            </a:r>
            <a:r>
              <a:rPr dirty="0"/>
              <a:t>provisions</a:t>
            </a:r>
            <a:r>
              <a:rPr spc="25" dirty="0"/>
              <a:t> </a:t>
            </a:r>
            <a:r>
              <a:rPr dirty="0"/>
              <a:t>nor</a:t>
            </a:r>
            <a:r>
              <a:rPr spc="25" dirty="0"/>
              <a:t> </a:t>
            </a:r>
            <a:r>
              <a:rPr dirty="0"/>
              <a:t>does</a:t>
            </a:r>
            <a:r>
              <a:rPr spc="25" dirty="0"/>
              <a:t> </a:t>
            </a:r>
            <a:r>
              <a:rPr dirty="0"/>
              <a:t>it</a:t>
            </a:r>
            <a:r>
              <a:rPr spc="25" dirty="0"/>
              <a:t> </a:t>
            </a:r>
            <a:r>
              <a:rPr dirty="0"/>
              <a:t>identify</a:t>
            </a:r>
            <a:r>
              <a:rPr spc="25" dirty="0"/>
              <a:t> </a:t>
            </a:r>
            <a:r>
              <a:rPr spc="-25" dirty="0"/>
              <a:t>or </a:t>
            </a:r>
            <a:r>
              <a:rPr dirty="0"/>
              <a:t>deﬁne</a:t>
            </a:r>
            <a:r>
              <a:rPr spc="25" dirty="0"/>
              <a:t> </a:t>
            </a:r>
            <a:r>
              <a:rPr dirty="0"/>
              <a:t>all</a:t>
            </a:r>
            <a:r>
              <a:rPr spc="30" dirty="0"/>
              <a:t> </a:t>
            </a:r>
            <a:r>
              <a:rPr dirty="0"/>
              <a:t>or</a:t>
            </a:r>
            <a:r>
              <a:rPr spc="25" dirty="0"/>
              <a:t> </a:t>
            </a:r>
            <a:r>
              <a:rPr dirty="0"/>
              <a:t>any</a:t>
            </a:r>
            <a:r>
              <a:rPr spc="30" dirty="0"/>
              <a:t> </a:t>
            </a:r>
            <a:r>
              <a:rPr dirty="0"/>
              <a:t>of</a:t>
            </a:r>
            <a:r>
              <a:rPr spc="25" dirty="0"/>
              <a:t> </a:t>
            </a:r>
            <a:r>
              <a:rPr dirty="0"/>
              <a:t>the</a:t>
            </a:r>
            <a:r>
              <a:rPr spc="30" dirty="0"/>
              <a:t> </a:t>
            </a:r>
            <a:r>
              <a:rPr dirty="0"/>
              <a:t>risks</a:t>
            </a:r>
            <a:r>
              <a:rPr spc="25" dirty="0"/>
              <a:t> </a:t>
            </a:r>
            <a:r>
              <a:rPr dirty="0"/>
              <a:t>associated</a:t>
            </a:r>
            <a:r>
              <a:rPr spc="30" dirty="0"/>
              <a:t> </a:t>
            </a:r>
            <a:r>
              <a:rPr dirty="0"/>
              <a:t>to</a:t>
            </a:r>
            <a:r>
              <a:rPr spc="30" dirty="0"/>
              <a:t> </a:t>
            </a:r>
            <a:r>
              <a:rPr dirty="0"/>
              <a:t>any</a:t>
            </a:r>
            <a:r>
              <a:rPr spc="25" dirty="0"/>
              <a:t> </a:t>
            </a:r>
            <a:r>
              <a:rPr dirty="0"/>
              <a:t>actual</a:t>
            </a:r>
            <a:r>
              <a:rPr spc="30" dirty="0"/>
              <a:t> </a:t>
            </a:r>
            <a:r>
              <a:rPr dirty="0"/>
              <a:t>transaction.</a:t>
            </a:r>
            <a:r>
              <a:rPr spc="25" dirty="0"/>
              <a:t> </a:t>
            </a:r>
            <a:r>
              <a:rPr spc="-25" dirty="0"/>
              <a:t>Any </a:t>
            </a:r>
            <a:r>
              <a:rPr dirty="0"/>
              <a:t>terms,</a:t>
            </a:r>
            <a:r>
              <a:rPr spc="30" dirty="0"/>
              <a:t> </a:t>
            </a:r>
            <a:r>
              <a:rPr dirty="0"/>
              <a:t>conditions</a:t>
            </a:r>
            <a:r>
              <a:rPr spc="35" dirty="0"/>
              <a:t> </a:t>
            </a:r>
            <a:r>
              <a:rPr dirty="0"/>
              <a:t>and</a:t>
            </a:r>
            <a:r>
              <a:rPr spc="35" dirty="0"/>
              <a:t> </a:t>
            </a:r>
            <a:r>
              <a:rPr dirty="0"/>
              <a:t>opinions</a:t>
            </a:r>
            <a:r>
              <a:rPr spc="30" dirty="0"/>
              <a:t> </a:t>
            </a:r>
            <a:r>
              <a:rPr dirty="0"/>
              <a:t>contained</a:t>
            </a:r>
            <a:r>
              <a:rPr spc="35" dirty="0"/>
              <a:t> </a:t>
            </a:r>
            <a:r>
              <a:rPr dirty="0"/>
              <a:t>herein</a:t>
            </a:r>
            <a:r>
              <a:rPr spc="35" dirty="0"/>
              <a:t> </a:t>
            </a:r>
            <a:r>
              <a:rPr dirty="0"/>
              <a:t>may</a:t>
            </a:r>
            <a:r>
              <a:rPr spc="30" dirty="0"/>
              <a:t> </a:t>
            </a:r>
            <a:r>
              <a:rPr dirty="0"/>
              <a:t>have</a:t>
            </a:r>
            <a:r>
              <a:rPr spc="35" dirty="0"/>
              <a:t> </a:t>
            </a:r>
            <a:r>
              <a:rPr spc="-20" dirty="0"/>
              <a:t>been </a:t>
            </a:r>
            <a:r>
              <a:rPr dirty="0"/>
              <a:t>obtained</a:t>
            </a:r>
            <a:r>
              <a:rPr spc="25" dirty="0"/>
              <a:t> </a:t>
            </a:r>
            <a:r>
              <a:rPr dirty="0"/>
              <a:t>from</a:t>
            </a:r>
            <a:r>
              <a:rPr spc="25" dirty="0"/>
              <a:t> </a:t>
            </a:r>
            <a:r>
              <a:rPr dirty="0"/>
              <a:t>various</a:t>
            </a:r>
            <a:r>
              <a:rPr spc="25" dirty="0"/>
              <a:t> </a:t>
            </a:r>
            <a:r>
              <a:rPr dirty="0"/>
              <a:t>sources</a:t>
            </a:r>
            <a:r>
              <a:rPr spc="25" dirty="0"/>
              <a:t> </a:t>
            </a:r>
            <a:r>
              <a:rPr dirty="0"/>
              <a:t>and</a:t>
            </a:r>
            <a:r>
              <a:rPr spc="25" dirty="0"/>
              <a:t> </a:t>
            </a:r>
            <a:r>
              <a:rPr dirty="0"/>
              <a:t>neither</a:t>
            </a:r>
            <a:r>
              <a:rPr spc="25" dirty="0"/>
              <a:t> </a:t>
            </a:r>
            <a:r>
              <a:rPr dirty="0"/>
              <a:t>DBS</a:t>
            </a:r>
            <a:r>
              <a:rPr spc="30" dirty="0"/>
              <a:t> </a:t>
            </a:r>
            <a:r>
              <a:rPr dirty="0"/>
              <a:t>nor</a:t>
            </a:r>
            <a:r>
              <a:rPr spc="25" dirty="0"/>
              <a:t> </a:t>
            </a:r>
            <a:r>
              <a:rPr dirty="0"/>
              <a:t>any</a:t>
            </a:r>
            <a:r>
              <a:rPr spc="25" dirty="0"/>
              <a:t> </a:t>
            </a:r>
            <a:r>
              <a:rPr dirty="0"/>
              <a:t>of</a:t>
            </a:r>
            <a:r>
              <a:rPr spc="25" dirty="0"/>
              <a:t> </a:t>
            </a:r>
            <a:r>
              <a:rPr spc="-10" dirty="0"/>
              <a:t>their </a:t>
            </a:r>
            <a:r>
              <a:rPr dirty="0"/>
              <a:t>respective</a:t>
            </a:r>
            <a:r>
              <a:rPr spc="35" dirty="0"/>
              <a:t> </a:t>
            </a:r>
            <a:r>
              <a:rPr dirty="0"/>
              <a:t>directors</a:t>
            </a:r>
            <a:r>
              <a:rPr spc="40" dirty="0"/>
              <a:t> </a:t>
            </a:r>
            <a:r>
              <a:rPr dirty="0"/>
              <a:t>or</a:t>
            </a:r>
            <a:r>
              <a:rPr spc="40" dirty="0"/>
              <a:t> </a:t>
            </a:r>
            <a:r>
              <a:rPr dirty="0"/>
              <a:t>employees</a:t>
            </a:r>
            <a:r>
              <a:rPr spc="40" dirty="0"/>
              <a:t> </a:t>
            </a:r>
            <a:r>
              <a:rPr dirty="0"/>
              <a:t>(collectively</a:t>
            </a:r>
            <a:r>
              <a:rPr spc="40" dirty="0"/>
              <a:t> </a:t>
            </a:r>
            <a:r>
              <a:rPr dirty="0"/>
              <a:t>the</a:t>
            </a:r>
            <a:r>
              <a:rPr spc="40" dirty="0"/>
              <a:t> </a:t>
            </a:r>
            <a:r>
              <a:rPr dirty="0"/>
              <a:t>“DBS</a:t>
            </a:r>
            <a:r>
              <a:rPr spc="40" dirty="0"/>
              <a:t> </a:t>
            </a:r>
            <a:r>
              <a:rPr dirty="0"/>
              <a:t>Group”)</a:t>
            </a:r>
            <a:r>
              <a:rPr spc="40" dirty="0"/>
              <a:t> </a:t>
            </a:r>
            <a:r>
              <a:rPr spc="-20" dirty="0"/>
              <a:t>make </a:t>
            </a:r>
            <a:r>
              <a:rPr dirty="0"/>
              <a:t>any</a:t>
            </a:r>
            <a:r>
              <a:rPr spc="25" dirty="0"/>
              <a:t> </a:t>
            </a:r>
            <a:r>
              <a:rPr dirty="0"/>
              <a:t>warranty,</a:t>
            </a:r>
            <a:r>
              <a:rPr spc="25" dirty="0"/>
              <a:t> </a:t>
            </a:r>
            <a:r>
              <a:rPr dirty="0"/>
              <a:t>expressed</a:t>
            </a:r>
            <a:r>
              <a:rPr spc="25" dirty="0"/>
              <a:t> </a:t>
            </a:r>
            <a:r>
              <a:rPr dirty="0"/>
              <a:t>or</a:t>
            </a:r>
            <a:r>
              <a:rPr spc="25" dirty="0"/>
              <a:t> </a:t>
            </a:r>
            <a:r>
              <a:rPr dirty="0"/>
              <a:t>implied,</a:t>
            </a:r>
            <a:r>
              <a:rPr spc="25" dirty="0"/>
              <a:t> </a:t>
            </a:r>
            <a:r>
              <a:rPr dirty="0"/>
              <a:t>as</a:t>
            </a:r>
            <a:r>
              <a:rPr spc="30" dirty="0"/>
              <a:t> </a:t>
            </a:r>
            <a:r>
              <a:rPr dirty="0"/>
              <a:t>to</a:t>
            </a:r>
            <a:r>
              <a:rPr spc="25" dirty="0"/>
              <a:t> </a:t>
            </a:r>
            <a:r>
              <a:rPr dirty="0"/>
              <a:t>its</a:t>
            </a:r>
            <a:r>
              <a:rPr spc="25" dirty="0"/>
              <a:t> </a:t>
            </a:r>
            <a:r>
              <a:rPr dirty="0"/>
              <a:t>accuracy</a:t>
            </a:r>
            <a:r>
              <a:rPr spc="25" dirty="0"/>
              <a:t> </a:t>
            </a:r>
            <a:r>
              <a:rPr dirty="0"/>
              <a:t>or</a:t>
            </a:r>
            <a:r>
              <a:rPr spc="25" dirty="0"/>
              <a:t> </a:t>
            </a:r>
            <a:r>
              <a:rPr spc="-10" dirty="0"/>
              <a:t>completeness </a:t>
            </a:r>
            <a:r>
              <a:rPr dirty="0"/>
              <a:t>and</a:t>
            </a:r>
            <a:r>
              <a:rPr spc="35" dirty="0"/>
              <a:t> </a:t>
            </a:r>
            <a:r>
              <a:rPr dirty="0"/>
              <a:t>thus</a:t>
            </a:r>
            <a:r>
              <a:rPr spc="40" dirty="0"/>
              <a:t> </a:t>
            </a:r>
            <a:r>
              <a:rPr dirty="0"/>
              <a:t>assume</a:t>
            </a:r>
            <a:r>
              <a:rPr spc="35" dirty="0"/>
              <a:t> </a:t>
            </a:r>
            <a:r>
              <a:rPr dirty="0"/>
              <a:t>no</a:t>
            </a:r>
            <a:r>
              <a:rPr spc="40" dirty="0"/>
              <a:t> </a:t>
            </a:r>
            <a:r>
              <a:rPr dirty="0"/>
              <a:t>responsibility</a:t>
            </a:r>
            <a:r>
              <a:rPr spc="35" dirty="0"/>
              <a:t> </a:t>
            </a:r>
            <a:r>
              <a:rPr dirty="0"/>
              <a:t>of</a:t>
            </a:r>
            <a:r>
              <a:rPr spc="40" dirty="0"/>
              <a:t> </a:t>
            </a:r>
            <a:r>
              <a:rPr dirty="0"/>
              <a:t>it.</a:t>
            </a:r>
            <a:r>
              <a:rPr spc="35" dirty="0"/>
              <a:t> </a:t>
            </a:r>
            <a:r>
              <a:rPr dirty="0"/>
              <a:t>The</a:t>
            </a:r>
            <a:r>
              <a:rPr spc="40" dirty="0"/>
              <a:t> </a:t>
            </a:r>
            <a:r>
              <a:rPr dirty="0"/>
              <a:t>information</a:t>
            </a:r>
            <a:r>
              <a:rPr spc="35" dirty="0"/>
              <a:t> </a:t>
            </a:r>
            <a:r>
              <a:rPr dirty="0"/>
              <a:t>herein</a:t>
            </a:r>
            <a:r>
              <a:rPr spc="40" dirty="0"/>
              <a:t> </a:t>
            </a:r>
            <a:r>
              <a:rPr spc="-25" dirty="0"/>
              <a:t>may</a:t>
            </a:r>
            <a:r>
              <a:rPr spc="500" dirty="0"/>
              <a:t> </a:t>
            </a:r>
            <a:r>
              <a:rPr dirty="0"/>
              <a:t>be</a:t>
            </a:r>
            <a:r>
              <a:rPr spc="30" dirty="0"/>
              <a:t> </a:t>
            </a:r>
            <a:r>
              <a:rPr dirty="0"/>
              <a:t>subject</a:t>
            </a:r>
            <a:r>
              <a:rPr spc="35" dirty="0"/>
              <a:t> </a:t>
            </a:r>
            <a:r>
              <a:rPr dirty="0"/>
              <a:t>to</a:t>
            </a:r>
            <a:r>
              <a:rPr spc="35" dirty="0"/>
              <a:t> </a:t>
            </a:r>
            <a:r>
              <a:rPr dirty="0"/>
              <a:t>further</a:t>
            </a:r>
            <a:r>
              <a:rPr spc="35" dirty="0"/>
              <a:t> </a:t>
            </a:r>
            <a:r>
              <a:rPr dirty="0"/>
              <a:t>revision,</a:t>
            </a:r>
            <a:r>
              <a:rPr spc="35" dirty="0"/>
              <a:t> </a:t>
            </a:r>
            <a:r>
              <a:rPr dirty="0"/>
              <a:t>veriﬁcation</a:t>
            </a:r>
            <a:r>
              <a:rPr spc="35" dirty="0"/>
              <a:t> </a:t>
            </a:r>
            <a:r>
              <a:rPr dirty="0"/>
              <a:t>and</a:t>
            </a:r>
            <a:r>
              <a:rPr spc="30" dirty="0"/>
              <a:t> </a:t>
            </a:r>
            <a:r>
              <a:rPr dirty="0"/>
              <a:t>updating</a:t>
            </a:r>
            <a:r>
              <a:rPr spc="35" dirty="0"/>
              <a:t> </a:t>
            </a:r>
            <a:r>
              <a:rPr dirty="0"/>
              <a:t>and</a:t>
            </a:r>
            <a:r>
              <a:rPr spc="35" dirty="0"/>
              <a:t> </a:t>
            </a:r>
            <a:r>
              <a:rPr spc="-25" dirty="0"/>
              <a:t>DBS</a:t>
            </a:r>
            <a:r>
              <a:rPr spc="500" dirty="0"/>
              <a:t> </a:t>
            </a:r>
            <a:r>
              <a:rPr dirty="0"/>
              <a:t>Group</a:t>
            </a:r>
            <a:r>
              <a:rPr spc="40" dirty="0"/>
              <a:t> </a:t>
            </a:r>
            <a:r>
              <a:rPr dirty="0"/>
              <a:t>undertakes</a:t>
            </a:r>
            <a:r>
              <a:rPr spc="45" dirty="0"/>
              <a:t> </a:t>
            </a:r>
            <a:r>
              <a:rPr dirty="0"/>
              <a:t>no</a:t>
            </a:r>
            <a:r>
              <a:rPr spc="45" dirty="0"/>
              <a:t> </a:t>
            </a:r>
            <a:r>
              <a:rPr dirty="0"/>
              <a:t>responsibility</a:t>
            </a:r>
            <a:r>
              <a:rPr spc="45" dirty="0"/>
              <a:t> </a:t>
            </a:r>
            <a:r>
              <a:rPr spc="-10" dirty="0"/>
              <a:t>thereof.</a:t>
            </a:r>
          </a:p>
          <a:p>
            <a:pPr marL="12700" marR="17145">
              <a:lnSpc>
                <a:spcPct val="101499"/>
              </a:lnSpc>
              <a:spcBef>
                <a:spcPts val="655"/>
              </a:spcBef>
            </a:pPr>
            <a:r>
              <a:rPr dirty="0"/>
              <a:t>All</a:t>
            </a:r>
            <a:r>
              <a:rPr spc="30" dirty="0"/>
              <a:t> </a:t>
            </a:r>
            <a:r>
              <a:rPr dirty="0"/>
              <a:t>ﬁgures</a:t>
            </a:r>
            <a:r>
              <a:rPr spc="30" dirty="0"/>
              <a:t> </a:t>
            </a:r>
            <a:r>
              <a:rPr dirty="0"/>
              <a:t>and</a:t>
            </a:r>
            <a:r>
              <a:rPr spc="30" dirty="0"/>
              <a:t> </a:t>
            </a:r>
            <a:r>
              <a:rPr dirty="0"/>
              <a:t>amounts</a:t>
            </a:r>
            <a:r>
              <a:rPr spc="30" dirty="0"/>
              <a:t> </a:t>
            </a:r>
            <a:r>
              <a:rPr dirty="0"/>
              <a:t>stated</a:t>
            </a:r>
            <a:r>
              <a:rPr spc="30" dirty="0"/>
              <a:t> </a:t>
            </a:r>
            <a:r>
              <a:rPr dirty="0"/>
              <a:t>are</a:t>
            </a:r>
            <a:r>
              <a:rPr spc="30" dirty="0"/>
              <a:t> </a:t>
            </a:r>
            <a:r>
              <a:rPr dirty="0"/>
              <a:t>for</a:t>
            </a:r>
            <a:r>
              <a:rPr spc="30" dirty="0"/>
              <a:t> </a:t>
            </a:r>
            <a:r>
              <a:rPr dirty="0"/>
              <a:t>illustration</a:t>
            </a:r>
            <a:r>
              <a:rPr spc="30" dirty="0"/>
              <a:t> </a:t>
            </a:r>
            <a:r>
              <a:rPr dirty="0"/>
              <a:t>purposes</a:t>
            </a:r>
            <a:r>
              <a:rPr spc="35" dirty="0"/>
              <a:t> </a:t>
            </a:r>
            <a:r>
              <a:rPr dirty="0"/>
              <a:t>only</a:t>
            </a:r>
            <a:r>
              <a:rPr spc="30" dirty="0"/>
              <a:t> </a:t>
            </a:r>
            <a:r>
              <a:rPr spc="-25" dirty="0"/>
              <a:t>and </a:t>
            </a:r>
            <a:r>
              <a:rPr dirty="0"/>
              <a:t>shall</a:t>
            </a:r>
            <a:r>
              <a:rPr spc="25" dirty="0"/>
              <a:t> </a:t>
            </a:r>
            <a:r>
              <a:rPr dirty="0"/>
              <a:t>not</a:t>
            </a:r>
            <a:r>
              <a:rPr spc="25" dirty="0"/>
              <a:t> </a:t>
            </a:r>
            <a:r>
              <a:rPr dirty="0"/>
              <a:t>bind</a:t>
            </a:r>
            <a:r>
              <a:rPr spc="25" dirty="0"/>
              <a:t> </a:t>
            </a:r>
            <a:r>
              <a:rPr dirty="0"/>
              <a:t>DBS</a:t>
            </a:r>
            <a:r>
              <a:rPr spc="25" dirty="0"/>
              <a:t> </a:t>
            </a:r>
            <a:r>
              <a:rPr dirty="0"/>
              <a:t>Group.</a:t>
            </a:r>
            <a:r>
              <a:rPr spc="25" dirty="0"/>
              <a:t> </a:t>
            </a:r>
            <a:r>
              <a:rPr dirty="0"/>
              <a:t>DBS</a:t>
            </a:r>
            <a:r>
              <a:rPr spc="30" dirty="0"/>
              <a:t> </a:t>
            </a:r>
            <a:r>
              <a:rPr dirty="0"/>
              <a:t>Group</a:t>
            </a:r>
            <a:r>
              <a:rPr spc="25" dirty="0"/>
              <a:t> </a:t>
            </a:r>
            <a:r>
              <a:rPr dirty="0"/>
              <a:t>does</a:t>
            </a:r>
            <a:r>
              <a:rPr spc="25" dirty="0"/>
              <a:t> </a:t>
            </a:r>
            <a:r>
              <a:rPr dirty="0"/>
              <a:t>not</a:t>
            </a:r>
            <a:r>
              <a:rPr spc="25" dirty="0"/>
              <a:t> </a:t>
            </a:r>
            <a:r>
              <a:rPr dirty="0"/>
              <a:t>act</a:t>
            </a:r>
            <a:r>
              <a:rPr spc="25" dirty="0"/>
              <a:t> </a:t>
            </a:r>
            <a:r>
              <a:rPr dirty="0"/>
              <a:t>as</a:t>
            </a:r>
            <a:r>
              <a:rPr spc="25" dirty="0"/>
              <a:t> </a:t>
            </a:r>
            <a:r>
              <a:rPr dirty="0"/>
              <a:t>an</a:t>
            </a:r>
            <a:r>
              <a:rPr spc="30" dirty="0"/>
              <a:t> </a:t>
            </a:r>
            <a:r>
              <a:rPr dirty="0"/>
              <a:t>adviser</a:t>
            </a:r>
            <a:r>
              <a:rPr spc="25" dirty="0"/>
              <a:t> </a:t>
            </a:r>
            <a:r>
              <a:rPr spc="-25" dirty="0"/>
              <a:t>and </a:t>
            </a:r>
            <a:r>
              <a:rPr dirty="0"/>
              <a:t>assumes</a:t>
            </a:r>
            <a:r>
              <a:rPr spc="35" dirty="0"/>
              <a:t> </a:t>
            </a:r>
            <a:r>
              <a:rPr dirty="0"/>
              <a:t>no</a:t>
            </a:r>
            <a:r>
              <a:rPr spc="35" dirty="0"/>
              <a:t> </a:t>
            </a:r>
            <a:r>
              <a:rPr dirty="0"/>
              <a:t>ﬁduciary</a:t>
            </a:r>
            <a:r>
              <a:rPr spc="35" dirty="0"/>
              <a:t> </a:t>
            </a:r>
            <a:r>
              <a:rPr dirty="0"/>
              <a:t>responsibility</a:t>
            </a:r>
            <a:r>
              <a:rPr spc="40" dirty="0"/>
              <a:t> </a:t>
            </a:r>
            <a:r>
              <a:rPr dirty="0"/>
              <a:t>or</a:t>
            </a:r>
            <a:r>
              <a:rPr spc="35" dirty="0"/>
              <a:t> </a:t>
            </a:r>
            <a:r>
              <a:rPr dirty="0"/>
              <a:t>liability</a:t>
            </a:r>
            <a:r>
              <a:rPr spc="35" dirty="0"/>
              <a:t> </a:t>
            </a:r>
            <a:r>
              <a:rPr dirty="0"/>
              <a:t>for</a:t>
            </a:r>
            <a:r>
              <a:rPr spc="40" dirty="0"/>
              <a:t> </a:t>
            </a:r>
            <a:r>
              <a:rPr dirty="0"/>
              <a:t>any</a:t>
            </a:r>
            <a:r>
              <a:rPr spc="35" dirty="0"/>
              <a:t> </a:t>
            </a:r>
            <a:r>
              <a:rPr spc="-10" dirty="0"/>
              <a:t>consequences, </a:t>
            </a:r>
            <a:r>
              <a:rPr dirty="0"/>
              <a:t>ﬁnancial</a:t>
            </a:r>
            <a:r>
              <a:rPr spc="35" dirty="0"/>
              <a:t> </a:t>
            </a:r>
            <a:r>
              <a:rPr dirty="0"/>
              <a:t>or</a:t>
            </a:r>
            <a:r>
              <a:rPr spc="40" dirty="0"/>
              <a:t> </a:t>
            </a:r>
            <a:r>
              <a:rPr dirty="0"/>
              <a:t>otherwise,</a:t>
            </a:r>
            <a:r>
              <a:rPr spc="35" dirty="0"/>
              <a:t> </a:t>
            </a:r>
            <a:r>
              <a:rPr dirty="0"/>
              <a:t>arising</a:t>
            </a:r>
            <a:r>
              <a:rPr spc="40" dirty="0"/>
              <a:t> </a:t>
            </a:r>
            <a:r>
              <a:rPr dirty="0"/>
              <a:t>from</a:t>
            </a:r>
            <a:r>
              <a:rPr spc="35" dirty="0"/>
              <a:t> </a:t>
            </a:r>
            <a:r>
              <a:rPr dirty="0"/>
              <a:t>any</a:t>
            </a:r>
            <a:r>
              <a:rPr spc="40" dirty="0"/>
              <a:t> </a:t>
            </a:r>
            <a:r>
              <a:rPr dirty="0"/>
              <a:t>arrangement</a:t>
            </a:r>
            <a:r>
              <a:rPr spc="35" dirty="0"/>
              <a:t> </a:t>
            </a:r>
            <a:r>
              <a:rPr dirty="0"/>
              <a:t>or</a:t>
            </a:r>
            <a:r>
              <a:rPr spc="40" dirty="0"/>
              <a:t> </a:t>
            </a:r>
            <a:r>
              <a:rPr dirty="0"/>
              <a:t>entrance</a:t>
            </a:r>
            <a:r>
              <a:rPr spc="40" dirty="0"/>
              <a:t> </a:t>
            </a:r>
            <a:r>
              <a:rPr spc="-20" dirty="0"/>
              <a:t>into </a:t>
            </a:r>
            <a:r>
              <a:rPr dirty="0"/>
              <a:t>any</a:t>
            </a:r>
            <a:r>
              <a:rPr spc="40" dirty="0"/>
              <a:t> </a:t>
            </a:r>
            <a:r>
              <a:rPr dirty="0"/>
              <a:t>transaction</a:t>
            </a:r>
            <a:r>
              <a:rPr spc="40" dirty="0"/>
              <a:t> </a:t>
            </a:r>
            <a:r>
              <a:rPr dirty="0"/>
              <a:t>in</a:t>
            </a:r>
            <a:r>
              <a:rPr spc="40" dirty="0"/>
              <a:t> </a:t>
            </a:r>
            <a:r>
              <a:rPr dirty="0"/>
              <a:t>reliance</a:t>
            </a:r>
            <a:r>
              <a:rPr spc="45" dirty="0"/>
              <a:t> </a:t>
            </a:r>
            <a:r>
              <a:rPr dirty="0"/>
              <a:t>on</a:t>
            </a:r>
            <a:r>
              <a:rPr spc="40" dirty="0"/>
              <a:t> </a:t>
            </a:r>
            <a:r>
              <a:rPr dirty="0"/>
              <a:t>the</a:t>
            </a:r>
            <a:r>
              <a:rPr spc="40" dirty="0"/>
              <a:t> </a:t>
            </a:r>
            <a:r>
              <a:rPr dirty="0"/>
              <a:t>information</a:t>
            </a:r>
            <a:r>
              <a:rPr spc="45" dirty="0"/>
              <a:t> </a:t>
            </a:r>
            <a:r>
              <a:rPr dirty="0"/>
              <a:t>contained</a:t>
            </a:r>
            <a:r>
              <a:rPr spc="40" dirty="0"/>
              <a:t> </a:t>
            </a:r>
            <a:r>
              <a:rPr dirty="0"/>
              <a:t>herein.</a:t>
            </a:r>
            <a:r>
              <a:rPr spc="40" dirty="0"/>
              <a:t> </a:t>
            </a:r>
            <a:r>
              <a:rPr spc="-25" dirty="0"/>
              <a:t>The </a:t>
            </a:r>
            <a:r>
              <a:rPr dirty="0"/>
              <a:t>information</a:t>
            </a:r>
            <a:r>
              <a:rPr spc="40" dirty="0"/>
              <a:t> </a:t>
            </a:r>
            <a:r>
              <a:rPr dirty="0"/>
              <a:t>herein</a:t>
            </a:r>
            <a:r>
              <a:rPr spc="40" dirty="0"/>
              <a:t> </a:t>
            </a:r>
            <a:r>
              <a:rPr dirty="0"/>
              <a:t>does</a:t>
            </a:r>
            <a:r>
              <a:rPr spc="40" dirty="0"/>
              <a:t> </a:t>
            </a:r>
            <a:r>
              <a:rPr dirty="0"/>
              <a:t>not</a:t>
            </a:r>
            <a:r>
              <a:rPr spc="40" dirty="0"/>
              <a:t> </a:t>
            </a:r>
            <a:r>
              <a:rPr dirty="0"/>
              <a:t>have</a:t>
            </a:r>
            <a:r>
              <a:rPr spc="40" dirty="0"/>
              <a:t> </a:t>
            </a:r>
            <a:r>
              <a:rPr dirty="0"/>
              <a:t>regard</a:t>
            </a:r>
            <a:r>
              <a:rPr spc="40" dirty="0"/>
              <a:t> </a:t>
            </a:r>
            <a:r>
              <a:rPr dirty="0"/>
              <a:t>to</a:t>
            </a:r>
            <a:r>
              <a:rPr spc="40" dirty="0"/>
              <a:t> </a:t>
            </a:r>
            <a:r>
              <a:rPr dirty="0"/>
              <a:t>the</a:t>
            </a:r>
            <a:r>
              <a:rPr spc="40" dirty="0"/>
              <a:t> </a:t>
            </a:r>
            <a:r>
              <a:rPr dirty="0"/>
              <a:t>investment</a:t>
            </a:r>
            <a:r>
              <a:rPr spc="40" dirty="0"/>
              <a:t> </a:t>
            </a:r>
            <a:r>
              <a:rPr spc="-10" dirty="0"/>
              <a:t>objectives, </a:t>
            </a:r>
            <a:r>
              <a:rPr dirty="0"/>
              <a:t>ﬁnancial</a:t>
            </a:r>
            <a:r>
              <a:rPr spc="25" dirty="0"/>
              <a:t> </a:t>
            </a:r>
            <a:r>
              <a:rPr dirty="0"/>
              <a:t>situation</a:t>
            </a:r>
            <a:r>
              <a:rPr spc="30" dirty="0"/>
              <a:t> </a:t>
            </a:r>
            <a:r>
              <a:rPr dirty="0"/>
              <a:t>and</a:t>
            </a:r>
            <a:r>
              <a:rPr spc="30" dirty="0"/>
              <a:t> </a:t>
            </a:r>
            <a:r>
              <a:rPr dirty="0"/>
              <a:t>particular</a:t>
            </a:r>
            <a:r>
              <a:rPr spc="25" dirty="0"/>
              <a:t> </a:t>
            </a:r>
            <a:r>
              <a:rPr dirty="0"/>
              <a:t>needs</a:t>
            </a:r>
            <a:r>
              <a:rPr spc="30" dirty="0"/>
              <a:t> </a:t>
            </a:r>
            <a:r>
              <a:rPr dirty="0"/>
              <a:t>of</a:t>
            </a:r>
            <a:r>
              <a:rPr spc="30" dirty="0"/>
              <a:t> </a:t>
            </a:r>
            <a:r>
              <a:rPr dirty="0"/>
              <a:t>any</a:t>
            </a:r>
            <a:r>
              <a:rPr spc="25" dirty="0"/>
              <a:t> </a:t>
            </a:r>
            <a:r>
              <a:rPr dirty="0"/>
              <a:t>speciﬁc</a:t>
            </a:r>
            <a:r>
              <a:rPr spc="30" dirty="0"/>
              <a:t> </a:t>
            </a:r>
            <a:r>
              <a:rPr dirty="0"/>
              <a:t>person.</a:t>
            </a:r>
            <a:r>
              <a:rPr spc="30" dirty="0"/>
              <a:t> </a:t>
            </a:r>
            <a:r>
              <a:rPr dirty="0"/>
              <a:t>In</a:t>
            </a:r>
            <a:r>
              <a:rPr spc="25" dirty="0"/>
              <a:t> </a:t>
            </a:r>
            <a:r>
              <a:rPr spc="-10" dirty="0"/>
              <a:t>order </a:t>
            </a:r>
            <a:r>
              <a:rPr dirty="0"/>
              <a:t>to</a:t>
            </a:r>
            <a:r>
              <a:rPr spc="30" dirty="0"/>
              <a:t> </a:t>
            </a:r>
            <a:r>
              <a:rPr dirty="0"/>
              <a:t>build</a:t>
            </a:r>
            <a:r>
              <a:rPr spc="35" dirty="0"/>
              <a:t> </a:t>
            </a:r>
            <a:r>
              <a:rPr dirty="0"/>
              <a:t>your</a:t>
            </a:r>
            <a:r>
              <a:rPr spc="35" dirty="0"/>
              <a:t> </a:t>
            </a:r>
            <a:r>
              <a:rPr dirty="0"/>
              <a:t>own</a:t>
            </a:r>
            <a:r>
              <a:rPr spc="35" dirty="0"/>
              <a:t> </a:t>
            </a:r>
            <a:r>
              <a:rPr dirty="0"/>
              <a:t>independent</a:t>
            </a:r>
            <a:r>
              <a:rPr spc="35" dirty="0"/>
              <a:t> </a:t>
            </a:r>
            <a:r>
              <a:rPr dirty="0"/>
              <a:t>analysis</a:t>
            </a:r>
            <a:r>
              <a:rPr spc="35" dirty="0"/>
              <a:t> </a:t>
            </a:r>
            <a:r>
              <a:rPr dirty="0"/>
              <a:t>of</a:t>
            </a:r>
            <a:r>
              <a:rPr spc="35" dirty="0"/>
              <a:t> </a:t>
            </a:r>
            <a:r>
              <a:rPr dirty="0"/>
              <a:t>any</a:t>
            </a:r>
            <a:r>
              <a:rPr spc="35" dirty="0"/>
              <a:t> </a:t>
            </a:r>
            <a:r>
              <a:rPr dirty="0"/>
              <a:t>transaction</a:t>
            </a:r>
            <a:r>
              <a:rPr spc="35" dirty="0"/>
              <a:t> </a:t>
            </a:r>
            <a:r>
              <a:rPr dirty="0"/>
              <a:t>and</a:t>
            </a:r>
            <a:r>
              <a:rPr spc="35" dirty="0"/>
              <a:t> </a:t>
            </a:r>
            <a:r>
              <a:rPr spc="-25" dirty="0"/>
              <a:t>its </a:t>
            </a:r>
            <a:r>
              <a:rPr dirty="0"/>
              <a:t>consequences,</a:t>
            </a:r>
            <a:r>
              <a:rPr spc="40" dirty="0"/>
              <a:t> </a:t>
            </a:r>
            <a:r>
              <a:rPr dirty="0"/>
              <a:t>you</a:t>
            </a:r>
            <a:r>
              <a:rPr spc="40" dirty="0"/>
              <a:t> </a:t>
            </a:r>
            <a:r>
              <a:rPr dirty="0"/>
              <a:t>should</a:t>
            </a:r>
            <a:r>
              <a:rPr spc="40" dirty="0"/>
              <a:t> </a:t>
            </a:r>
            <a:r>
              <a:rPr dirty="0"/>
              <a:t>consult</a:t>
            </a:r>
            <a:r>
              <a:rPr spc="40" dirty="0"/>
              <a:t> </a:t>
            </a:r>
            <a:r>
              <a:rPr dirty="0"/>
              <a:t>your</a:t>
            </a:r>
            <a:r>
              <a:rPr spc="45" dirty="0"/>
              <a:t> </a:t>
            </a:r>
            <a:r>
              <a:rPr dirty="0"/>
              <a:t>own</a:t>
            </a:r>
            <a:r>
              <a:rPr spc="40" dirty="0"/>
              <a:t> </a:t>
            </a:r>
            <a:r>
              <a:rPr dirty="0"/>
              <a:t>independent</a:t>
            </a:r>
            <a:r>
              <a:rPr spc="40" dirty="0"/>
              <a:t> </a:t>
            </a:r>
            <a:r>
              <a:rPr spc="-10" dirty="0"/>
              <a:t>ﬁnancial, </a:t>
            </a:r>
            <a:r>
              <a:rPr dirty="0"/>
              <a:t>accounting,</a:t>
            </a:r>
            <a:r>
              <a:rPr spc="30" dirty="0"/>
              <a:t> </a:t>
            </a:r>
            <a:r>
              <a:rPr dirty="0"/>
              <a:t>tax,</a:t>
            </a:r>
            <a:r>
              <a:rPr spc="30" dirty="0"/>
              <a:t> </a:t>
            </a:r>
            <a:r>
              <a:rPr dirty="0"/>
              <a:t>legal</a:t>
            </a:r>
            <a:r>
              <a:rPr spc="35" dirty="0"/>
              <a:t> </a:t>
            </a:r>
            <a:r>
              <a:rPr dirty="0"/>
              <a:t>or</a:t>
            </a:r>
            <a:r>
              <a:rPr spc="30" dirty="0"/>
              <a:t> </a:t>
            </a:r>
            <a:r>
              <a:rPr dirty="0"/>
              <a:t>other</a:t>
            </a:r>
            <a:r>
              <a:rPr spc="30" dirty="0"/>
              <a:t> </a:t>
            </a:r>
            <a:r>
              <a:rPr dirty="0"/>
              <a:t>competent</a:t>
            </a:r>
            <a:r>
              <a:rPr spc="35" dirty="0"/>
              <a:t> </a:t>
            </a:r>
            <a:r>
              <a:rPr dirty="0"/>
              <a:t>professional</a:t>
            </a:r>
            <a:r>
              <a:rPr spc="30" dirty="0"/>
              <a:t> </a:t>
            </a:r>
            <a:r>
              <a:rPr dirty="0"/>
              <a:t>advisors</a:t>
            </a:r>
            <a:r>
              <a:rPr spc="30" dirty="0"/>
              <a:t> </a:t>
            </a:r>
            <a:r>
              <a:rPr dirty="0"/>
              <a:t>as</a:t>
            </a:r>
            <a:r>
              <a:rPr spc="35" dirty="0"/>
              <a:t> </a:t>
            </a:r>
            <a:r>
              <a:rPr spc="-25" dirty="0"/>
              <a:t>you </a:t>
            </a:r>
            <a:r>
              <a:rPr dirty="0"/>
              <a:t>deem</a:t>
            </a:r>
            <a:r>
              <a:rPr spc="35" dirty="0"/>
              <a:t> </a:t>
            </a:r>
            <a:r>
              <a:rPr dirty="0"/>
              <a:t>appropriate</a:t>
            </a:r>
            <a:r>
              <a:rPr spc="35" dirty="0"/>
              <a:t> </a:t>
            </a:r>
            <a:r>
              <a:rPr dirty="0"/>
              <a:t>to</a:t>
            </a:r>
            <a:r>
              <a:rPr spc="40" dirty="0"/>
              <a:t> </a:t>
            </a:r>
            <a:r>
              <a:rPr dirty="0"/>
              <a:t>ensure</a:t>
            </a:r>
            <a:r>
              <a:rPr spc="35" dirty="0"/>
              <a:t> </a:t>
            </a:r>
            <a:r>
              <a:rPr dirty="0"/>
              <a:t>that</a:t>
            </a:r>
            <a:r>
              <a:rPr spc="40" dirty="0"/>
              <a:t> </a:t>
            </a:r>
            <a:r>
              <a:rPr dirty="0"/>
              <a:t>any</a:t>
            </a:r>
            <a:r>
              <a:rPr spc="35" dirty="0"/>
              <a:t> </a:t>
            </a:r>
            <a:r>
              <a:rPr dirty="0"/>
              <a:t>assessment</a:t>
            </a:r>
            <a:r>
              <a:rPr spc="40" dirty="0"/>
              <a:t> </a:t>
            </a:r>
            <a:r>
              <a:rPr dirty="0"/>
              <a:t>you</a:t>
            </a:r>
            <a:r>
              <a:rPr spc="35" dirty="0"/>
              <a:t> </a:t>
            </a:r>
            <a:r>
              <a:rPr dirty="0"/>
              <a:t>make</a:t>
            </a:r>
            <a:r>
              <a:rPr spc="40" dirty="0"/>
              <a:t> </a:t>
            </a:r>
            <a:r>
              <a:rPr dirty="0"/>
              <a:t>is</a:t>
            </a:r>
            <a:r>
              <a:rPr spc="35" dirty="0"/>
              <a:t> </a:t>
            </a:r>
            <a:r>
              <a:rPr spc="-10" dirty="0"/>
              <a:t>suitable </a:t>
            </a:r>
            <a:r>
              <a:rPr dirty="0"/>
              <a:t>for</a:t>
            </a:r>
            <a:r>
              <a:rPr spc="20" dirty="0"/>
              <a:t> </a:t>
            </a:r>
            <a:r>
              <a:rPr dirty="0"/>
              <a:t>you</a:t>
            </a:r>
            <a:r>
              <a:rPr spc="20" dirty="0"/>
              <a:t> </a:t>
            </a:r>
            <a:r>
              <a:rPr dirty="0"/>
              <a:t>in</a:t>
            </a:r>
            <a:r>
              <a:rPr spc="20" dirty="0"/>
              <a:t> </a:t>
            </a:r>
            <a:r>
              <a:rPr dirty="0"/>
              <a:t>light</a:t>
            </a:r>
            <a:r>
              <a:rPr spc="25" dirty="0"/>
              <a:t> </a:t>
            </a:r>
            <a:r>
              <a:rPr dirty="0"/>
              <a:t>of</a:t>
            </a:r>
            <a:r>
              <a:rPr spc="20" dirty="0"/>
              <a:t> </a:t>
            </a:r>
            <a:r>
              <a:rPr dirty="0"/>
              <a:t>your</a:t>
            </a:r>
            <a:r>
              <a:rPr spc="20" dirty="0"/>
              <a:t> </a:t>
            </a:r>
            <a:r>
              <a:rPr dirty="0"/>
              <a:t>own</a:t>
            </a:r>
            <a:r>
              <a:rPr spc="25" dirty="0"/>
              <a:t> </a:t>
            </a:r>
            <a:r>
              <a:rPr dirty="0"/>
              <a:t>ﬁnancial,</a:t>
            </a:r>
            <a:r>
              <a:rPr spc="20" dirty="0"/>
              <a:t> </a:t>
            </a:r>
            <a:r>
              <a:rPr dirty="0"/>
              <a:t>accounting,</a:t>
            </a:r>
            <a:r>
              <a:rPr spc="20" dirty="0"/>
              <a:t> </a:t>
            </a:r>
            <a:r>
              <a:rPr dirty="0"/>
              <a:t>tax,</a:t>
            </a:r>
            <a:r>
              <a:rPr spc="25" dirty="0"/>
              <a:t> </a:t>
            </a:r>
            <a:r>
              <a:rPr dirty="0"/>
              <a:t>and</a:t>
            </a:r>
            <a:r>
              <a:rPr spc="20" dirty="0"/>
              <a:t> </a:t>
            </a:r>
            <a:r>
              <a:rPr spc="-10" dirty="0"/>
              <a:t>legal </a:t>
            </a:r>
            <a:r>
              <a:rPr dirty="0"/>
              <a:t>constraints</a:t>
            </a:r>
            <a:r>
              <a:rPr spc="30" dirty="0"/>
              <a:t> </a:t>
            </a:r>
            <a:r>
              <a:rPr dirty="0"/>
              <a:t>and</a:t>
            </a:r>
            <a:r>
              <a:rPr spc="30" dirty="0"/>
              <a:t> </a:t>
            </a:r>
            <a:r>
              <a:rPr dirty="0"/>
              <a:t>objectives</a:t>
            </a:r>
            <a:r>
              <a:rPr spc="30" dirty="0"/>
              <a:t> </a:t>
            </a:r>
            <a:r>
              <a:rPr dirty="0"/>
              <a:t>without</a:t>
            </a:r>
            <a:r>
              <a:rPr spc="30" dirty="0"/>
              <a:t> </a:t>
            </a:r>
            <a:r>
              <a:rPr dirty="0"/>
              <a:t>relying</a:t>
            </a:r>
            <a:r>
              <a:rPr spc="30" dirty="0"/>
              <a:t> </a:t>
            </a:r>
            <a:r>
              <a:rPr dirty="0"/>
              <a:t>in</a:t>
            </a:r>
            <a:r>
              <a:rPr spc="30" dirty="0"/>
              <a:t> </a:t>
            </a:r>
            <a:r>
              <a:rPr dirty="0"/>
              <a:t>any</a:t>
            </a:r>
            <a:r>
              <a:rPr spc="30" dirty="0"/>
              <a:t> </a:t>
            </a:r>
            <a:r>
              <a:rPr dirty="0"/>
              <a:t>way</a:t>
            </a:r>
            <a:r>
              <a:rPr spc="30" dirty="0"/>
              <a:t> </a:t>
            </a:r>
            <a:r>
              <a:rPr dirty="0"/>
              <a:t>on</a:t>
            </a:r>
            <a:r>
              <a:rPr spc="30" dirty="0"/>
              <a:t> </a:t>
            </a:r>
            <a:r>
              <a:rPr dirty="0"/>
              <a:t>DBS</a:t>
            </a:r>
            <a:r>
              <a:rPr spc="30" dirty="0"/>
              <a:t> </a:t>
            </a:r>
            <a:r>
              <a:rPr dirty="0"/>
              <a:t>Group</a:t>
            </a:r>
            <a:r>
              <a:rPr spc="30" dirty="0"/>
              <a:t> </a:t>
            </a:r>
            <a:r>
              <a:rPr spc="-25" dirty="0"/>
              <a:t>or </a:t>
            </a:r>
            <a:r>
              <a:rPr dirty="0"/>
              <a:t>any</a:t>
            </a:r>
            <a:r>
              <a:rPr spc="35" dirty="0"/>
              <a:t> </a:t>
            </a:r>
            <a:r>
              <a:rPr dirty="0"/>
              <a:t>position</a:t>
            </a:r>
            <a:r>
              <a:rPr spc="35" dirty="0"/>
              <a:t> </a:t>
            </a:r>
            <a:r>
              <a:rPr dirty="0"/>
              <a:t>which</a:t>
            </a:r>
            <a:r>
              <a:rPr spc="35" dirty="0"/>
              <a:t> </a:t>
            </a:r>
            <a:r>
              <a:rPr dirty="0"/>
              <a:t>DBS</a:t>
            </a:r>
            <a:r>
              <a:rPr spc="40" dirty="0"/>
              <a:t> </a:t>
            </a:r>
            <a:r>
              <a:rPr dirty="0"/>
              <a:t>Group</a:t>
            </a:r>
            <a:r>
              <a:rPr spc="35" dirty="0"/>
              <a:t> </a:t>
            </a:r>
            <a:r>
              <a:rPr dirty="0"/>
              <a:t>might</a:t>
            </a:r>
            <a:r>
              <a:rPr spc="35" dirty="0"/>
              <a:t> </a:t>
            </a:r>
            <a:r>
              <a:rPr dirty="0"/>
              <a:t>have</a:t>
            </a:r>
            <a:r>
              <a:rPr spc="40" dirty="0"/>
              <a:t> </a:t>
            </a:r>
            <a:r>
              <a:rPr dirty="0"/>
              <a:t>expressed</a:t>
            </a:r>
            <a:r>
              <a:rPr spc="35" dirty="0"/>
              <a:t> </a:t>
            </a:r>
            <a:r>
              <a:rPr dirty="0"/>
              <a:t>in</a:t>
            </a:r>
            <a:r>
              <a:rPr spc="35" dirty="0"/>
              <a:t> </a:t>
            </a:r>
            <a:r>
              <a:rPr dirty="0"/>
              <a:t>this</a:t>
            </a:r>
            <a:r>
              <a:rPr spc="35" dirty="0"/>
              <a:t> </a:t>
            </a:r>
            <a:r>
              <a:rPr spc="-10" dirty="0"/>
              <a:t>document </a:t>
            </a:r>
            <a:r>
              <a:rPr dirty="0"/>
              <a:t>or</a:t>
            </a:r>
            <a:r>
              <a:rPr spc="20" dirty="0"/>
              <a:t> </a:t>
            </a:r>
            <a:r>
              <a:rPr dirty="0"/>
              <a:t>orally</a:t>
            </a:r>
            <a:r>
              <a:rPr spc="25" dirty="0"/>
              <a:t> </a:t>
            </a:r>
            <a:r>
              <a:rPr dirty="0"/>
              <a:t>to</a:t>
            </a:r>
            <a:r>
              <a:rPr spc="20" dirty="0"/>
              <a:t> </a:t>
            </a:r>
            <a:r>
              <a:rPr dirty="0"/>
              <a:t>you</a:t>
            </a:r>
            <a:r>
              <a:rPr spc="25" dirty="0"/>
              <a:t> </a:t>
            </a:r>
            <a:r>
              <a:rPr dirty="0"/>
              <a:t>in</a:t>
            </a:r>
            <a:r>
              <a:rPr spc="20" dirty="0"/>
              <a:t> </a:t>
            </a:r>
            <a:r>
              <a:rPr dirty="0"/>
              <a:t>the</a:t>
            </a:r>
            <a:r>
              <a:rPr spc="25" dirty="0"/>
              <a:t> </a:t>
            </a:r>
            <a:r>
              <a:rPr spc="-10" dirty="0"/>
              <a:t>discussion.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290114" y="2407752"/>
            <a:ext cx="5527675" cy="759840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1499"/>
              </a:lnSpc>
              <a:spcBef>
                <a:spcPts val="95"/>
              </a:spcBef>
            </a:pP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Companies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within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DBS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Group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directors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employees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of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the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DBS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Group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persons/entities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connected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to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them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may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have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positions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and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may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aﬀect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transactions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underlying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product(s)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mentioned.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Companies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within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DBS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Group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may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have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alliances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other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contractual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agreements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with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provider(s)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of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underlying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product(s)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to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market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sell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its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product(s).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Where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companies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within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the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DBS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Group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are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product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provider,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such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company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may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be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receiving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fees</a:t>
            </a:r>
            <a:r>
              <a:rPr sz="1300" spc="2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from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investors.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addition,</a:t>
            </a:r>
            <a:r>
              <a:rPr sz="1300" spc="2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companies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within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DBS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Group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may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also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perform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seek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to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perform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broking,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investment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banking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and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other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banking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ﬁnancial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services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to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companies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aﬃliates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mentioned</a:t>
            </a:r>
            <a:r>
              <a:rPr sz="1300" spc="7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herein.</a:t>
            </a:r>
            <a:endParaRPr sz="1300">
              <a:latin typeface="Open Sans"/>
              <a:cs typeface="Open Sans"/>
            </a:endParaRPr>
          </a:p>
          <a:p>
            <a:pPr marL="12700" marR="19685">
              <a:lnSpc>
                <a:spcPct val="101499"/>
              </a:lnSpc>
              <a:spcBef>
                <a:spcPts val="660"/>
              </a:spcBef>
            </a:pP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This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publication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may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include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quotation,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comments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analysis.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Any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such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quotation,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comments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analysis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have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been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prepared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on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assumptions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and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parameters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that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reﬂect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our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good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faith,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judgement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or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selection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and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therefore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no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warranty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given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to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its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accuracy,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completeness</a:t>
            </a:r>
            <a:r>
              <a:rPr sz="1300" spc="2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reasonableness.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All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information,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estimates,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forecasts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and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opinions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included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this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document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orally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to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you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the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discussion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constitute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our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judgement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as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of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date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indicated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and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may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be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subject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to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change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without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notice.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Changes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market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conditions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or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any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assumptions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may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have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material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impact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on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any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estimates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or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opinion</a:t>
            </a:r>
            <a:r>
              <a:rPr sz="1300" spc="5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stated.</a:t>
            </a:r>
            <a:endParaRPr sz="1300">
              <a:latin typeface="Open Sans"/>
              <a:cs typeface="Open Sans"/>
            </a:endParaRPr>
          </a:p>
          <a:p>
            <a:pPr marL="12700" marR="24765">
              <a:lnSpc>
                <a:spcPct val="101499"/>
              </a:lnSpc>
              <a:spcBef>
                <a:spcPts val="660"/>
              </a:spcBef>
            </a:pP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Prices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and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availability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of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ﬁnancial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instruments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are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subject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to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change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without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notice.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any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event,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past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performance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is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no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guarantee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of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future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results,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and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future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results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may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not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meet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our/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your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expectations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due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to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variety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of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economic,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market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and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other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factors.</a:t>
            </a:r>
            <a:endParaRPr sz="1300">
              <a:latin typeface="Open Sans"/>
              <a:cs typeface="Open Sans"/>
            </a:endParaRPr>
          </a:p>
          <a:p>
            <a:pPr marL="12700" marR="209550">
              <a:lnSpc>
                <a:spcPct val="101499"/>
              </a:lnSpc>
              <a:spcBef>
                <a:spcPts val="655"/>
              </a:spcBef>
            </a:pP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This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publication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has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not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been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reviewed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authorised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by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any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regulatory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authority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Singapore,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Hong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Kong,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Dubai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International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Financial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Centre,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United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Kingdom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elsewhere.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There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no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planned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schedule</a:t>
            </a:r>
            <a:r>
              <a:rPr sz="1300" spc="4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5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frequency</a:t>
            </a:r>
            <a:r>
              <a:rPr sz="1300" spc="5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for</a:t>
            </a:r>
            <a:r>
              <a:rPr sz="1300" spc="5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updating</a:t>
            </a:r>
            <a:r>
              <a:rPr sz="1300" spc="4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research</a:t>
            </a:r>
            <a:r>
              <a:rPr sz="1300" spc="5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publication</a:t>
            </a:r>
            <a:r>
              <a:rPr sz="1300" spc="5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relating</a:t>
            </a:r>
            <a:r>
              <a:rPr sz="1300" spc="5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to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any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issuer.</a:t>
            </a:r>
            <a:endParaRPr sz="1300">
              <a:latin typeface="Open Sans"/>
              <a:cs typeface="Open Sans"/>
            </a:endParaRPr>
          </a:p>
          <a:p>
            <a:pPr marL="12700" marR="148590">
              <a:lnSpc>
                <a:spcPct val="101499"/>
              </a:lnSpc>
              <a:spcBef>
                <a:spcPts val="660"/>
              </a:spcBef>
            </a:pP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If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this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publication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has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been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distributed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by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electronic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transmission,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such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as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e-mail,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then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such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transmission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cannot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be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guaranteed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to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be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secure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error-free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as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information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could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be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intercepted,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corrupted,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lost,</a:t>
            </a:r>
            <a:r>
              <a:rPr sz="1300" spc="2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destroyed,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arrive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late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incomplete,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contain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viruses.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The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sender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therefore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does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not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accept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liability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for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any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errors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omissions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contents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of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Information,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which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may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arise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as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result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of</a:t>
            </a:r>
            <a:endParaRPr sz="1300">
              <a:latin typeface="Open Sans"/>
              <a:cs typeface="Open San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578509" y="2415458"/>
            <a:ext cx="5532120" cy="280670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electronic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transmission.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If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veriﬁcation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required,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please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request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for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50" dirty="0">
                <a:solidFill>
                  <a:srgbClr val="231F20"/>
                </a:solidFill>
                <a:latin typeface="Open Sans"/>
                <a:cs typeface="Open Sans"/>
              </a:rPr>
              <a:t>a</a:t>
            </a:r>
            <a:endParaRPr sz="130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hard-copy</a:t>
            </a:r>
            <a:r>
              <a:rPr sz="1300" spc="6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version.</a:t>
            </a:r>
            <a:endParaRPr sz="1300">
              <a:latin typeface="Open Sans"/>
              <a:cs typeface="Open Sans"/>
            </a:endParaRPr>
          </a:p>
          <a:p>
            <a:pPr marL="12700" marR="52705">
              <a:lnSpc>
                <a:spcPct val="101499"/>
              </a:lnSpc>
              <a:spcBef>
                <a:spcPts val="660"/>
              </a:spcBef>
            </a:pP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4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investment</a:t>
            </a:r>
            <a:r>
              <a:rPr sz="1300" spc="4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product(s)</a:t>
            </a:r>
            <a:r>
              <a:rPr sz="1300" spc="4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mentioned</a:t>
            </a:r>
            <a:r>
              <a:rPr sz="1300" spc="5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herein</a:t>
            </a:r>
            <a:r>
              <a:rPr sz="1300" spc="4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is/are</a:t>
            </a:r>
            <a:r>
              <a:rPr sz="1300" spc="4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not</a:t>
            </a:r>
            <a:r>
              <a:rPr sz="1300" spc="5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4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0" dirty="0">
                <a:solidFill>
                  <a:srgbClr val="231F20"/>
                </a:solidFill>
                <a:latin typeface="Open Sans"/>
                <a:cs typeface="Open Sans"/>
              </a:rPr>
              <a:t>only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product(s)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that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is/are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aligned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with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views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stated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research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report(s)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and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may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not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be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most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preferred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suitable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product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for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you.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There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are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other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investment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product(s)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available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market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which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may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better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suit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your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investment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proﬁle,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objectives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and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ﬁnancial situation.</a:t>
            </a:r>
            <a:endParaRPr sz="130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660"/>
              </a:spcBef>
            </a:pP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This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publication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not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directed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to,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intended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for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distribution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to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50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use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by,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any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person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entity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who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is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citizen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resident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of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located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in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any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locality,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state,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country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other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jurisdiction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where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0" dirty="0">
                <a:solidFill>
                  <a:srgbClr val="231F20"/>
                </a:solidFill>
                <a:latin typeface="Open Sans"/>
                <a:cs typeface="Open Sans"/>
              </a:rPr>
              <a:t>such</a:t>
            </a:r>
            <a:r>
              <a:rPr sz="1300" spc="50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distribution,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publication,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availability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use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would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be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contrary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to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law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or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regulation.</a:t>
            </a:r>
            <a:endParaRPr sz="1300">
              <a:latin typeface="Open Sans"/>
              <a:cs typeface="Open San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578509" y="5481333"/>
            <a:ext cx="5522595" cy="4582795"/>
          </a:xfrm>
          <a:prstGeom prst="rect">
            <a:avLst/>
          </a:prstGeom>
        </p:spPr>
        <p:txBody>
          <a:bodyPr vert="horz" wrap="square" lIns="0" tIns="984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75"/>
              </a:spcBef>
            </a:pPr>
            <a:r>
              <a:rPr sz="1300" b="1" dirty="0">
                <a:solidFill>
                  <a:srgbClr val="231F20"/>
                </a:solidFill>
                <a:latin typeface="Open Sans"/>
                <a:cs typeface="Open Sans"/>
              </a:rPr>
              <a:t>REGULATORY</a:t>
            </a:r>
            <a:r>
              <a:rPr sz="1300" b="1" spc="9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b="1" spc="-10" dirty="0">
                <a:solidFill>
                  <a:srgbClr val="231F20"/>
                </a:solidFill>
                <a:latin typeface="Open Sans"/>
                <a:cs typeface="Open Sans"/>
              </a:rPr>
              <a:t>DISCLOSURES</a:t>
            </a:r>
            <a:endParaRPr sz="1300" dirty="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685"/>
              </a:spcBef>
            </a:pPr>
            <a:r>
              <a:rPr sz="1300" b="1" dirty="0">
                <a:solidFill>
                  <a:srgbClr val="231F20"/>
                </a:solidFill>
                <a:latin typeface="Open Sans Semibold"/>
                <a:cs typeface="Open Sans Semibold"/>
              </a:rPr>
              <a:t>Analyst</a:t>
            </a:r>
            <a:r>
              <a:rPr sz="1300" b="1" spc="20" dirty="0">
                <a:solidFill>
                  <a:srgbClr val="231F20"/>
                </a:solidFill>
                <a:latin typeface="Open Sans Semibold"/>
                <a:cs typeface="Open Sans Semibold"/>
              </a:rPr>
              <a:t> </a:t>
            </a:r>
            <a:r>
              <a:rPr sz="1300" b="1" spc="-10" dirty="0">
                <a:solidFill>
                  <a:srgbClr val="231F20"/>
                </a:solidFill>
                <a:latin typeface="Open Sans Semibold"/>
                <a:cs typeface="Open Sans Semibold"/>
              </a:rPr>
              <a:t>Certiﬁcation</a:t>
            </a:r>
            <a:endParaRPr sz="1300" dirty="0">
              <a:latin typeface="Open Sans Semibold"/>
              <a:cs typeface="Open Sans Semibold"/>
            </a:endParaRPr>
          </a:p>
          <a:p>
            <a:pPr marL="199390" marR="5080" indent="-187325">
              <a:lnSpc>
                <a:spcPct val="101499"/>
              </a:lnSpc>
              <a:spcBef>
                <a:spcPts val="660"/>
              </a:spcBef>
              <a:buAutoNum type="arabicPeriod"/>
              <a:tabLst>
                <a:tab pos="200660" algn="l"/>
              </a:tabLst>
            </a:pP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research</a:t>
            </a:r>
            <a:r>
              <a:rPr sz="1300" spc="4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analyst(s)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primarily</a:t>
            </a:r>
            <a:r>
              <a:rPr sz="1300" spc="4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responsible</a:t>
            </a:r>
            <a:r>
              <a:rPr sz="1300" spc="4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for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4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content</a:t>
            </a:r>
            <a:r>
              <a:rPr sz="1300" spc="4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of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0" dirty="0">
                <a:solidFill>
                  <a:srgbClr val="231F20"/>
                </a:solidFill>
                <a:latin typeface="Open Sans"/>
                <a:cs typeface="Open Sans"/>
              </a:rPr>
              <a:t>this 	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research</a:t>
            </a:r>
            <a:r>
              <a:rPr sz="1300" spc="2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report,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part</a:t>
            </a:r>
            <a:r>
              <a:rPr sz="1300" spc="2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whole,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certiﬁes</a:t>
            </a:r>
            <a:r>
              <a:rPr sz="1300" spc="2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that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views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about</a:t>
            </a:r>
            <a:r>
              <a:rPr sz="1300" spc="500" dirty="0">
                <a:solidFill>
                  <a:srgbClr val="231F20"/>
                </a:solidFill>
                <a:latin typeface="Open Sans"/>
                <a:cs typeface="Open Sans"/>
              </a:rPr>
              <a:t> 	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companies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and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their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securities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expressed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this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report 	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accurately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reﬂect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his/her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personal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views.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analyst(s)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also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certiﬁes 	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that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no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part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of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his/her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compensation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was,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is,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will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be,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directly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or 	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indirectly,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related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to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speciﬁc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recommendations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views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expressed</a:t>
            </a:r>
            <a:r>
              <a:rPr sz="1300" spc="500" dirty="0">
                <a:solidFill>
                  <a:srgbClr val="231F20"/>
                </a:solidFill>
                <a:latin typeface="Open Sans"/>
                <a:cs typeface="Open Sans"/>
              </a:rPr>
              <a:t> 	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report.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research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analyst(s)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primarily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responsible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for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the 	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content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of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this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research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report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his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associate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has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ﬁnancial 	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interests1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relation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to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issuer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new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listing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applicant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that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the 	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analyst</a:t>
            </a:r>
            <a:r>
              <a:rPr sz="1300" spc="4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reviews.</a:t>
            </a:r>
            <a:endParaRPr sz="1300" dirty="0">
              <a:latin typeface="Open Sans"/>
              <a:cs typeface="Open Sans"/>
            </a:endParaRPr>
          </a:p>
          <a:p>
            <a:pPr marL="199390" marR="46355" indent="-187325">
              <a:lnSpc>
                <a:spcPct val="101499"/>
              </a:lnSpc>
              <a:spcBef>
                <a:spcPts val="660"/>
              </a:spcBef>
              <a:buAutoNum type="arabicPeriod"/>
              <a:tabLst>
                <a:tab pos="200660" algn="l"/>
              </a:tabLst>
            </a:pP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DBS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Group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has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procedures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place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to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eliminate,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avoid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and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manage 	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any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potential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conﬂicts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of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interests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that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may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arise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connection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0" dirty="0">
                <a:solidFill>
                  <a:srgbClr val="231F20"/>
                </a:solidFill>
                <a:latin typeface="Open Sans"/>
                <a:cs typeface="Open Sans"/>
              </a:rPr>
              <a:t>with 	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production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of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research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reports.</a:t>
            </a:r>
            <a:r>
              <a:rPr sz="1300" spc="40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research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analyst(s) 	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responsible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for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this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report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operates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part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of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separate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and 	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independent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team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to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investment</a:t>
            </a:r>
            <a:r>
              <a:rPr sz="1300" spc="4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banking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function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of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DBS 	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Group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and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procedures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are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place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to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ensure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that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conﬁdential 	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information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held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by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either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research</a:t>
            </a:r>
            <a:r>
              <a:rPr sz="1300" spc="3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or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investment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banking 	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function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is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handled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appropriately.</a:t>
            </a:r>
            <a:r>
              <a:rPr sz="1300" spc="39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There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is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no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direct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link</a:t>
            </a:r>
            <a:r>
              <a:rPr sz="1300" spc="3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of</a:t>
            </a:r>
            <a:r>
              <a:rPr sz="1300" spc="2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231F20"/>
                </a:solidFill>
                <a:latin typeface="Open Sans"/>
                <a:cs typeface="Open Sans"/>
              </a:rPr>
              <a:t>DBS 	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Group's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compensation</a:t>
            </a:r>
            <a:r>
              <a:rPr sz="1300" spc="4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to</a:t>
            </a:r>
            <a:r>
              <a:rPr sz="1300" spc="4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any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speciﬁc</a:t>
            </a:r>
            <a:r>
              <a:rPr sz="1300" spc="4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investment</a:t>
            </a:r>
            <a:r>
              <a:rPr sz="1300" spc="4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dirty="0">
                <a:solidFill>
                  <a:srgbClr val="231F20"/>
                </a:solidFill>
                <a:latin typeface="Open Sans"/>
                <a:cs typeface="Open Sans"/>
              </a:rPr>
              <a:t>banking</a:t>
            </a:r>
            <a:r>
              <a:rPr sz="1300" spc="40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231F20"/>
                </a:solidFill>
                <a:latin typeface="Open Sans"/>
                <a:cs typeface="Open Sans"/>
              </a:rPr>
              <a:t>function</a:t>
            </a:r>
            <a:endParaRPr sz="1300" dirty="0">
              <a:latin typeface="Open Sans"/>
              <a:cs typeface="Open Sans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0" y="11046783"/>
            <a:ext cx="20104100" cy="262255"/>
            <a:chOff x="0" y="11046783"/>
            <a:chExt cx="20104100" cy="262255"/>
          </a:xfrm>
        </p:grpSpPr>
        <p:sp>
          <p:nvSpPr>
            <p:cNvPr id="8" name="object 8"/>
            <p:cNvSpPr/>
            <p:nvPr/>
          </p:nvSpPr>
          <p:spPr>
            <a:xfrm>
              <a:off x="19109365" y="11046783"/>
              <a:ext cx="995044" cy="262255"/>
            </a:xfrm>
            <a:custGeom>
              <a:avLst/>
              <a:gdLst/>
              <a:ahLst/>
              <a:cxnLst/>
              <a:rect l="l" t="t" r="r" b="b"/>
              <a:pathLst>
                <a:path w="995044" h="262254">
                  <a:moveTo>
                    <a:pt x="994723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994723" y="261772"/>
                  </a:lnTo>
                  <a:lnTo>
                    <a:pt x="994723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0" y="11046783"/>
              <a:ext cx="19109690" cy="262255"/>
            </a:xfrm>
            <a:custGeom>
              <a:avLst/>
              <a:gdLst/>
              <a:ahLst/>
              <a:cxnLst/>
              <a:rect l="l" t="t" r="r" b="b"/>
              <a:pathLst>
                <a:path w="19109690" h="262254">
                  <a:moveTo>
                    <a:pt x="19109365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19109365" y="261772"/>
                  </a:lnTo>
                  <a:lnTo>
                    <a:pt x="19109365" y="0"/>
                  </a:lnTo>
                  <a:close/>
                </a:path>
              </a:pathLst>
            </a:custGeom>
            <a:solidFill>
              <a:srgbClr val="CC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/>
          <p:nvPr/>
        </p:nvSpPr>
        <p:spPr>
          <a:xfrm>
            <a:off x="17283177" y="769244"/>
            <a:ext cx="528320" cy="528320"/>
          </a:xfrm>
          <a:custGeom>
            <a:avLst/>
            <a:gdLst/>
            <a:ahLst/>
            <a:cxnLst/>
            <a:rect l="l" t="t" r="r" b="b"/>
            <a:pathLst>
              <a:path w="528319" h="528319">
                <a:moveTo>
                  <a:pt x="458587" y="458736"/>
                </a:moveTo>
                <a:lnTo>
                  <a:pt x="69238" y="458736"/>
                </a:lnTo>
                <a:lnTo>
                  <a:pt x="64043" y="471270"/>
                </a:lnTo>
                <a:lnTo>
                  <a:pt x="62504" y="485630"/>
                </a:lnTo>
                <a:lnTo>
                  <a:pt x="66280" y="500854"/>
                </a:lnTo>
                <a:lnTo>
                  <a:pt x="77028" y="515980"/>
                </a:lnTo>
                <a:lnTo>
                  <a:pt x="96555" y="527338"/>
                </a:lnTo>
                <a:lnTo>
                  <a:pt x="114315" y="528059"/>
                </a:lnTo>
                <a:lnTo>
                  <a:pt x="129978" y="522822"/>
                </a:lnTo>
                <a:lnTo>
                  <a:pt x="143215" y="516304"/>
                </a:lnTo>
                <a:lnTo>
                  <a:pt x="180272" y="501162"/>
                </a:lnTo>
                <a:lnTo>
                  <a:pt x="211011" y="493013"/>
                </a:lnTo>
                <a:lnTo>
                  <a:pt x="238024" y="489704"/>
                </a:lnTo>
                <a:lnTo>
                  <a:pt x="263902" y="489080"/>
                </a:lnTo>
                <a:lnTo>
                  <a:pt x="464492" y="489080"/>
                </a:lnTo>
                <a:lnTo>
                  <a:pt x="465348" y="485630"/>
                </a:lnTo>
                <a:lnTo>
                  <a:pt x="463809" y="471270"/>
                </a:lnTo>
                <a:lnTo>
                  <a:pt x="458587" y="458736"/>
                </a:lnTo>
                <a:close/>
              </a:path>
              <a:path w="528319" h="528319">
                <a:moveTo>
                  <a:pt x="464492" y="489080"/>
                </a:moveTo>
                <a:lnTo>
                  <a:pt x="263902" y="489080"/>
                </a:lnTo>
                <a:lnTo>
                  <a:pt x="289795" y="489704"/>
                </a:lnTo>
                <a:lnTo>
                  <a:pt x="316829" y="493013"/>
                </a:lnTo>
                <a:lnTo>
                  <a:pt x="347587" y="501162"/>
                </a:lnTo>
                <a:lnTo>
                  <a:pt x="384653" y="516304"/>
                </a:lnTo>
                <a:lnTo>
                  <a:pt x="397879" y="522822"/>
                </a:lnTo>
                <a:lnTo>
                  <a:pt x="413557" y="528059"/>
                </a:lnTo>
                <a:lnTo>
                  <a:pt x="431333" y="527338"/>
                </a:lnTo>
                <a:lnTo>
                  <a:pt x="450849" y="515980"/>
                </a:lnTo>
                <a:lnTo>
                  <a:pt x="461572" y="500854"/>
                </a:lnTo>
                <a:lnTo>
                  <a:pt x="464492" y="489080"/>
                </a:lnTo>
                <a:close/>
              </a:path>
              <a:path w="528319" h="528319">
                <a:moveTo>
                  <a:pt x="504875" y="458736"/>
                </a:moveTo>
                <a:lnTo>
                  <a:pt x="458587" y="458736"/>
                </a:lnTo>
                <a:lnTo>
                  <a:pt x="471141" y="463921"/>
                </a:lnTo>
                <a:lnTo>
                  <a:pt x="485503" y="465458"/>
                </a:lnTo>
                <a:lnTo>
                  <a:pt x="500739" y="461673"/>
                </a:lnTo>
                <a:lnTo>
                  <a:pt x="504875" y="458736"/>
                </a:lnTo>
                <a:close/>
              </a:path>
              <a:path w="528319" h="528319">
                <a:moveTo>
                  <a:pt x="42341" y="62604"/>
                </a:moveTo>
                <a:lnTo>
                  <a:pt x="27125" y="66377"/>
                </a:lnTo>
                <a:lnTo>
                  <a:pt x="12004" y="77114"/>
                </a:lnTo>
                <a:lnTo>
                  <a:pt x="714" y="96645"/>
                </a:lnTo>
                <a:lnTo>
                  <a:pt x="1" y="114424"/>
                </a:lnTo>
                <a:lnTo>
                  <a:pt x="5229" y="130102"/>
                </a:lnTo>
                <a:lnTo>
                  <a:pt x="11755" y="143332"/>
                </a:lnTo>
                <a:lnTo>
                  <a:pt x="26846" y="180372"/>
                </a:lnTo>
                <a:lnTo>
                  <a:pt x="34980" y="211117"/>
                </a:lnTo>
                <a:lnTo>
                  <a:pt x="38291" y="238223"/>
                </a:lnTo>
                <a:lnTo>
                  <a:pt x="38912" y="264050"/>
                </a:lnTo>
                <a:lnTo>
                  <a:pt x="38288" y="289885"/>
                </a:lnTo>
                <a:lnTo>
                  <a:pt x="34974" y="316939"/>
                </a:lnTo>
                <a:lnTo>
                  <a:pt x="26841" y="347687"/>
                </a:lnTo>
                <a:lnTo>
                  <a:pt x="11727" y="384748"/>
                </a:lnTo>
                <a:lnTo>
                  <a:pt x="5218" y="397963"/>
                </a:lnTo>
                <a:lnTo>
                  <a:pt x="0" y="413645"/>
                </a:lnTo>
                <a:lnTo>
                  <a:pt x="714" y="431428"/>
                </a:lnTo>
                <a:lnTo>
                  <a:pt x="12004" y="450945"/>
                </a:lnTo>
                <a:lnTo>
                  <a:pt x="27125" y="461673"/>
                </a:lnTo>
                <a:lnTo>
                  <a:pt x="42341" y="465446"/>
                </a:lnTo>
                <a:lnTo>
                  <a:pt x="56697" y="463916"/>
                </a:lnTo>
                <a:lnTo>
                  <a:pt x="69238" y="458736"/>
                </a:lnTo>
                <a:lnTo>
                  <a:pt x="504875" y="458736"/>
                </a:lnTo>
                <a:lnTo>
                  <a:pt x="515842" y="450945"/>
                </a:lnTo>
                <a:lnTo>
                  <a:pt x="527222" y="431428"/>
                </a:lnTo>
                <a:lnTo>
                  <a:pt x="527297" y="429616"/>
                </a:lnTo>
                <a:lnTo>
                  <a:pt x="98871" y="429616"/>
                </a:lnTo>
                <a:lnTo>
                  <a:pt x="98337" y="429197"/>
                </a:lnTo>
                <a:lnTo>
                  <a:pt x="205925" y="301034"/>
                </a:lnTo>
                <a:lnTo>
                  <a:pt x="215738" y="290665"/>
                </a:lnTo>
                <a:lnTo>
                  <a:pt x="220777" y="283348"/>
                </a:lnTo>
                <a:lnTo>
                  <a:pt x="222633" y="275607"/>
                </a:lnTo>
                <a:lnTo>
                  <a:pt x="222898" y="263967"/>
                </a:lnTo>
                <a:lnTo>
                  <a:pt x="220246" y="249978"/>
                </a:lnTo>
                <a:lnTo>
                  <a:pt x="214412" y="238223"/>
                </a:lnTo>
                <a:lnTo>
                  <a:pt x="208577" y="230125"/>
                </a:lnTo>
                <a:lnTo>
                  <a:pt x="205925" y="227109"/>
                </a:lnTo>
                <a:lnTo>
                  <a:pt x="98337" y="98893"/>
                </a:lnTo>
                <a:lnTo>
                  <a:pt x="98818" y="98390"/>
                </a:lnTo>
                <a:lnTo>
                  <a:pt x="527294" y="98390"/>
                </a:lnTo>
                <a:lnTo>
                  <a:pt x="527221" y="96645"/>
                </a:lnTo>
                <a:lnTo>
                  <a:pt x="515842" y="77114"/>
                </a:lnTo>
                <a:lnTo>
                  <a:pt x="504900" y="69344"/>
                </a:lnTo>
                <a:lnTo>
                  <a:pt x="458587" y="69344"/>
                </a:lnTo>
                <a:lnTo>
                  <a:pt x="69238" y="69313"/>
                </a:lnTo>
                <a:lnTo>
                  <a:pt x="56697" y="64135"/>
                </a:lnTo>
                <a:lnTo>
                  <a:pt x="42341" y="62604"/>
                </a:lnTo>
                <a:close/>
              </a:path>
              <a:path w="528319" h="528319">
                <a:moveTo>
                  <a:pt x="263902" y="305096"/>
                </a:moveTo>
                <a:lnTo>
                  <a:pt x="249885" y="307737"/>
                </a:lnTo>
                <a:lnTo>
                  <a:pt x="238118" y="313546"/>
                </a:lnTo>
                <a:lnTo>
                  <a:pt x="230018" y="319356"/>
                </a:lnTo>
                <a:lnTo>
                  <a:pt x="227003" y="321996"/>
                </a:lnTo>
                <a:lnTo>
                  <a:pt x="98871" y="429616"/>
                </a:lnTo>
                <a:lnTo>
                  <a:pt x="429101" y="429616"/>
                </a:lnTo>
                <a:lnTo>
                  <a:pt x="300875" y="321996"/>
                </a:lnTo>
                <a:lnTo>
                  <a:pt x="290567" y="312226"/>
                </a:lnTo>
                <a:lnTo>
                  <a:pt x="283280" y="307209"/>
                </a:lnTo>
                <a:lnTo>
                  <a:pt x="275547" y="305360"/>
                </a:lnTo>
                <a:lnTo>
                  <a:pt x="263902" y="305096"/>
                </a:lnTo>
                <a:close/>
              </a:path>
              <a:path w="528319" h="528319">
                <a:moveTo>
                  <a:pt x="527299" y="98506"/>
                </a:moveTo>
                <a:lnTo>
                  <a:pt x="429018" y="98506"/>
                </a:lnTo>
                <a:lnTo>
                  <a:pt x="429552" y="98935"/>
                </a:lnTo>
                <a:lnTo>
                  <a:pt x="321911" y="227109"/>
                </a:lnTo>
                <a:lnTo>
                  <a:pt x="312147" y="237446"/>
                </a:lnTo>
                <a:lnTo>
                  <a:pt x="307133" y="244739"/>
                </a:lnTo>
                <a:lnTo>
                  <a:pt x="305285" y="252453"/>
                </a:lnTo>
                <a:lnTo>
                  <a:pt x="305021" y="264050"/>
                </a:lnTo>
                <a:lnTo>
                  <a:pt x="307660" y="278090"/>
                </a:lnTo>
                <a:lnTo>
                  <a:pt x="313492" y="289921"/>
                </a:lnTo>
                <a:lnTo>
                  <a:pt x="319272" y="298008"/>
                </a:lnTo>
                <a:lnTo>
                  <a:pt x="321911" y="301034"/>
                </a:lnTo>
                <a:lnTo>
                  <a:pt x="429552" y="429166"/>
                </a:lnTo>
                <a:lnTo>
                  <a:pt x="429101" y="429616"/>
                </a:lnTo>
                <a:lnTo>
                  <a:pt x="527297" y="429616"/>
                </a:lnTo>
                <a:lnTo>
                  <a:pt x="527958" y="413641"/>
                </a:lnTo>
                <a:lnTo>
                  <a:pt x="522727" y="397950"/>
                </a:lnTo>
                <a:lnTo>
                  <a:pt x="516206" y="384717"/>
                </a:lnTo>
                <a:lnTo>
                  <a:pt x="501040" y="347675"/>
                </a:lnTo>
                <a:lnTo>
                  <a:pt x="492869" y="316915"/>
                </a:lnTo>
                <a:lnTo>
                  <a:pt x="489549" y="289885"/>
                </a:lnTo>
                <a:lnTo>
                  <a:pt x="488924" y="263967"/>
                </a:lnTo>
                <a:lnTo>
                  <a:pt x="489548" y="238223"/>
                </a:lnTo>
                <a:lnTo>
                  <a:pt x="492872" y="211113"/>
                </a:lnTo>
                <a:lnTo>
                  <a:pt x="501043" y="180370"/>
                </a:lnTo>
                <a:lnTo>
                  <a:pt x="516235" y="143300"/>
                </a:lnTo>
                <a:lnTo>
                  <a:pt x="522738" y="130089"/>
                </a:lnTo>
                <a:lnTo>
                  <a:pt x="527960" y="114420"/>
                </a:lnTo>
                <a:lnTo>
                  <a:pt x="527299" y="98506"/>
                </a:lnTo>
                <a:close/>
              </a:path>
              <a:path w="528319" h="528319">
                <a:moveTo>
                  <a:pt x="527294" y="98390"/>
                </a:moveTo>
                <a:lnTo>
                  <a:pt x="98818" y="98390"/>
                </a:lnTo>
                <a:lnTo>
                  <a:pt x="227003" y="206021"/>
                </a:lnTo>
                <a:lnTo>
                  <a:pt x="237333" y="215809"/>
                </a:lnTo>
                <a:lnTo>
                  <a:pt x="244620" y="220836"/>
                </a:lnTo>
                <a:lnTo>
                  <a:pt x="252323" y="222688"/>
                </a:lnTo>
                <a:lnTo>
                  <a:pt x="263902" y="222952"/>
                </a:lnTo>
                <a:lnTo>
                  <a:pt x="277980" y="220307"/>
                </a:lnTo>
                <a:lnTo>
                  <a:pt x="289767" y="214486"/>
                </a:lnTo>
                <a:lnTo>
                  <a:pt x="297865" y="208666"/>
                </a:lnTo>
                <a:lnTo>
                  <a:pt x="300875" y="206021"/>
                </a:lnTo>
                <a:lnTo>
                  <a:pt x="429018" y="98506"/>
                </a:lnTo>
                <a:lnTo>
                  <a:pt x="527299" y="98506"/>
                </a:lnTo>
                <a:close/>
              </a:path>
              <a:path w="528319" h="528319">
                <a:moveTo>
                  <a:pt x="485503" y="62608"/>
                </a:moveTo>
                <a:lnTo>
                  <a:pt x="471141" y="64149"/>
                </a:lnTo>
                <a:lnTo>
                  <a:pt x="458587" y="69344"/>
                </a:lnTo>
                <a:lnTo>
                  <a:pt x="504900" y="69344"/>
                </a:lnTo>
                <a:lnTo>
                  <a:pt x="500719" y="66377"/>
                </a:lnTo>
                <a:lnTo>
                  <a:pt x="485503" y="62608"/>
                </a:lnTo>
                <a:close/>
              </a:path>
              <a:path w="528319" h="528319">
                <a:moveTo>
                  <a:pt x="114315" y="0"/>
                </a:moveTo>
                <a:lnTo>
                  <a:pt x="96555" y="727"/>
                </a:lnTo>
                <a:lnTo>
                  <a:pt x="77028" y="12089"/>
                </a:lnTo>
                <a:lnTo>
                  <a:pt x="66293" y="27220"/>
                </a:lnTo>
                <a:lnTo>
                  <a:pt x="62516" y="42452"/>
                </a:lnTo>
                <a:lnTo>
                  <a:pt x="64053" y="56817"/>
                </a:lnTo>
                <a:lnTo>
                  <a:pt x="69238" y="69313"/>
                </a:lnTo>
                <a:lnTo>
                  <a:pt x="458601" y="69313"/>
                </a:lnTo>
                <a:lnTo>
                  <a:pt x="463826" y="56804"/>
                </a:lnTo>
                <a:lnTo>
                  <a:pt x="465374" y="42448"/>
                </a:lnTo>
                <a:lnTo>
                  <a:pt x="464519" y="39000"/>
                </a:lnTo>
                <a:lnTo>
                  <a:pt x="263902" y="39000"/>
                </a:lnTo>
                <a:lnTo>
                  <a:pt x="238029" y="38374"/>
                </a:lnTo>
                <a:lnTo>
                  <a:pt x="210999" y="35063"/>
                </a:lnTo>
                <a:lnTo>
                  <a:pt x="180250" y="26914"/>
                </a:lnTo>
                <a:lnTo>
                  <a:pt x="143215" y="11775"/>
                </a:lnTo>
                <a:lnTo>
                  <a:pt x="129978" y="5238"/>
                </a:lnTo>
                <a:lnTo>
                  <a:pt x="114315" y="0"/>
                </a:lnTo>
                <a:close/>
              </a:path>
              <a:path w="528319" h="528319">
                <a:moveTo>
                  <a:pt x="413557" y="0"/>
                </a:moveTo>
                <a:lnTo>
                  <a:pt x="397879" y="5238"/>
                </a:lnTo>
                <a:lnTo>
                  <a:pt x="384653" y="11775"/>
                </a:lnTo>
                <a:lnTo>
                  <a:pt x="347596" y="26914"/>
                </a:lnTo>
                <a:lnTo>
                  <a:pt x="316852" y="35063"/>
                </a:lnTo>
                <a:lnTo>
                  <a:pt x="289821" y="38374"/>
                </a:lnTo>
                <a:lnTo>
                  <a:pt x="263902" y="39000"/>
                </a:lnTo>
                <a:lnTo>
                  <a:pt x="464519" y="39000"/>
                </a:lnTo>
                <a:lnTo>
                  <a:pt x="461597" y="27219"/>
                </a:lnTo>
                <a:lnTo>
                  <a:pt x="450849" y="12089"/>
                </a:lnTo>
                <a:lnTo>
                  <a:pt x="431333" y="727"/>
                </a:lnTo>
                <a:lnTo>
                  <a:pt x="413557" y="0"/>
                </a:lnTo>
                <a:close/>
              </a:path>
            </a:pathLst>
          </a:custGeom>
          <a:solidFill>
            <a:srgbClr val="CC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7882314" y="792618"/>
            <a:ext cx="1215390" cy="481965"/>
          </a:xfrm>
          <a:custGeom>
            <a:avLst/>
            <a:gdLst/>
            <a:ahLst/>
            <a:cxnLst/>
            <a:rect l="l" t="t" r="r" b="b"/>
            <a:pathLst>
              <a:path w="1215390" h="481965">
                <a:moveTo>
                  <a:pt x="2711" y="5084"/>
                </a:moveTo>
                <a:lnTo>
                  <a:pt x="3109" y="10142"/>
                </a:lnTo>
                <a:lnTo>
                  <a:pt x="14422" y="13586"/>
                </a:lnTo>
                <a:lnTo>
                  <a:pt x="23838" y="19848"/>
                </a:lnTo>
                <a:lnTo>
                  <a:pt x="35480" y="71496"/>
                </a:lnTo>
                <a:lnTo>
                  <a:pt x="36834" y="121655"/>
                </a:lnTo>
                <a:lnTo>
                  <a:pt x="37685" y="181612"/>
                </a:lnTo>
                <a:lnTo>
                  <a:pt x="38057" y="252036"/>
                </a:lnTo>
                <a:lnTo>
                  <a:pt x="37770" y="319228"/>
                </a:lnTo>
                <a:lnTo>
                  <a:pt x="36777" y="379066"/>
                </a:lnTo>
                <a:lnTo>
                  <a:pt x="35002" y="425035"/>
                </a:lnTo>
                <a:lnTo>
                  <a:pt x="20581" y="463374"/>
                </a:lnTo>
                <a:lnTo>
                  <a:pt x="293" y="470976"/>
                </a:lnTo>
                <a:lnTo>
                  <a:pt x="0" y="476243"/>
                </a:lnTo>
                <a:lnTo>
                  <a:pt x="247416" y="476201"/>
                </a:lnTo>
                <a:lnTo>
                  <a:pt x="284178" y="472045"/>
                </a:lnTo>
                <a:lnTo>
                  <a:pt x="320351" y="459845"/>
                </a:lnTo>
                <a:lnTo>
                  <a:pt x="321536" y="459159"/>
                </a:lnTo>
                <a:lnTo>
                  <a:pt x="183134" y="459159"/>
                </a:lnTo>
                <a:lnTo>
                  <a:pt x="149880" y="457322"/>
                </a:lnTo>
                <a:lnTo>
                  <a:pt x="122788" y="406212"/>
                </a:lnTo>
                <a:lnTo>
                  <a:pt x="122264" y="359848"/>
                </a:lnTo>
                <a:lnTo>
                  <a:pt x="122093" y="319228"/>
                </a:lnTo>
                <a:lnTo>
                  <a:pt x="122031" y="236742"/>
                </a:lnTo>
                <a:lnTo>
                  <a:pt x="122288" y="172434"/>
                </a:lnTo>
                <a:lnTo>
                  <a:pt x="122770" y="114578"/>
                </a:lnTo>
                <a:lnTo>
                  <a:pt x="123461" y="69393"/>
                </a:lnTo>
                <a:lnTo>
                  <a:pt x="126144" y="31042"/>
                </a:lnTo>
                <a:lnTo>
                  <a:pt x="149796" y="22811"/>
                </a:lnTo>
                <a:lnTo>
                  <a:pt x="312006" y="22811"/>
                </a:lnTo>
                <a:lnTo>
                  <a:pt x="301032" y="17934"/>
                </a:lnTo>
                <a:lnTo>
                  <a:pt x="262100" y="8138"/>
                </a:lnTo>
                <a:lnTo>
                  <a:pt x="224982" y="5147"/>
                </a:lnTo>
                <a:lnTo>
                  <a:pt x="180032" y="5147"/>
                </a:lnTo>
                <a:lnTo>
                  <a:pt x="2711" y="5084"/>
                </a:lnTo>
                <a:close/>
              </a:path>
              <a:path w="1215390" h="481965">
                <a:moveTo>
                  <a:pt x="312006" y="22811"/>
                </a:moveTo>
                <a:lnTo>
                  <a:pt x="149796" y="22811"/>
                </a:lnTo>
                <a:lnTo>
                  <a:pt x="160752" y="22903"/>
                </a:lnTo>
                <a:lnTo>
                  <a:pt x="168608" y="23111"/>
                </a:lnTo>
                <a:lnTo>
                  <a:pt x="235534" y="32933"/>
                </a:lnTo>
                <a:lnTo>
                  <a:pt x="272698" y="50311"/>
                </a:lnTo>
                <a:lnTo>
                  <a:pt x="302312" y="75657"/>
                </a:lnTo>
                <a:lnTo>
                  <a:pt x="325029" y="107980"/>
                </a:lnTo>
                <a:lnTo>
                  <a:pt x="341506" y="146286"/>
                </a:lnTo>
                <a:lnTo>
                  <a:pt x="352400" y="189583"/>
                </a:lnTo>
                <a:lnTo>
                  <a:pt x="358348" y="236742"/>
                </a:lnTo>
                <a:lnTo>
                  <a:pt x="358287" y="239998"/>
                </a:lnTo>
                <a:lnTo>
                  <a:pt x="356726" y="302428"/>
                </a:lnTo>
                <a:lnTo>
                  <a:pt x="343429" y="356847"/>
                </a:lnTo>
                <a:lnTo>
                  <a:pt x="322024" y="399377"/>
                </a:lnTo>
                <a:lnTo>
                  <a:pt x="296062" y="429255"/>
                </a:lnTo>
                <a:lnTo>
                  <a:pt x="242363" y="453453"/>
                </a:lnTo>
                <a:lnTo>
                  <a:pt x="183134" y="459159"/>
                </a:lnTo>
                <a:lnTo>
                  <a:pt x="321536" y="459159"/>
                </a:lnTo>
                <a:lnTo>
                  <a:pt x="354634" y="439979"/>
                </a:lnTo>
                <a:lnTo>
                  <a:pt x="385637" y="412903"/>
                </a:lnTo>
                <a:lnTo>
                  <a:pt x="412103" y="378957"/>
                </a:lnTo>
                <a:lnTo>
                  <a:pt x="432688" y="338559"/>
                </a:lnTo>
                <a:lnTo>
                  <a:pt x="446067" y="292107"/>
                </a:lnTo>
                <a:lnTo>
                  <a:pt x="450918" y="239998"/>
                </a:lnTo>
                <a:lnTo>
                  <a:pt x="445316" y="181612"/>
                </a:lnTo>
                <a:lnTo>
                  <a:pt x="429452" y="132292"/>
                </a:lnTo>
                <a:lnTo>
                  <a:pt x="405209" y="91652"/>
                </a:lnTo>
                <a:lnTo>
                  <a:pt x="374470" y="59304"/>
                </a:lnTo>
                <a:lnTo>
                  <a:pt x="339116" y="34860"/>
                </a:lnTo>
                <a:lnTo>
                  <a:pt x="312006" y="22811"/>
                </a:lnTo>
                <a:close/>
              </a:path>
              <a:path w="1215390" h="481965">
                <a:moveTo>
                  <a:pt x="224202" y="5084"/>
                </a:moveTo>
                <a:lnTo>
                  <a:pt x="180032" y="5147"/>
                </a:lnTo>
                <a:lnTo>
                  <a:pt x="224982" y="5147"/>
                </a:lnTo>
                <a:lnTo>
                  <a:pt x="224202" y="5084"/>
                </a:lnTo>
                <a:close/>
              </a:path>
              <a:path w="1215390" h="481965">
                <a:moveTo>
                  <a:pt x="666314" y="5084"/>
                </a:moveTo>
                <a:lnTo>
                  <a:pt x="460352" y="5084"/>
                </a:lnTo>
                <a:lnTo>
                  <a:pt x="460708" y="9984"/>
                </a:lnTo>
                <a:lnTo>
                  <a:pt x="474812" y="13906"/>
                </a:lnTo>
                <a:lnTo>
                  <a:pt x="484720" y="23002"/>
                </a:lnTo>
                <a:lnTo>
                  <a:pt x="490502" y="38951"/>
                </a:lnTo>
                <a:lnTo>
                  <a:pt x="492225" y="63428"/>
                </a:lnTo>
                <a:lnTo>
                  <a:pt x="490540" y="422632"/>
                </a:lnTo>
                <a:lnTo>
                  <a:pt x="487912" y="444476"/>
                </a:lnTo>
                <a:lnTo>
                  <a:pt x="480648" y="458827"/>
                </a:lnTo>
                <a:lnTo>
                  <a:pt x="469676" y="467150"/>
                </a:lnTo>
                <a:lnTo>
                  <a:pt x="455923" y="470913"/>
                </a:lnTo>
                <a:lnTo>
                  <a:pt x="455661" y="476243"/>
                </a:lnTo>
                <a:lnTo>
                  <a:pt x="727946" y="476243"/>
                </a:lnTo>
                <a:lnTo>
                  <a:pt x="754593" y="474163"/>
                </a:lnTo>
                <a:lnTo>
                  <a:pt x="787388" y="465354"/>
                </a:lnTo>
                <a:lnTo>
                  <a:pt x="797801" y="459120"/>
                </a:lnTo>
                <a:lnTo>
                  <a:pt x="654295" y="459120"/>
                </a:lnTo>
                <a:lnTo>
                  <a:pt x="629738" y="458902"/>
                </a:lnTo>
                <a:lnTo>
                  <a:pt x="590307" y="455191"/>
                </a:lnTo>
                <a:lnTo>
                  <a:pt x="579322" y="433479"/>
                </a:lnTo>
                <a:lnTo>
                  <a:pt x="579519" y="401391"/>
                </a:lnTo>
                <a:lnTo>
                  <a:pt x="580484" y="322184"/>
                </a:lnTo>
                <a:lnTo>
                  <a:pt x="581737" y="247620"/>
                </a:lnTo>
                <a:lnTo>
                  <a:pt x="582712" y="193403"/>
                </a:lnTo>
                <a:lnTo>
                  <a:pt x="583741" y="138585"/>
                </a:lnTo>
                <a:lnTo>
                  <a:pt x="585647" y="40130"/>
                </a:lnTo>
                <a:lnTo>
                  <a:pt x="616762" y="21877"/>
                </a:lnTo>
                <a:lnTo>
                  <a:pt x="774715" y="21877"/>
                </a:lnTo>
                <a:lnTo>
                  <a:pt x="736555" y="9116"/>
                </a:lnTo>
                <a:lnTo>
                  <a:pt x="696644" y="5134"/>
                </a:lnTo>
                <a:lnTo>
                  <a:pt x="666314" y="5084"/>
                </a:lnTo>
                <a:close/>
              </a:path>
              <a:path w="1215390" h="481965">
                <a:moveTo>
                  <a:pt x="774715" y="21877"/>
                </a:moveTo>
                <a:lnTo>
                  <a:pt x="616762" y="21877"/>
                </a:lnTo>
                <a:lnTo>
                  <a:pt x="638409" y="22078"/>
                </a:lnTo>
                <a:lnTo>
                  <a:pt x="664235" y="24054"/>
                </a:lnTo>
                <a:lnTo>
                  <a:pt x="696397" y="34980"/>
                </a:lnTo>
                <a:lnTo>
                  <a:pt x="724522" y="63176"/>
                </a:lnTo>
                <a:lnTo>
                  <a:pt x="738239" y="116966"/>
                </a:lnTo>
                <a:lnTo>
                  <a:pt x="724714" y="173597"/>
                </a:lnTo>
                <a:lnTo>
                  <a:pt x="689049" y="205816"/>
                </a:lnTo>
                <a:lnTo>
                  <a:pt x="647915" y="220445"/>
                </a:lnTo>
                <a:lnTo>
                  <a:pt x="616766" y="224449"/>
                </a:lnTo>
                <a:lnTo>
                  <a:pt x="616222" y="228313"/>
                </a:lnTo>
                <a:lnTo>
                  <a:pt x="663048" y="234056"/>
                </a:lnTo>
                <a:lnTo>
                  <a:pt x="704099" y="247620"/>
                </a:lnTo>
                <a:lnTo>
                  <a:pt x="737440" y="271585"/>
                </a:lnTo>
                <a:lnTo>
                  <a:pt x="759538" y="308435"/>
                </a:lnTo>
                <a:lnTo>
                  <a:pt x="766856" y="360654"/>
                </a:lnTo>
                <a:lnTo>
                  <a:pt x="759172" y="404824"/>
                </a:lnTo>
                <a:lnTo>
                  <a:pt x="720340" y="448101"/>
                </a:lnTo>
                <a:lnTo>
                  <a:pt x="678289" y="458015"/>
                </a:lnTo>
                <a:lnTo>
                  <a:pt x="654295" y="459120"/>
                </a:lnTo>
                <a:lnTo>
                  <a:pt x="797801" y="459120"/>
                </a:lnTo>
                <a:lnTo>
                  <a:pt x="819789" y="445956"/>
                </a:lnTo>
                <a:lnTo>
                  <a:pt x="845254" y="412112"/>
                </a:lnTo>
                <a:lnTo>
                  <a:pt x="857240" y="359963"/>
                </a:lnTo>
                <a:lnTo>
                  <a:pt x="855313" y="332949"/>
                </a:lnTo>
                <a:lnTo>
                  <a:pt x="840792" y="294239"/>
                </a:lnTo>
                <a:lnTo>
                  <a:pt x="804315" y="254557"/>
                </a:lnTo>
                <a:lnTo>
                  <a:pt x="736522" y="224627"/>
                </a:lnTo>
                <a:lnTo>
                  <a:pt x="754695" y="215709"/>
                </a:lnTo>
                <a:lnTo>
                  <a:pt x="787456" y="193403"/>
                </a:lnTo>
                <a:lnTo>
                  <a:pt x="817482" y="156090"/>
                </a:lnTo>
                <a:lnTo>
                  <a:pt x="827451" y="102149"/>
                </a:lnTo>
                <a:lnTo>
                  <a:pt x="810591" y="51874"/>
                </a:lnTo>
                <a:lnTo>
                  <a:pt x="777415" y="22780"/>
                </a:lnTo>
                <a:lnTo>
                  <a:pt x="774715" y="21877"/>
                </a:lnTo>
                <a:close/>
              </a:path>
              <a:path w="1215390" h="481965">
                <a:moveTo>
                  <a:pt x="1135027" y="460757"/>
                </a:moveTo>
                <a:lnTo>
                  <a:pt x="895991" y="460757"/>
                </a:lnTo>
                <a:lnTo>
                  <a:pt x="903616" y="461950"/>
                </a:lnTo>
                <a:lnTo>
                  <a:pt x="942191" y="472471"/>
                </a:lnTo>
                <a:lnTo>
                  <a:pt x="966762" y="478034"/>
                </a:lnTo>
                <a:lnTo>
                  <a:pt x="987872" y="480490"/>
                </a:lnTo>
                <a:lnTo>
                  <a:pt x="1016063" y="481687"/>
                </a:lnTo>
                <a:lnTo>
                  <a:pt x="1069565" y="479493"/>
                </a:lnTo>
                <a:lnTo>
                  <a:pt x="1116428" y="469362"/>
                </a:lnTo>
                <a:lnTo>
                  <a:pt x="1135027" y="460757"/>
                </a:lnTo>
                <a:close/>
              </a:path>
              <a:path w="1215390" h="481965">
                <a:moveTo>
                  <a:pt x="878245" y="381303"/>
                </a:moveTo>
                <a:lnTo>
                  <a:pt x="878004" y="471908"/>
                </a:lnTo>
                <a:lnTo>
                  <a:pt x="883313" y="471625"/>
                </a:lnTo>
                <a:lnTo>
                  <a:pt x="886898" y="465827"/>
                </a:lnTo>
                <a:lnTo>
                  <a:pt x="890771" y="462126"/>
                </a:lnTo>
                <a:lnTo>
                  <a:pt x="895991" y="460757"/>
                </a:lnTo>
                <a:lnTo>
                  <a:pt x="1135027" y="460757"/>
                </a:lnTo>
                <a:lnTo>
                  <a:pt x="1136545" y="460055"/>
                </a:lnTo>
                <a:lnTo>
                  <a:pt x="1006220" y="460055"/>
                </a:lnTo>
                <a:lnTo>
                  <a:pt x="965552" y="455395"/>
                </a:lnTo>
                <a:lnTo>
                  <a:pt x="915741" y="432656"/>
                </a:lnTo>
                <a:lnTo>
                  <a:pt x="888162" y="399950"/>
                </a:lnTo>
                <a:lnTo>
                  <a:pt x="883439" y="381596"/>
                </a:lnTo>
                <a:lnTo>
                  <a:pt x="878245" y="381303"/>
                </a:lnTo>
                <a:close/>
              </a:path>
              <a:path w="1215390" h="481965">
                <a:moveTo>
                  <a:pt x="1073947" y="0"/>
                </a:moveTo>
                <a:lnTo>
                  <a:pt x="993393" y="4066"/>
                </a:lnTo>
                <a:lnTo>
                  <a:pt x="952115" y="15690"/>
                </a:lnTo>
                <a:lnTo>
                  <a:pt x="916194" y="37334"/>
                </a:lnTo>
                <a:lnTo>
                  <a:pt x="889240" y="71349"/>
                </a:lnTo>
                <a:lnTo>
                  <a:pt x="874863" y="120086"/>
                </a:lnTo>
                <a:lnTo>
                  <a:pt x="870922" y="159367"/>
                </a:lnTo>
                <a:lnTo>
                  <a:pt x="874121" y="183187"/>
                </a:lnTo>
                <a:lnTo>
                  <a:pt x="918181" y="223067"/>
                </a:lnTo>
                <a:lnTo>
                  <a:pt x="957883" y="246829"/>
                </a:lnTo>
                <a:lnTo>
                  <a:pt x="1005174" y="263194"/>
                </a:lnTo>
                <a:lnTo>
                  <a:pt x="1050363" y="275275"/>
                </a:lnTo>
                <a:lnTo>
                  <a:pt x="1083757" y="286185"/>
                </a:lnTo>
                <a:lnTo>
                  <a:pt x="1107860" y="304251"/>
                </a:lnTo>
                <a:lnTo>
                  <a:pt x="1120574" y="326549"/>
                </a:lnTo>
                <a:lnTo>
                  <a:pt x="1125217" y="348705"/>
                </a:lnTo>
                <a:lnTo>
                  <a:pt x="1125107" y="366340"/>
                </a:lnTo>
                <a:lnTo>
                  <a:pt x="1112300" y="410011"/>
                </a:lnTo>
                <a:lnTo>
                  <a:pt x="1086144" y="439183"/>
                </a:lnTo>
                <a:lnTo>
                  <a:pt x="1049749" y="455363"/>
                </a:lnTo>
                <a:lnTo>
                  <a:pt x="1006220" y="460055"/>
                </a:lnTo>
                <a:lnTo>
                  <a:pt x="1136545" y="460055"/>
                </a:lnTo>
                <a:lnTo>
                  <a:pt x="1155544" y="451264"/>
                </a:lnTo>
                <a:lnTo>
                  <a:pt x="1185808" y="425170"/>
                </a:lnTo>
                <a:lnTo>
                  <a:pt x="1206114" y="391050"/>
                </a:lnTo>
                <a:lnTo>
                  <a:pt x="1215355" y="348875"/>
                </a:lnTo>
                <a:lnTo>
                  <a:pt x="1210454" y="292006"/>
                </a:lnTo>
                <a:lnTo>
                  <a:pt x="1190287" y="251572"/>
                </a:lnTo>
                <a:lnTo>
                  <a:pt x="1160767" y="224539"/>
                </a:lnTo>
                <a:lnTo>
                  <a:pt x="1097303" y="198541"/>
                </a:lnTo>
                <a:lnTo>
                  <a:pt x="1075181" y="193508"/>
                </a:lnTo>
                <a:lnTo>
                  <a:pt x="1029142" y="181256"/>
                </a:lnTo>
                <a:lnTo>
                  <a:pt x="993566" y="165878"/>
                </a:lnTo>
                <a:lnTo>
                  <a:pt x="970713" y="142610"/>
                </a:lnTo>
                <a:lnTo>
                  <a:pt x="962839" y="106694"/>
                </a:lnTo>
                <a:lnTo>
                  <a:pt x="969543" y="74169"/>
                </a:lnTo>
                <a:lnTo>
                  <a:pt x="989776" y="45656"/>
                </a:lnTo>
                <a:lnTo>
                  <a:pt x="1024545" y="26123"/>
                </a:lnTo>
                <a:lnTo>
                  <a:pt x="1074857" y="20539"/>
                </a:lnTo>
                <a:lnTo>
                  <a:pt x="1185522" y="20539"/>
                </a:lnTo>
                <a:lnTo>
                  <a:pt x="1185431" y="15984"/>
                </a:lnTo>
                <a:lnTo>
                  <a:pt x="1163011" y="15984"/>
                </a:lnTo>
                <a:lnTo>
                  <a:pt x="1150551" y="12613"/>
                </a:lnTo>
                <a:lnTo>
                  <a:pt x="1120314" y="5079"/>
                </a:lnTo>
                <a:lnTo>
                  <a:pt x="1098346" y="1265"/>
                </a:lnTo>
                <a:lnTo>
                  <a:pt x="1073947" y="0"/>
                </a:lnTo>
                <a:close/>
              </a:path>
              <a:path w="1215390" h="481965">
                <a:moveTo>
                  <a:pt x="1185522" y="20539"/>
                </a:moveTo>
                <a:lnTo>
                  <a:pt x="1074857" y="20539"/>
                </a:lnTo>
                <a:lnTo>
                  <a:pt x="1118133" y="28098"/>
                </a:lnTo>
                <a:lnTo>
                  <a:pt x="1149862" y="43939"/>
                </a:lnTo>
                <a:lnTo>
                  <a:pt x="1170829" y="65532"/>
                </a:lnTo>
                <a:lnTo>
                  <a:pt x="1181817" y="90349"/>
                </a:lnTo>
                <a:lnTo>
                  <a:pt x="1186916" y="90422"/>
                </a:lnTo>
                <a:lnTo>
                  <a:pt x="1185522" y="20539"/>
                </a:lnTo>
                <a:close/>
              </a:path>
              <a:path w="1215390" h="481965">
                <a:moveTo>
                  <a:pt x="1185241" y="6456"/>
                </a:moveTo>
                <a:lnTo>
                  <a:pt x="1180717" y="6498"/>
                </a:lnTo>
                <a:lnTo>
                  <a:pt x="1179430" y="8068"/>
                </a:lnTo>
                <a:lnTo>
                  <a:pt x="1177451" y="10676"/>
                </a:lnTo>
                <a:lnTo>
                  <a:pt x="1173440" y="12047"/>
                </a:lnTo>
                <a:lnTo>
                  <a:pt x="1163011" y="15984"/>
                </a:lnTo>
                <a:lnTo>
                  <a:pt x="1185431" y="15984"/>
                </a:lnTo>
                <a:lnTo>
                  <a:pt x="1185241" y="64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003477" y="10631803"/>
            <a:ext cx="15755619" cy="32067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70"/>
              </a:spcBef>
            </a:pP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 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Glossary for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deﬁnition of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 terms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used in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publication.</a:t>
            </a:r>
            <a:r>
              <a:rPr sz="900" spc="229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 contained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 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 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intended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only for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 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person 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whom it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has been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delivered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and should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not be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disseminated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 distributed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 third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parties without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our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prior written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consent.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DBS</a:t>
            </a:r>
            <a:r>
              <a:rPr sz="900" spc="-2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accepts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liability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whatsoever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with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respect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contents.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Disclaimer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found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Certain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©2020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MSCI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ESG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Research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LLC.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reproduced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permission.</a:t>
            </a:r>
            <a:endParaRPr sz="900" dirty="0">
              <a:latin typeface="Open Sans"/>
              <a:cs typeface="Open Sans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2666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spc="-25" dirty="0"/>
              <a:t>XX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</a:pPr>
            <a:r>
              <a:rPr dirty="0"/>
              <a:t>Fund</a:t>
            </a:r>
            <a:r>
              <a:rPr spc="5" dirty="0"/>
              <a:t> </a:t>
            </a:r>
            <a:r>
              <a:rPr spc="-10" dirty="0"/>
              <a:t>Comparison</a:t>
            </a:r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1027298" y="2467966"/>
          <a:ext cx="18072731" cy="71437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3077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296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329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804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201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93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039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5221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37223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184909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3914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404495">
                <a:tc>
                  <a:txBody>
                    <a:bodyPr/>
                    <a:lstStyle/>
                    <a:p>
                      <a:pPr marL="232410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Fund</a:t>
                      </a:r>
                      <a:r>
                        <a:rPr sz="1300" spc="-2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 Name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2550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174240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Distr.</a:t>
                      </a:r>
                      <a:r>
                        <a:rPr sz="1300" spc="-3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Freq.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82550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408305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12M</a:t>
                      </a:r>
                      <a:r>
                        <a:rPr sz="1300" spc="14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Dist.</a:t>
                      </a:r>
                      <a:r>
                        <a:rPr sz="1300" spc="14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Yield</a:t>
                      </a:r>
                      <a:r>
                        <a:rPr sz="1300" spc="14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(%)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82550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551180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Performance</a:t>
                      </a:r>
                      <a:r>
                        <a:rPr sz="1300" spc="-3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2550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505459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spc="-1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Volatility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2550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0320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spc="-2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2550" marB="0"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9880">
                <a:tc gridSpan="4">
                  <a:txBody>
                    <a:bodyPr/>
                    <a:lstStyle/>
                    <a:p>
                      <a:pPr marR="419100" algn="r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b="1" spc="-25" dirty="0">
                          <a:latin typeface="Open Sans Semibold"/>
                          <a:cs typeface="Open Sans Semibold"/>
                        </a:rPr>
                        <a:t>YTD</a:t>
                      </a:r>
                      <a:endParaRPr sz="1300" dirty="0">
                        <a:latin typeface="Open Sans Semibold"/>
                        <a:cs typeface="Open Sans Semibold"/>
                      </a:endParaRPr>
                    </a:p>
                  </a:txBody>
                  <a:tcPr marL="0" marR="0" marT="53975" marB="0"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B3B3B3"/>
                      </a:solidFill>
                      <a:prstDash val="solid"/>
                    </a:lnB>
                    <a:solidFill>
                      <a:srgbClr val="B3B3B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5715" algn="ctr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b="1" spc="-25" dirty="0">
                          <a:latin typeface="Open Sans Semibold"/>
                          <a:cs typeface="Open Sans Semibold"/>
                        </a:rPr>
                        <a:t>1M</a:t>
                      </a:r>
                      <a:endParaRPr sz="1300" dirty="0">
                        <a:latin typeface="Open Sans Semibold"/>
                        <a:cs typeface="Open Sans Semibold"/>
                      </a:endParaRPr>
                    </a:p>
                  </a:txBody>
                  <a:tcPr marL="0" marR="0" marT="53975" marB="0"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B3B3B3"/>
                      </a:solidFill>
                      <a:prstDash val="solid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marR="5715" algn="ctr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b="1" spc="-25" dirty="0">
                          <a:latin typeface="Open Sans Semibold"/>
                          <a:cs typeface="Open Sans Semibold"/>
                        </a:rPr>
                        <a:t>3M</a:t>
                      </a:r>
                      <a:endParaRPr sz="1300" dirty="0">
                        <a:latin typeface="Open Sans Semibold"/>
                        <a:cs typeface="Open Sans Semibold"/>
                      </a:endParaRPr>
                    </a:p>
                  </a:txBody>
                  <a:tcPr marL="0" marR="0" marT="53975" marB="0"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B3B3B3"/>
                      </a:solidFill>
                      <a:prstDash val="solid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marL="102870" algn="ctr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b="1" spc="-25" dirty="0">
                          <a:latin typeface="Open Sans Semibold"/>
                          <a:cs typeface="Open Sans Semibold"/>
                        </a:rPr>
                        <a:t>1Y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3975" marB="0"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B3B3B3"/>
                      </a:solidFill>
                      <a:prstDash val="solid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marL="319405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3Y</a:t>
                      </a:r>
                      <a:r>
                        <a:rPr sz="1300" b="1" spc="10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/</a:t>
                      </a:r>
                      <a:r>
                        <a:rPr sz="1300" b="1" spc="5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20" dirty="0">
                          <a:latin typeface="Open Sans Semibold"/>
                          <a:cs typeface="Open Sans Semibold"/>
                        </a:rPr>
                        <a:t>2022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3975" marB="0"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B3B3B3"/>
                      </a:solidFill>
                      <a:prstDash val="solid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marL="202565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5Y</a:t>
                      </a:r>
                      <a:r>
                        <a:rPr sz="1300" b="1" spc="10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/</a:t>
                      </a:r>
                      <a:r>
                        <a:rPr sz="1300" b="1" spc="5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20" dirty="0">
                          <a:latin typeface="Open Sans Semibold"/>
                          <a:cs typeface="Open Sans Semibold"/>
                        </a:rPr>
                        <a:t>2021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3975" marB="0"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B3B3B3"/>
                      </a:solidFill>
                      <a:prstDash val="solid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marR="150495" algn="ctr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1Y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3975" marB="0"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B3B3B3"/>
                      </a:solidFill>
                      <a:prstDash val="soli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marL="153670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3Y</a:t>
                      </a:r>
                      <a:endParaRPr sz="1300" dirty="0">
                        <a:latin typeface="Open Sans Semibold"/>
                        <a:cs typeface="Open Sans Semibold"/>
                      </a:endParaRPr>
                    </a:p>
                  </a:txBody>
                  <a:tcPr marL="0" marR="0" marT="53975" marB="0">
                    <a:lnT w="1905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B3B3B3"/>
                      </a:solidFill>
                      <a:prstDash val="soli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object 4"/>
          <p:cNvSpPr txBox="1"/>
          <p:nvPr/>
        </p:nvSpPr>
        <p:spPr>
          <a:xfrm>
            <a:off x="1247579" y="3497969"/>
            <a:ext cx="3872229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latin typeface="Microsoft JhengHei UI"/>
                <a:cs typeface="Microsoft JhengHei UI"/>
              </a:rPr>
              <a:t>木星動力債券基金 </a:t>
            </a:r>
            <a:r>
              <a:rPr sz="1300" b="1" spc="10" dirty="0">
                <a:latin typeface="Open Sans Semibold"/>
                <a:cs typeface="Open Sans Semibold"/>
              </a:rPr>
              <a:t>- </a:t>
            </a:r>
            <a:r>
              <a:rPr sz="1300" b="1" dirty="0">
                <a:latin typeface="Open Sans Semibold"/>
                <a:cs typeface="Open Sans Semibold"/>
              </a:rPr>
              <a:t>L</a:t>
            </a:r>
            <a:r>
              <a:rPr sz="1300" b="1" spc="15" dirty="0">
                <a:latin typeface="Open Sans Semibold"/>
                <a:cs typeface="Open Sans Semibold"/>
              </a:rPr>
              <a:t> - </a:t>
            </a:r>
            <a:r>
              <a:rPr sz="1300" b="1" dirty="0">
                <a:latin typeface="Open Sans Semibold"/>
                <a:cs typeface="Open Sans Semibold"/>
              </a:rPr>
              <a:t>GBP</a:t>
            </a:r>
            <a:r>
              <a:rPr sz="1300" b="1" spc="15" dirty="0">
                <a:latin typeface="Open Sans Semibold"/>
                <a:cs typeface="Open Sans Semibold"/>
              </a:rPr>
              <a:t> - </a:t>
            </a:r>
            <a:r>
              <a:rPr sz="1300" b="1" dirty="0">
                <a:latin typeface="Open Sans Semibold"/>
                <a:cs typeface="Open Sans Semibold"/>
              </a:rPr>
              <a:t>Hedged</a:t>
            </a:r>
            <a:r>
              <a:rPr sz="1300" b="1" spc="15" dirty="0">
                <a:latin typeface="Open Sans Semibold"/>
                <a:cs typeface="Open Sans Semibold"/>
              </a:rPr>
              <a:t> - </a:t>
            </a:r>
            <a:r>
              <a:rPr sz="1300" b="1" dirty="0">
                <a:latin typeface="Open Sans Semibold"/>
                <a:cs typeface="Open Sans Semibold"/>
              </a:rPr>
              <a:t>Qdis</a:t>
            </a:r>
            <a:r>
              <a:rPr sz="1300" b="1" spc="15" dirty="0">
                <a:latin typeface="Open Sans Semibold"/>
                <a:cs typeface="Open Sans Semibold"/>
              </a:rPr>
              <a:t> - </a:t>
            </a:r>
            <a:r>
              <a:rPr sz="1300" b="1" spc="-20" dirty="0">
                <a:latin typeface="Open Sans Semibold"/>
                <a:cs typeface="Open Sans Semibold"/>
              </a:rPr>
              <a:t>Cash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47579" y="4314699"/>
            <a:ext cx="3470275" cy="88646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dirty="0">
                <a:latin typeface="Open Sans"/>
                <a:cs typeface="Open Sans"/>
              </a:rPr>
              <a:t>Lending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Value: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spc="-25" dirty="0">
                <a:latin typeface="Open Sans"/>
                <a:cs typeface="Open Sans"/>
              </a:rPr>
              <a:t>80%</a:t>
            </a:r>
            <a:endParaRPr sz="1300">
              <a:latin typeface="Open Sans"/>
              <a:cs typeface="Open Sans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65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</a:pPr>
            <a:r>
              <a:rPr sz="1300" b="1" dirty="0">
                <a:latin typeface="Open Sans Semibold"/>
                <a:cs typeface="Open Sans Semibold"/>
              </a:rPr>
              <a:t>PIMCO</a:t>
            </a:r>
            <a:r>
              <a:rPr sz="1300" b="1" spc="5" dirty="0">
                <a:latin typeface="Microsoft JhengHei UI"/>
                <a:cs typeface="Microsoft JhengHei UI"/>
              </a:rPr>
              <a:t>收益基金 </a:t>
            </a:r>
            <a:r>
              <a:rPr sz="1300" b="1" spc="15" dirty="0">
                <a:latin typeface="Open Sans Semibold"/>
                <a:cs typeface="Open Sans Semibold"/>
              </a:rPr>
              <a:t>- </a:t>
            </a:r>
            <a:r>
              <a:rPr sz="1300" b="1" dirty="0">
                <a:latin typeface="Open Sans Semibold"/>
                <a:cs typeface="Open Sans Semibold"/>
              </a:rPr>
              <a:t>Admin</a:t>
            </a:r>
            <a:r>
              <a:rPr sz="1300" b="1" spc="15" dirty="0">
                <a:latin typeface="Open Sans Semibold"/>
                <a:cs typeface="Open Sans Semibold"/>
              </a:rPr>
              <a:t> - </a:t>
            </a:r>
            <a:r>
              <a:rPr sz="1300" b="1" dirty="0">
                <a:latin typeface="Open Sans Semibold"/>
                <a:cs typeface="Open Sans Semibold"/>
              </a:rPr>
              <a:t>HKD</a:t>
            </a:r>
            <a:r>
              <a:rPr sz="1300" b="1" spc="15" dirty="0">
                <a:latin typeface="Open Sans Semibold"/>
                <a:cs typeface="Open Sans Semibold"/>
              </a:rPr>
              <a:t> - </a:t>
            </a:r>
            <a:r>
              <a:rPr sz="1300" b="1" dirty="0">
                <a:latin typeface="Open Sans Semibold"/>
                <a:cs typeface="Open Sans Semibold"/>
              </a:rPr>
              <a:t>Mdis</a:t>
            </a:r>
            <a:r>
              <a:rPr sz="1300" b="1" spc="15" dirty="0">
                <a:latin typeface="Open Sans Semibold"/>
                <a:cs typeface="Open Sans Semibold"/>
              </a:rPr>
              <a:t> - </a:t>
            </a:r>
            <a:r>
              <a:rPr sz="1300" b="1" spc="-20" dirty="0">
                <a:latin typeface="Open Sans Semibold"/>
                <a:cs typeface="Open Sans Semibold"/>
              </a:rPr>
              <a:t>Cash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47579" y="5791094"/>
            <a:ext cx="154241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dirty="0">
                <a:latin typeface="Open Sans"/>
                <a:cs typeface="Open Sans"/>
              </a:rPr>
              <a:t>Lending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Value: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spc="-25" dirty="0">
                <a:latin typeface="Open Sans"/>
                <a:cs typeface="Open Sans"/>
              </a:rPr>
              <a:t>80%</a:t>
            </a:r>
            <a:endParaRPr sz="1300">
              <a:latin typeface="Open Sans"/>
              <a:cs typeface="Open Sans"/>
            </a:endParaRPr>
          </a:p>
        </p:txBody>
      </p:sp>
      <p:graphicFrame>
        <p:nvGraphicFramePr>
          <p:cNvPr id="7" name="object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307671"/>
              </p:ext>
            </p:extLst>
          </p:nvPr>
        </p:nvGraphicFramePr>
        <p:xfrm>
          <a:off x="1026146" y="3298093"/>
          <a:ext cx="18086068" cy="272097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06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926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818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795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36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6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366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366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40273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945499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95186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717550">
                <a:tc>
                  <a:txBody>
                    <a:bodyPr/>
                    <a:lstStyle/>
                    <a:p>
                      <a:pPr marL="233679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Jupiter</a:t>
                      </a:r>
                      <a:r>
                        <a:rPr sz="1300" b="1" spc="15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Dynamic</a:t>
                      </a:r>
                      <a:r>
                        <a:rPr sz="1300" b="1" spc="20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Bond</a:t>
                      </a:r>
                      <a:r>
                        <a:rPr sz="1300" b="1" spc="15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-</a:t>
                      </a:r>
                      <a:r>
                        <a:rPr sz="1300" b="1" spc="20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L</a:t>
                      </a:r>
                      <a:r>
                        <a:rPr sz="1300" b="1" spc="15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-</a:t>
                      </a:r>
                      <a:r>
                        <a:rPr sz="1300" b="1" spc="20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GBP</a:t>
                      </a:r>
                      <a:r>
                        <a:rPr sz="1300" b="1" spc="15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-</a:t>
                      </a:r>
                      <a:r>
                        <a:rPr sz="1300" b="1" spc="20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Hedged</a:t>
                      </a:r>
                      <a:r>
                        <a:rPr sz="1300" b="1" spc="15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-</a:t>
                      </a:r>
                      <a:r>
                        <a:rPr sz="1300" b="1" spc="20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Qdis</a:t>
                      </a:r>
                      <a:r>
                        <a:rPr sz="1300" b="1" spc="15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–</a:t>
                      </a:r>
                      <a:r>
                        <a:rPr sz="1300" b="1" spc="20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20" dirty="0">
                          <a:latin typeface="Open Sans Semibold"/>
                          <a:cs typeface="Open Sans Semibold"/>
                        </a:rPr>
                        <a:t>Cash</a:t>
                      </a:r>
                      <a:endParaRPr sz="1300" dirty="0">
                        <a:latin typeface="Open Sans Semibold"/>
                        <a:cs typeface="Open Sans Semibold"/>
                      </a:endParaRPr>
                    </a:p>
                    <a:p>
                      <a:pPr marL="233679">
                        <a:lnSpc>
                          <a:spcPct val="100000"/>
                        </a:lnSpc>
                        <a:spcBef>
                          <a:spcPts val="1605"/>
                        </a:spcBef>
                      </a:pPr>
                      <a:r>
                        <a:rPr sz="1300" spc="-10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LU0459993191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13970" marB="0"/>
                </a:tc>
                <a:tc rowSpan="2">
                  <a:txBody>
                    <a:bodyPr/>
                    <a:lstStyle/>
                    <a:p>
                      <a:pPr marL="476250">
                        <a:lnSpc>
                          <a:spcPct val="100000"/>
                        </a:lnSpc>
                        <a:spcBef>
                          <a:spcPts val="23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Quarterly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29845" marB="0">
                    <a:lnB w="12700">
                      <a:solidFill>
                        <a:srgbClr val="B3B3B3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 marL="1905" algn="ctr">
                        <a:lnSpc>
                          <a:spcPct val="100000"/>
                        </a:lnSpc>
                        <a:spcBef>
                          <a:spcPts val="23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X.X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29845" marB="0">
                    <a:lnB w="12700">
                      <a:solidFill>
                        <a:srgbClr val="B3B3B3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 marR="441325" algn="r">
                        <a:lnSpc>
                          <a:spcPct val="100000"/>
                        </a:lnSpc>
                        <a:spcBef>
                          <a:spcPts val="23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X.X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29845" marB="0">
                    <a:lnB w="12700">
                      <a:solidFill>
                        <a:srgbClr val="B3B3B3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3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X.X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29845" marB="0">
                    <a:lnB w="12700">
                      <a:solidFill>
                        <a:srgbClr val="B3B3B3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 marR="441325" algn="r">
                        <a:lnSpc>
                          <a:spcPct val="100000"/>
                        </a:lnSpc>
                        <a:spcBef>
                          <a:spcPts val="23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X.X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29845" marB="0">
                    <a:lnB w="12700">
                      <a:solidFill>
                        <a:srgbClr val="B3B3B3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3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X.X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29845" marB="0">
                    <a:lnB w="12700">
                      <a:solidFill>
                        <a:srgbClr val="B3B3B3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3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X.X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29845" marB="0">
                    <a:lnB w="12700">
                      <a:solidFill>
                        <a:srgbClr val="B3B3B3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 marL="448945">
                        <a:lnSpc>
                          <a:spcPct val="100000"/>
                        </a:lnSpc>
                        <a:spcBef>
                          <a:spcPts val="23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X.X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29845" marB="0">
                    <a:lnB w="12700">
                      <a:solidFill>
                        <a:srgbClr val="B3B3B3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 marR="334645" algn="r">
                        <a:lnSpc>
                          <a:spcPct val="100000"/>
                        </a:lnSpc>
                        <a:spcBef>
                          <a:spcPts val="23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X.X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29845" marB="0">
                    <a:lnB w="12700">
                      <a:solidFill>
                        <a:srgbClr val="B3B3B3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 marR="20955" algn="ctr">
                        <a:lnSpc>
                          <a:spcPct val="100000"/>
                        </a:lnSpc>
                        <a:spcBef>
                          <a:spcPts val="23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X.X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29845" marB="0">
                    <a:lnB w="12700">
                      <a:solidFill>
                        <a:srgbClr val="B3B3B3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marL="233679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rgbClr val="F79433"/>
                          </a:solidFill>
                          <a:latin typeface="Open Sans"/>
                          <a:cs typeface="Open Sans"/>
                        </a:rPr>
                        <a:t>+ + + +</a:t>
                      </a:r>
                      <a:r>
                        <a:rPr sz="1400" b="1" spc="-5" dirty="0">
                          <a:solidFill>
                            <a:srgbClr val="F79433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400" b="1" spc="-50" dirty="0">
                          <a:solidFill>
                            <a:srgbClr val="D1D3D4"/>
                          </a:solidFill>
                          <a:latin typeface="Open Sans"/>
                          <a:cs typeface="Open Sans"/>
                        </a:rPr>
                        <a:t>+</a:t>
                      </a:r>
                      <a:endParaRPr sz="1400">
                        <a:latin typeface="Open Sans"/>
                        <a:cs typeface="Open Sans"/>
                      </a:endParaRPr>
                    </a:p>
                  </a:txBody>
                  <a:tcPr marL="0" marR="0" marT="99695" marB="0">
                    <a:lnB w="12700">
                      <a:solidFill>
                        <a:srgbClr val="B3B3B3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12700">
                      <a:solidFill>
                        <a:srgbClr val="B3B3B3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12700">
                      <a:solidFill>
                        <a:srgbClr val="B3B3B3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12700">
                      <a:solidFill>
                        <a:srgbClr val="B3B3B3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12700">
                      <a:solidFill>
                        <a:srgbClr val="B3B3B3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12700">
                      <a:solidFill>
                        <a:srgbClr val="B3B3B3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12700">
                      <a:solidFill>
                        <a:srgbClr val="B3B3B3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12700">
                      <a:solidFill>
                        <a:srgbClr val="B3B3B3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12700">
                      <a:solidFill>
                        <a:srgbClr val="B3B3B3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12700">
                      <a:solidFill>
                        <a:srgbClr val="B3B3B3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12700">
                      <a:solidFill>
                        <a:srgbClr val="B3B3B3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5340">
                <a:tc>
                  <a:txBody>
                    <a:bodyPr/>
                    <a:lstStyle/>
                    <a:p>
                      <a:pPr marL="233679">
                        <a:lnSpc>
                          <a:spcPct val="100000"/>
                        </a:lnSpc>
                        <a:spcBef>
                          <a:spcPts val="875"/>
                        </a:spcBef>
                      </a:pP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PIMCO</a:t>
                      </a:r>
                      <a:r>
                        <a:rPr sz="1300" b="1" spc="20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GIS</a:t>
                      </a:r>
                      <a:r>
                        <a:rPr sz="1300" b="1" spc="25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Income</a:t>
                      </a:r>
                      <a:r>
                        <a:rPr sz="1300" b="1" spc="20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Fund</a:t>
                      </a:r>
                      <a:r>
                        <a:rPr sz="1300" b="1" spc="25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-</a:t>
                      </a:r>
                      <a:r>
                        <a:rPr sz="1300" b="1" spc="25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Admin</a:t>
                      </a:r>
                      <a:r>
                        <a:rPr sz="1300" b="1" spc="20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-</a:t>
                      </a:r>
                      <a:r>
                        <a:rPr sz="1300" b="1" spc="25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HKD</a:t>
                      </a:r>
                      <a:r>
                        <a:rPr sz="1300" b="1" spc="20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-</a:t>
                      </a:r>
                      <a:r>
                        <a:rPr sz="1300" b="1" spc="25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Mdis</a:t>
                      </a:r>
                      <a:r>
                        <a:rPr sz="1300" b="1" spc="25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latin typeface="Open Sans Semibold"/>
                          <a:cs typeface="Open Sans Semibold"/>
                        </a:rPr>
                        <a:t>–</a:t>
                      </a:r>
                      <a:r>
                        <a:rPr sz="1300" b="1" spc="20" dirty="0"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20" dirty="0">
                          <a:latin typeface="Open Sans Semibold"/>
                          <a:cs typeface="Open Sans Semibold"/>
                        </a:rPr>
                        <a:t>Cash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  <a:p>
                      <a:pPr marL="233679">
                        <a:lnSpc>
                          <a:spcPct val="100000"/>
                        </a:lnSpc>
                        <a:spcBef>
                          <a:spcPts val="1610"/>
                        </a:spcBef>
                      </a:pPr>
                      <a:r>
                        <a:rPr sz="1300" spc="-10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IE00BD0YVF41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11125" marB="0">
                    <a:lnT w="12700">
                      <a:solidFill>
                        <a:srgbClr val="B3B3B3"/>
                      </a:solidFill>
                      <a:prstDash val="solid"/>
                    </a:lnT>
                  </a:tcPr>
                </a:tc>
                <a:tc rowSpan="2">
                  <a:txBody>
                    <a:bodyPr/>
                    <a:lstStyle/>
                    <a:p>
                      <a:pPr marL="476250">
                        <a:lnSpc>
                          <a:spcPct val="100000"/>
                        </a:lnSpc>
                        <a:spcBef>
                          <a:spcPts val="100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Monthly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127635" marB="0">
                    <a:lnT w="12700">
                      <a:solidFill>
                        <a:srgbClr val="B3B3B3"/>
                      </a:solidFill>
                      <a:prstDash val="solid"/>
                    </a:lnT>
                  </a:tcPr>
                </a:tc>
                <a:tc rowSpan="2">
                  <a:txBody>
                    <a:bodyPr/>
                    <a:lstStyle/>
                    <a:p>
                      <a:pPr marL="1905" algn="ctr">
                        <a:lnSpc>
                          <a:spcPct val="100000"/>
                        </a:lnSpc>
                        <a:spcBef>
                          <a:spcPts val="10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X.X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127635" marB="0">
                    <a:lnT w="12700">
                      <a:solidFill>
                        <a:srgbClr val="B3B3B3"/>
                      </a:solidFill>
                      <a:prstDash val="solid"/>
                    </a:lnT>
                  </a:tcPr>
                </a:tc>
                <a:tc rowSpan="2">
                  <a:txBody>
                    <a:bodyPr/>
                    <a:lstStyle/>
                    <a:p>
                      <a:pPr marR="441325" algn="r">
                        <a:lnSpc>
                          <a:spcPct val="100000"/>
                        </a:lnSpc>
                        <a:spcBef>
                          <a:spcPts val="10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X.X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127635" marB="0">
                    <a:lnT w="12700">
                      <a:solidFill>
                        <a:srgbClr val="B3B3B3"/>
                      </a:solidFill>
                      <a:prstDash val="solid"/>
                    </a:lnT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X.X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127635" marB="0">
                    <a:lnT w="12700">
                      <a:solidFill>
                        <a:srgbClr val="B3B3B3"/>
                      </a:solidFill>
                      <a:prstDash val="solid"/>
                    </a:lnT>
                  </a:tcPr>
                </a:tc>
                <a:tc rowSpan="2">
                  <a:txBody>
                    <a:bodyPr/>
                    <a:lstStyle/>
                    <a:p>
                      <a:pPr marR="441325" algn="r">
                        <a:lnSpc>
                          <a:spcPct val="100000"/>
                        </a:lnSpc>
                        <a:spcBef>
                          <a:spcPts val="10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X.X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127635" marB="0">
                    <a:lnT w="12700">
                      <a:solidFill>
                        <a:srgbClr val="B3B3B3"/>
                      </a:solidFill>
                      <a:prstDash val="solid"/>
                    </a:lnT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X.X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127635" marB="0">
                    <a:lnT w="12700">
                      <a:solidFill>
                        <a:srgbClr val="B3B3B3"/>
                      </a:solidFill>
                      <a:prstDash val="solid"/>
                    </a:lnT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0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X.X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127635" marB="0">
                    <a:lnT w="12700">
                      <a:solidFill>
                        <a:srgbClr val="B3B3B3"/>
                      </a:solidFill>
                      <a:prstDash val="solid"/>
                    </a:lnT>
                  </a:tcPr>
                </a:tc>
                <a:tc rowSpan="2">
                  <a:txBody>
                    <a:bodyPr/>
                    <a:lstStyle/>
                    <a:p>
                      <a:pPr marL="448945">
                        <a:lnSpc>
                          <a:spcPct val="100000"/>
                        </a:lnSpc>
                        <a:spcBef>
                          <a:spcPts val="10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X.X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127635" marB="0">
                    <a:lnT w="12700">
                      <a:solidFill>
                        <a:srgbClr val="B3B3B3"/>
                      </a:solidFill>
                      <a:prstDash val="solid"/>
                    </a:lnT>
                  </a:tcPr>
                </a:tc>
                <a:tc rowSpan="2">
                  <a:txBody>
                    <a:bodyPr/>
                    <a:lstStyle/>
                    <a:p>
                      <a:pPr marR="334645" algn="r">
                        <a:lnSpc>
                          <a:spcPct val="100000"/>
                        </a:lnSpc>
                        <a:spcBef>
                          <a:spcPts val="10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X.X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127635" marB="0">
                    <a:lnT w="12700">
                      <a:solidFill>
                        <a:srgbClr val="B3B3B3"/>
                      </a:solidFill>
                      <a:prstDash val="solid"/>
                    </a:lnT>
                  </a:tcPr>
                </a:tc>
                <a:tc rowSpan="2">
                  <a:txBody>
                    <a:bodyPr/>
                    <a:lstStyle/>
                    <a:p>
                      <a:pPr marR="20955" algn="ctr">
                        <a:lnSpc>
                          <a:spcPct val="100000"/>
                        </a:lnSpc>
                        <a:spcBef>
                          <a:spcPts val="10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X.X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127635" marB="0">
                    <a:lnT w="12700">
                      <a:solidFill>
                        <a:srgbClr val="B3B3B3"/>
                      </a:solidFill>
                      <a:prstDash val="soli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7685">
                <a:tc>
                  <a:txBody>
                    <a:bodyPr/>
                    <a:lstStyle/>
                    <a:p>
                      <a:pPr marL="233679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rgbClr val="F79433"/>
                          </a:solidFill>
                          <a:latin typeface="Open Sans"/>
                          <a:cs typeface="Open Sans"/>
                        </a:rPr>
                        <a:t>+ + + +</a:t>
                      </a:r>
                      <a:r>
                        <a:rPr sz="1400" b="1" spc="-5" dirty="0">
                          <a:solidFill>
                            <a:srgbClr val="F79433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400" b="1" spc="-50" dirty="0">
                          <a:solidFill>
                            <a:srgbClr val="D1D3D4"/>
                          </a:solidFill>
                          <a:latin typeface="Open Sans"/>
                          <a:cs typeface="Open Sans"/>
                        </a:rPr>
                        <a:t>+</a:t>
                      </a:r>
                      <a:endParaRPr sz="1400">
                        <a:latin typeface="Open Sans"/>
                        <a:cs typeface="Open Sans"/>
                      </a:endParaRPr>
                    </a:p>
                  </a:txBody>
                  <a:tcPr marL="0" marR="0" marT="99695" marB="0"/>
                </a:tc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object 8"/>
          <p:cNvSpPr/>
          <p:nvPr/>
        </p:nvSpPr>
        <p:spPr>
          <a:xfrm>
            <a:off x="1026146" y="6163813"/>
            <a:ext cx="18093690" cy="0"/>
          </a:xfrm>
          <a:custGeom>
            <a:avLst/>
            <a:gdLst/>
            <a:ahLst/>
            <a:cxnLst/>
            <a:rect l="l" t="t" r="r" b="b"/>
            <a:pathLst>
              <a:path w="18093690">
                <a:moveTo>
                  <a:pt x="0" y="0"/>
                </a:moveTo>
                <a:lnTo>
                  <a:pt x="18093689" y="0"/>
                </a:lnTo>
              </a:path>
            </a:pathLst>
          </a:custGeom>
          <a:ln w="31412">
            <a:solidFill>
              <a:srgbClr val="B3B3B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9" name="object 9"/>
          <p:cNvGrpSpPr/>
          <p:nvPr/>
        </p:nvGrpSpPr>
        <p:grpSpPr>
          <a:xfrm>
            <a:off x="0" y="11046783"/>
            <a:ext cx="20104100" cy="262255"/>
            <a:chOff x="0" y="11046783"/>
            <a:chExt cx="20104100" cy="262255"/>
          </a:xfrm>
        </p:grpSpPr>
        <p:sp>
          <p:nvSpPr>
            <p:cNvPr id="10" name="object 10"/>
            <p:cNvSpPr/>
            <p:nvPr/>
          </p:nvSpPr>
          <p:spPr>
            <a:xfrm>
              <a:off x="19109365" y="11046783"/>
              <a:ext cx="995044" cy="262255"/>
            </a:xfrm>
            <a:custGeom>
              <a:avLst/>
              <a:gdLst/>
              <a:ahLst/>
              <a:cxnLst/>
              <a:rect l="l" t="t" r="r" b="b"/>
              <a:pathLst>
                <a:path w="995044" h="262254">
                  <a:moveTo>
                    <a:pt x="994723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994723" y="261772"/>
                  </a:lnTo>
                  <a:lnTo>
                    <a:pt x="994723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0" y="11046783"/>
              <a:ext cx="19109690" cy="262255"/>
            </a:xfrm>
            <a:custGeom>
              <a:avLst/>
              <a:gdLst/>
              <a:ahLst/>
              <a:cxnLst/>
              <a:rect l="l" t="t" r="r" b="b"/>
              <a:pathLst>
                <a:path w="19109690" h="262254">
                  <a:moveTo>
                    <a:pt x="19109365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19109365" y="261772"/>
                  </a:lnTo>
                  <a:lnTo>
                    <a:pt x="19109365" y="0"/>
                  </a:lnTo>
                  <a:close/>
                </a:path>
              </a:pathLst>
            </a:custGeom>
            <a:solidFill>
              <a:srgbClr val="CC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/>
          <p:nvPr/>
        </p:nvSpPr>
        <p:spPr>
          <a:xfrm>
            <a:off x="17283177" y="769244"/>
            <a:ext cx="528320" cy="528320"/>
          </a:xfrm>
          <a:custGeom>
            <a:avLst/>
            <a:gdLst/>
            <a:ahLst/>
            <a:cxnLst/>
            <a:rect l="l" t="t" r="r" b="b"/>
            <a:pathLst>
              <a:path w="528319" h="528319">
                <a:moveTo>
                  <a:pt x="458587" y="458736"/>
                </a:moveTo>
                <a:lnTo>
                  <a:pt x="69238" y="458736"/>
                </a:lnTo>
                <a:lnTo>
                  <a:pt x="64043" y="471270"/>
                </a:lnTo>
                <a:lnTo>
                  <a:pt x="62504" y="485630"/>
                </a:lnTo>
                <a:lnTo>
                  <a:pt x="66280" y="500854"/>
                </a:lnTo>
                <a:lnTo>
                  <a:pt x="77028" y="515980"/>
                </a:lnTo>
                <a:lnTo>
                  <a:pt x="96555" y="527338"/>
                </a:lnTo>
                <a:lnTo>
                  <a:pt x="114315" y="528059"/>
                </a:lnTo>
                <a:lnTo>
                  <a:pt x="129978" y="522822"/>
                </a:lnTo>
                <a:lnTo>
                  <a:pt x="143215" y="516304"/>
                </a:lnTo>
                <a:lnTo>
                  <a:pt x="180272" y="501162"/>
                </a:lnTo>
                <a:lnTo>
                  <a:pt x="211011" y="493013"/>
                </a:lnTo>
                <a:lnTo>
                  <a:pt x="238024" y="489704"/>
                </a:lnTo>
                <a:lnTo>
                  <a:pt x="263902" y="489080"/>
                </a:lnTo>
                <a:lnTo>
                  <a:pt x="464492" y="489080"/>
                </a:lnTo>
                <a:lnTo>
                  <a:pt x="465348" y="485630"/>
                </a:lnTo>
                <a:lnTo>
                  <a:pt x="463809" y="471270"/>
                </a:lnTo>
                <a:lnTo>
                  <a:pt x="458587" y="458736"/>
                </a:lnTo>
                <a:close/>
              </a:path>
              <a:path w="528319" h="528319">
                <a:moveTo>
                  <a:pt x="464492" y="489080"/>
                </a:moveTo>
                <a:lnTo>
                  <a:pt x="263902" y="489080"/>
                </a:lnTo>
                <a:lnTo>
                  <a:pt x="289795" y="489704"/>
                </a:lnTo>
                <a:lnTo>
                  <a:pt x="316829" y="493013"/>
                </a:lnTo>
                <a:lnTo>
                  <a:pt x="347587" y="501162"/>
                </a:lnTo>
                <a:lnTo>
                  <a:pt x="384653" y="516304"/>
                </a:lnTo>
                <a:lnTo>
                  <a:pt x="397879" y="522822"/>
                </a:lnTo>
                <a:lnTo>
                  <a:pt x="413557" y="528059"/>
                </a:lnTo>
                <a:lnTo>
                  <a:pt x="431333" y="527338"/>
                </a:lnTo>
                <a:lnTo>
                  <a:pt x="450849" y="515980"/>
                </a:lnTo>
                <a:lnTo>
                  <a:pt x="461572" y="500854"/>
                </a:lnTo>
                <a:lnTo>
                  <a:pt x="464492" y="489080"/>
                </a:lnTo>
                <a:close/>
              </a:path>
              <a:path w="528319" h="528319">
                <a:moveTo>
                  <a:pt x="504875" y="458736"/>
                </a:moveTo>
                <a:lnTo>
                  <a:pt x="458587" y="458736"/>
                </a:lnTo>
                <a:lnTo>
                  <a:pt x="471141" y="463921"/>
                </a:lnTo>
                <a:lnTo>
                  <a:pt x="485503" y="465458"/>
                </a:lnTo>
                <a:lnTo>
                  <a:pt x="500739" y="461673"/>
                </a:lnTo>
                <a:lnTo>
                  <a:pt x="504875" y="458736"/>
                </a:lnTo>
                <a:close/>
              </a:path>
              <a:path w="528319" h="528319">
                <a:moveTo>
                  <a:pt x="42341" y="62604"/>
                </a:moveTo>
                <a:lnTo>
                  <a:pt x="27125" y="66377"/>
                </a:lnTo>
                <a:lnTo>
                  <a:pt x="12004" y="77114"/>
                </a:lnTo>
                <a:lnTo>
                  <a:pt x="714" y="96645"/>
                </a:lnTo>
                <a:lnTo>
                  <a:pt x="1" y="114424"/>
                </a:lnTo>
                <a:lnTo>
                  <a:pt x="5229" y="130102"/>
                </a:lnTo>
                <a:lnTo>
                  <a:pt x="11755" y="143332"/>
                </a:lnTo>
                <a:lnTo>
                  <a:pt x="26846" y="180372"/>
                </a:lnTo>
                <a:lnTo>
                  <a:pt x="34980" y="211117"/>
                </a:lnTo>
                <a:lnTo>
                  <a:pt x="38291" y="238223"/>
                </a:lnTo>
                <a:lnTo>
                  <a:pt x="38912" y="264050"/>
                </a:lnTo>
                <a:lnTo>
                  <a:pt x="38288" y="289885"/>
                </a:lnTo>
                <a:lnTo>
                  <a:pt x="34974" y="316939"/>
                </a:lnTo>
                <a:lnTo>
                  <a:pt x="26841" y="347687"/>
                </a:lnTo>
                <a:lnTo>
                  <a:pt x="11727" y="384748"/>
                </a:lnTo>
                <a:lnTo>
                  <a:pt x="5218" y="397963"/>
                </a:lnTo>
                <a:lnTo>
                  <a:pt x="0" y="413645"/>
                </a:lnTo>
                <a:lnTo>
                  <a:pt x="714" y="431428"/>
                </a:lnTo>
                <a:lnTo>
                  <a:pt x="12004" y="450945"/>
                </a:lnTo>
                <a:lnTo>
                  <a:pt x="27125" y="461673"/>
                </a:lnTo>
                <a:lnTo>
                  <a:pt x="42341" y="465446"/>
                </a:lnTo>
                <a:lnTo>
                  <a:pt x="56697" y="463916"/>
                </a:lnTo>
                <a:lnTo>
                  <a:pt x="69238" y="458736"/>
                </a:lnTo>
                <a:lnTo>
                  <a:pt x="504875" y="458736"/>
                </a:lnTo>
                <a:lnTo>
                  <a:pt x="515842" y="450945"/>
                </a:lnTo>
                <a:lnTo>
                  <a:pt x="527222" y="431428"/>
                </a:lnTo>
                <a:lnTo>
                  <a:pt x="527297" y="429616"/>
                </a:lnTo>
                <a:lnTo>
                  <a:pt x="98871" y="429616"/>
                </a:lnTo>
                <a:lnTo>
                  <a:pt x="98337" y="429197"/>
                </a:lnTo>
                <a:lnTo>
                  <a:pt x="205925" y="301034"/>
                </a:lnTo>
                <a:lnTo>
                  <a:pt x="215738" y="290665"/>
                </a:lnTo>
                <a:lnTo>
                  <a:pt x="220777" y="283348"/>
                </a:lnTo>
                <a:lnTo>
                  <a:pt x="222633" y="275607"/>
                </a:lnTo>
                <a:lnTo>
                  <a:pt x="222898" y="263967"/>
                </a:lnTo>
                <a:lnTo>
                  <a:pt x="220246" y="249978"/>
                </a:lnTo>
                <a:lnTo>
                  <a:pt x="214412" y="238223"/>
                </a:lnTo>
                <a:lnTo>
                  <a:pt x="208577" y="230125"/>
                </a:lnTo>
                <a:lnTo>
                  <a:pt x="205925" y="227109"/>
                </a:lnTo>
                <a:lnTo>
                  <a:pt x="98337" y="98893"/>
                </a:lnTo>
                <a:lnTo>
                  <a:pt x="98818" y="98390"/>
                </a:lnTo>
                <a:lnTo>
                  <a:pt x="527294" y="98390"/>
                </a:lnTo>
                <a:lnTo>
                  <a:pt x="527221" y="96645"/>
                </a:lnTo>
                <a:lnTo>
                  <a:pt x="515842" y="77114"/>
                </a:lnTo>
                <a:lnTo>
                  <a:pt x="504900" y="69344"/>
                </a:lnTo>
                <a:lnTo>
                  <a:pt x="458587" y="69344"/>
                </a:lnTo>
                <a:lnTo>
                  <a:pt x="69238" y="69313"/>
                </a:lnTo>
                <a:lnTo>
                  <a:pt x="56697" y="64135"/>
                </a:lnTo>
                <a:lnTo>
                  <a:pt x="42341" y="62604"/>
                </a:lnTo>
                <a:close/>
              </a:path>
              <a:path w="528319" h="528319">
                <a:moveTo>
                  <a:pt x="263902" y="305096"/>
                </a:moveTo>
                <a:lnTo>
                  <a:pt x="249885" y="307737"/>
                </a:lnTo>
                <a:lnTo>
                  <a:pt x="238118" y="313546"/>
                </a:lnTo>
                <a:lnTo>
                  <a:pt x="230018" y="319356"/>
                </a:lnTo>
                <a:lnTo>
                  <a:pt x="227003" y="321996"/>
                </a:lnTo>
                <a:lnTo>
                  <a:pt x="98871" y="429616"/>
                </a:lnTo>
                <a:lnTo>
                  <a:pt x="429101" y="429616"/>
                </a:lnTo>
                <a:lnTo>
                  <a:pt x="300875" y="321996"/>
                </a:lnTo>
                <a:lnTo>
                  <a:pt x="290567" y="312226"/>
                </a:lnTo>
                <a:lnTo>
                  <a:pt x="283280" y="307209"/>
                </a:lnTo>
                <a:lnTo>
                  <a:pt x="275547" y="305360"/>
                </a:lnTo>
                <a:lnTo>
                  <a:pt x="263902" y="305096"/>
                </a:lnTo>
                <a:close/>
              </a:path>
              <a:path w="528319" h="528319">
                <a:moveTo>
                  <a:pt x="527299" y="98506"/>
                </a:moveTo>
                <a:lnTo>
                  <a:pt x="429018" y="98506"/>
                </a:lnTo>
                <a:lnTo>
                  <a:pt x="429552" y="98935"/>
                </a:lnTo>
                <a:lnTo>
                  <a:pt x="321911" y="227109"/>
                </a:lnTo>
                <a:lnTo>
                  <a:pt x="312147" y="237446"/>
                </a:lnTo>
                <a:lnTo>
                  <a:pt x="307133" y="244739"/>
                </a:lnTo>
                <a:lnTo>
                  <a:pt x="305285" y="252453"/>
                </a:lnTo>
                <a:lnTo>
                  <a:pt x="305021" y="264050"/>
                </a:lnTo>
                <a:lnTo>
                  <a:pt x="307660" y="278090"/>
                </a:lnTo>
                <a:lnTo>
                  <a:pt x="313492" y="289921"/>
                </a:lnTo>
                <a:lnTo>
                  <a:pt x="319272" y="298008"/>
                </a:lnTo>
                <a:lnTo>
                  <a:pt x="321911" y="301034"/>
                </a:lnTo>
                <a:lnTo>
                  <a:pt x="429552" y="429166"/>
                </a:lnTo>
                <a:lnTo>
                  <a:pt x="429101" y="429616"/>
                </a:lnTo>
                <a:lnTo>
                  <a:pt x="527297" y="429616"/>
                </a:lnTo>
                <a:lnTo>
                  <a:pt x="527958" y="413641"/>
                </a:lnTo>
                <a:lnTo>
                  <a:pt x="522727" y="397950"/>
                </a:lnTo>
                <a:lnTo>
                  <a:pt x="516206" y="384717"/>
                </a:lnTo>
                <a:lnTo>
                  <a:pt x="501040" y="347675"/>
                </a:lnTo>
                <a:lnTo>
                  <a:pt x="492869" y="316915"/>
                </a:lnTo>
                <a:lnTo>
                  <a:pt x="489549" y="289885"/>
                </a:lnTo>
                <a:lnTo>
                  <a:pt x="488924" y="263967"/>
                </a:lnTo>
                <a:lnTo>
                  <a:pt x="489548" y="238223"/>
                </a:lnTo>
                <a:lnTo>
                  <a:pt x="492872" y="211113"/>
                </a:lnTo>
                <a:lnTo>
                  <a:pt x="501043" y="180370"/>
                </a:lnTo>
                <a:lnTo>
                  <a:pt x="516235" y="143300"/>
                </a:lnTo>
                <a:lnTo>
                  <a:pt x="522738" y="130089"/>
                </a:lnTo>
                <a:lnTo>
                  <a:pt x="527960" y="114420"/>
                </a:lnTo>
                <a:lnTo>
                  <a:pt x="527299" y="98506"/>
                </a:lnTo>
                <a:close/>
              </a:path>
              <a:path w="528319" h="528319">
                <a:moveTo>
                  <a:pt x="527294" y="98390"/>
                </a:moveTo>
                <a:lnTo>
                  <a:pt x="98818" y="98390"/>
                </a:lnTo>
                <a:lnTo>
                  <a:pt x="227003" y="206021"/>
                </a:lnTo>
                <a:lnTo>
                  <a:pt x="237333" y="215809"/>
                </a:lnTo>
                <a:lnTo>
                  <a:pt x="244620" y="220836"/>
                </a:lnTo>
                <a:lnTo>
                  <a:pt x="252323" y="222688"/>
                </a:lnTo>
                <a:lnTo>
                  <a:pt x="263902" y="222952"/>
                </a:lnTo>
                <a:lnTo>
                  <a:pt x="277980" y="220307"/>
                </a:lnTo>
                <a:lnTo>
                  <a:pt x="289767" y="214486"/>
                </a:lnTo>
                <a:lnTo>
                  <a:pt x="297865" y="208666"/>
                </a:lnTo>
                <a:lnTo>
                  <a:pt x="300875" y="206021"/>
                </a:lnTo>
                <a:lnTo>
                  <a:pt x="429018" y="98506"/>
                </a:lnTo>
                <a:lnTo>
                  <a:pt x="527299" y="98506"/>
                </a:lnTo>
                <a:close/>
              </a:path>
              <a:path w="528319" h="528319">
                <a:moveTo>
                  <a:pt x="485503" y="62608"/>
                </a:moveTo>
                <a:lnTo>
                  <a:pt x="471141" y="64149"/>
                </a:lnTo>
                <a:lnTo>
                  <a:pt x="458587" y="69344"/>
                </a:lnTo>
                <a:lnTo>
                  <a:pt x="504900" y="69344"/>
                </a:lnTo>
                <a:lnTo>
                  <a:pt x="500719" y="66377"/>
                </a:lnTo>
                <a:lnTo>
                  <a:pt x="485503" y="62608"/>
                </a:lnTo>
                <a:close/>
              </a:path>
              <a:path w="528319" h="528319">
                <a:moveTo>
                  <a:pt x="114315" y="0"/>
                </a:moveTo>
                <a:lnTo>
                  <a:pt x="96555" y="727"/>
                </a:lnTo>
                <a:lnTo>
                  <a:pt x="77028" y="12089"/>
                </a:lnTo>
                <a:lnTo>
                  <a:pt x="66293" y="27220"/>
                </a:lnTo>
                <a:lnTo>
                  <a:pt x="62516" y="42452"/>
                </a:lnTo>
                <a:lnTo>
                  <a:pt x="64053" y="56817"/>
                </a:lnTo>
                <a:lnTo>
                  <a:pt x="69238" y="69313"/>
                </a:lnTo>
                <a:lnTo>
                  <a:pt x="458601" y="69313"/>
                </a:lnTo>
                <a:lnTo>
                  <a:pt x="463826" y="56804"/>
                </a:lnTo>
                <a:lnTo>
                  <a:pt x="465374" y="42448"/>
                </a:lnTo>
                <a:lnTo>
                  <a:pt x="464519" y="39000"/>
                </a:lnTo>
                <a:lnTo>
                  <a:pt x="263902" y="39000"/>
                </a:lnTo>
                <a:lnTo>
                  <a:pt x="238029" y="38374"/>
                </a:lnTo>
                <a:lnTo>
                  <a:pt x="210999" y="35063"/>
                </a:lnTo>
                <a:lnTo>
                  <a:pt x="180250" y="26914"/>
                </a:lnTo>
                <a:lnTo>
                  <a:pt x="143215" y="11775"/>
                </a:lnTo>
                <a:lnTo>
                  <a:pt x="129978" y="5238"/>
                </a:lnTo>
                <a:lnTo>
                  <a:pt x="114315" y="0"/>
                </a:lnTo>
                <a:close/>
              </a:path>
              <a:path w="528319" h="528319">
                <a:moveTo>
                  <a:pt x="413557" y="0"/>
                </a:moveTo>
                <a:lnTo>
                  <a:pt x="397879" y="5238"/>
                </a:lnTo>
                <a:lnTo>
                  <a:pt x="384653" y="11775"/>
                </a:lnTo>
                <a:lnTo>
                  <a:pt x="347596" y="26914"/>
                </a:lnTo>
                <a:lnTo>
                  <a:pt x="316852" y="35063"/>
                </a:lnTo>
                <a:lnTo>
                  <a:pt x="289821" y="38374"/>
                </a:lnTo>
                <a:lnTo>
                  <a:pt x="263902" y="39000"/>
                </a:lnTo>
                <a:lnTo>
                  <a:pt x="464519" y="39000"/>
                </a:lnTo>
                <a:lnTo>
                  <a:pt x="461597" y="27219"/>
                </a:lnTo>
                <a:lnTo>
                  <a:pt x="450849" y="12089"/>
                </a:lnTo>
                <a:lnTo>
                  <a:pt x="431333" y="727"/>
                </a:lnTo>
                <a:lnTo>
                  <a:pt x="413557" y="0"/>
                </a:lnTo>
                <a:close/>
              </a:path>
            </a:pathLst>
          </a:custGeom>
          <a:solidFill>
            <a:srgbClr val="CC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7882314" y="792618"/>
            <a:ext cx="1215390" cy="481965"/>
          </a:xfrm>
          <a:custGeom>
            <a:avLst/>
            <a:gdLst/>
            <a:ahLst/>
            <a:cxnLst/>
            <a:rect l="l" t="t" r="r" b="b"/>
            <a:pathLst>
              <a:path w="1215390" h="481965">
                <a:moveTo>
                  <a:pt x="2711" y="5084"/>
                </a:moveTo>
                <a:lnTo>
                  <a:pt x="3109" y="10142"/>
                </a:lnTo>
                <a:lnTo>
                  <a:pt x="14422" y="13586"/>
                </a:lnTo>
                <a:lnTo>
                  <a:pt x="23838" y="19848"/>
                </a:lnTo>
                <a:lnTo>
                  <a:pt x="35480" y="71496"/>
                </a:lnTo>
                <a:lnTo>
                  <a:pt x="36834" y="121655"/>
                </a:lnTo>
                <a:lnTo>
                  <a:pt x="37685" y="181612"/>
                </a:lnTo>
                <a:lnTo>
                  <a:pt x="38057" y="252036"/>
                </a:lnTo>
                <a:lnTo>
                  <a:pt x="37770" y="319228"/>
                </a:lnTo>
                <a:lnTo>
                  <a:pt x="36777" y="379066"/>
                </a:lnTo>
                <a:lnTo>
                  <a:pt x="35002" y="425035"/>
                </a:lnTo>
                <a:lnTo>
                  <a:pt x="20581" y="463374"/>
                </a:lnTo>
                <a:lnTo>
                  <a:pt x="293" y="470976"/>
                </a:lnTo>
                <a:lnTo>
                  <a:pt x="0" y="476243"/>
                </a:lnTo>
                <a:lnTo>
                  <a:pt x="247416" y="476201"/>
                </a:lnTo>
                <a:lnTo>
                  <a:pt x="284178" y="472045"/>
                </a:lnTo>
                <a:lnTo>
                  <a:pt x="320351" y="459845"/>
                </a:lnTo>
                <a:lnTo>
                  <a:pt x="321536" y="459159"/>
                </a:lnTo>
                <a:lnTo>
                  <a:pt x="183134" y="459159"/>
                </a:lnTo>
                <a:lnTo>
                  <a:pt x="149880" y="457322"/>
                </a:lnTo>
                <a:lnTo>
                  <a:pt x="122788" y="406212"/>
                </a:lnTo>
                <a:lnTo>
                  <a:pt x="122264" y="359848"/>
                </a:lnTo>
                <a:lnTo>
                  <a:pt x="122093" y="319228"/>
                </a:lnTo>
                <a:lnTo>
                  <a:pt x="122031" y="236742"/>
                </a:lnTo>
                <a:lnTo>
                  <a:pt x="122288" y="172434"/>
                </a:lnTo>
                <a:lnTo>
                  <a:pt x="122770" y="114578"/>
                </a:lnTo>
                <a:lnTo>
                  <a:pt x="123461" y="69393"/>
                </a:lnTo>
                <a:lnTo>
                  <a:pt x="126144" y="31042"/>
                </a:lnTo>
                <a:lnTo>
                  <a:pt x="149796" y="22811"/>
                </a:lnTo>
                <a:lnTo>
                  <a:pt x="312006" y="22811"/>
                </a:lnTo>
                <a:lnTo>
                  <a:pt x="301032" y="17934"/>
                </a:lnTo>
                <a:lnTo>
                  <a:pt x="262100" y="8138"/>
                </a:lnTo>
                <a:lnTo>
                  <a:pt x="224982" y="5147"/>
                </a:lnTo>
                <a:lnTo>
                  <a:pt x="180032" y="5147"/>
                </a:lnTo>
                <a:lnTo>
                  <a:pt x="2711" y="5084"/>
                </a:lnTo>
                <a:close/>
              </a:path>
              <a:path w="1215390" h="481965">
                <a:moveTo>
                  <a:pt x="312006" y="22811"/>
                </a:moveTo>
                <a:lnTo>
                  <a:pt x="149796" y="22811"/>
                </a:lnTo>
                <a:lnTo>
                  <a:pt x="160752" y="22903"/>
                </a:lnTo>
                <a:lnTo>
                  <a:pt x="168608" y="23111"/>
                </a:lnTo>
                <a:lnTo>
                  <a:pt x="235534" y="32933"/>
                </a:lnTo>
                <a:lnTo>
                  <a:pt x="272698" y="50311"/>
                </a:lnTo>
                <a:lnTo>
                  <a:pt x="302312" y="75657"/>
                </a:lnTo>
                <a:lnTo>
                  <a:pt x="325029" y="107980"/>
                </a:lnTo>
                <a:lnTo>
                  <a:pt x="341506" y="146286"/>
                </a:lnTo>
                <a:lnTo>
                  <a:pt x="352400" y="189583"/>
                </a:lnTo>
                <a:lnTo>
                  <a:pt x="358348" y="236742"/>
                </a:lnTo>
                <a:lnTo>
                  <a:pt x="358287" y="239998"/>
                </a:lnTo>
                <a:lnTo>
                  <a:pt x="356726" y="302428"/>
                </a:lnTo>
                <a:lnTo>
                  <a:pt x="343429" y="356847"/>
                </a:lnTo>
                <a:lnTo>
                  <a:pt x="322024" y="399377"/>
                </a:lnTo>
                <a:lnTo>
                  <a:pt x="296062" y="429255"/>
                </a:lnTo>
                <a:lnTo>
                  <a:pt x="242363" y="453453"/>
                </a:lnTo>
                <a:lnTo>
                  <a:pt x="183134" y="459159"/>
                </a:lnTo>
                <a:lnTo>
                  <a:pt x="321536" y="459159"/>
                </a:lnTo>
                <a:lnTo>
                  <a:pt x="354634" y="439979"/>
                </a:lnTo>
                <a:lnTo>
                  <a:pt x="385637" y="412903"/>
                </a:lnTo>
                <a:lnTo>
                  <a:pt x="412103" y="378957"/>
                </a:lnTo>
                <a:lnTo>
                  <a:pt x="432688" y="338559"/>
                </a:lnTo>
                <a:lnTo>
                  <a:pt x="446067" y="292107"/>
                </a:lnTo>
                <a:lnTo>
                  <a:pt x="450918" y="239998"/>
                </a:lnTo>
                <a:lnTo>
                  <a:pt x="445316" y="181612"/>
                </a:lnTo>
                <a:lnTo>
                  <a:pt x="429452" y="132292"/>
                </a:lnTo>
                <a:lnTo>
                  <a:pt x="405209" y="91652"/>
                </a:lnTo>
                <a:lnTo>
                  <a:pt x="374470" y="59304"/>
                </a:lnTo>
                <a:lnTo>
                  <a:pt x="339116" y="34860"/>
                </a:lnTo>
                <a:lnTo>
                  <a:pt x="312006" y="22811"/>
                </a:lnTo>
                <a:close/>
              </a:path>
              <a:path w="1215390" h="481965">
                <a:moveTo>
                  <a:pt x="224202" y="5084"/>
                </a:moveTo>
                <a:lnTo>
                  <a:pt x="180032" y="5147"/>
                </a:lnTo>
                <a:lnTo>
                  <a:pt x="224982" y="5147"/>
                </a:lnTo>
                <a:lnTo>
                  <a:pt x="224202" y="5084"/>
                </a:lnTo>
                <a:close/>
              </a:path>
              <a:path w="1215390" h="481965">
                <a:moveTo>
                  <a:pt x="666314" y="5084"/>
                </a:moveTo>
                <a:lnTo>
                  <a:pt x="460352" y="5084"/>
                </a:lnTo>
                <a:lnTo>
                  <a:pt x="460708" y="9984"/>
                </a:lnTo>
                <a:lnTo>
                  <a:pt x="474812" y="13906"/>
                </a:lnTo>
                <a:lnTo>
                  <a:pt x="484720" y="23002"/>
                </a:lnTo>
                <a:lnTo>
                  <a:pt x="490502" y="38951"/>
                </a:lnTo>
                <a:lnTo>
                  <a:pt x="492225" y="63428"/>
                </a:lnTo>
                <a:lnTo>
                  <a:pt x="490540" y="422632"/>
                </a:lnTo>
                <a:lnTo>
                  <a:pt x="487912" y="444476"/>
                </a:lnTo>
                <a:lnTo>
                  <a:pt x="480648" y="458827"/>
                </a:lnTo>
                <a:lnTo>
                  <a:pt x="469676" y="467150"/>
                </a:lnTo>
                <a:lnTo>
                  <a:pt x="455923" y="470913"/>
                </a:lnTo>
                <a:lnTo>
                  <a:pt x="455661" y="476243"/>
                </a:lnTo>
                <a:lnTo>
                  <a:pt x="727946" y="476243"/>
                </a:lnTo>
                <a:lnTo>
                  <a:pt x="754593" y="474163"/>
                </a:lnTo>
                <a:lnTo>
                  <a:pt x="787388" y="465354"/>
                </a:lnTo>
                <a:lnTo>
                  <a:pt x="797801" y="459120"/>
                </a:lnTo>
                <a:lnTo>
                  <a:pt x="654295" y="459120"/>
                </a:lnTo>
                <a:lnTo>
                  <a:pt x="629738" y="458902"/>
                </a:lnTo>
                <a:lnTo>
                  <a:pt x="590307" y="455191"/>
                </a:lnTo>
                <a:lnTo>
                  <a:pt x="579322" y="433479"/>
                </a:lnTo>
                <a:lnTo>
                  <a:pt x="579519" y="401391"/>
                </a:lnTo>
                <a:lnTo>
                  <a:pt x="580484" y="322184"/>
                </a:lnTo>
                <a:lnTo>
                  <a:pt x="581737" y="247620"/>
                </a:lnTo>
                <a:lnTo>
                  <a:pt x="582712" y="193403"/>
                </a:lnTo>
                <a:lnTo>
                  <a:pt x="583741" y="138585"/>
                </a:lnTo>
                <a:lnTo>
                  <a:pt x="585647" y="40130"/>
                </a:lnTo>
                <a:lnTo>
                  <a:pt x="616762" y="21877"/>
                </a:lnTo>
                <a:lnTo>
                  <a:pt x="774715" y="21877"/>
                </a:lnTo>
                <a:lnTo>
                  <a:pt x="736555" y="9116"/>
                </a:lnTo>
                <a:lnTo>
                  <a:pt x="696644" y="5134"/>
                </a:lnTo>
                <a:lnTo>
                  <a:pt x="666314" y="5084"/>
                </a:lnTo>
                <a:close/>
              </a:path>
              <a:path w="1215390" h="481965">
                <a:moveTo>
                  <a:pt x="774715" y="21877"/>
                </a:moveTo>
                <a:lnTo>
                  <a:pt x="616762" y="21877"/>
                </a:lnTo>
                <a:lnTo>
                  <a:pt x="638409" y="22078"/>
                </a:lnTo>
                <a:lnTo>
                  <a:pt x="664235" y="24054"/>
                </a:lnTo>
                <a:lnTo>
                  <a:pt x="696397" y="34980"/>
                </a:lnTo>
                <a:lnTo>
                  <a:pt x="724522" y="63176"/>
                </a:lnTo>
                <a:lnTo>
                  <a:pt x="738239" y="116966"/>
                </a:lnTo>
                <a:lnTo>
                  <a:pt x="724714" y="173597"/>
                </a:lnTo>
                <a:lnTo>
                  <a:pt x="689049" y="205816"/>
                </a:lnTo>
                <a:lnTo>
                  <a:pt x="647915" y="220445"/>
                </a:lnTo>
                <a:lnTo>
                  <a:pt x="616766" y="224449"/>
                </a:lnTo>
                <a:lnTo>
                  <a:pt x="616222" y="228313"/>
                </a:lnTo>
                <a:lnTo>
                  <a:pt x="663048" y="234056"/>
                </a:lnTo>
                <a:lnTo>
                  <a:pt x="704099" y="247620"/>
                </a:lnTo>
                <a:lnTo>
                  <a:pt x="737440" y="271585"/>
                </a:lnTo>
                <a:lnTo>
                  <a:pt x="759538" y="308435"/>
                </a:lnTo>
                <a:lnTo>
                  <a:pt x="766856" y="360654"/>
                </a:lnTo>
                <a:lnTo>
                  <a:pt x="759172" y="404824"/>
                </a:lnTo>
                <a:lnTo>
                  <a:pt x="720340" y="448101"/>
                </a:lnTo>
                <a:lnTo>
                  <a:pt x="678289" y="458015"/>
                </a:lnTo>
                <a:lnTo>
                  <a:pt x="654295" y="459120"/>
                </a:lnTo>
                <a:lnTo>
                  <a:pt x="797801" y="459120"/>
                </a:lnTo>
                <a:lnTo>
                  <a:pt x="819789" y="445956"/>
                </a:lnTo>
                <a:lnTo>
                  <a:pt x="845254" y="412112"/>
                </a:lnTo>
                <a:lnTo>
                  <a:pt x="857240" y="359963"/>
                </a:lnTo>
                <a:lnTo>
                  <a:pt x="855313" y="332949"/>
                </a:lnTo>
                <a:lnTo>
                  <a:pt x="840792" y="294239"/>
                </a:lnTo>
                <a:lnTo>
                  <a:pt x="804315" y="254557"/>
                </a:lnTo>
                <a:lnTo>
                  <a:pt x="736522" y="224627"/>
                </a:lnTo>
                <a:lnTo>
                  <a:pt x="754695" y="215709"/>
                </a:lnTo>
                <a:lnTo>
                  <a:pt x="787456" y="193403"/>
                </a:lnTo>
                <a:lnTo>
                  <a:pt x="817482" y="156090"/>
                </a:lnTo>
                <a:lnTo>
                  <a:pt x="827451" y="102149"/>
                </a:lnTo>
                <a:lnTo>
                  <a:pt x="810591" y="51874"/>
                </a:lnTo>
                <a:lnTo>
                  <a:pt x="777415" y="22780"/>
                </a:lnTo>
                <a:lnTo>
                  <a:pt x="774715" y="21877"/>
                </a:lnTo>
                <a:close/>
              </a:path>
              <a:path w="1215390" h="481965">
                <a:moveTo>
                  <a:pt x="1135027" y="460757"/>
                </a:moveTo>
                <a:lnTo>
                  <a:pt x="895991" y="460757"/>
                </a:lnTo>
                <a:lnTo>
                  <a:pt x="903616" y="461950"/>
                </a:lnTo>
                <a:lnTo>
                  <a:pt x="942191" y="472471"/>
                </a:lnTo>
                <a:lnTo>
                  <a:pt x="966762" y="478034"/>
                </a:lnTo>
                <a:lnTo>
                  <a:pt x="987872" y="480490"/>
                </a:lnTo>
                <a:lnTo>
                  <a:pt x="1016063" y="481687"/>
                </a:lnTo>
                <a:lnTo>
                  <a:pt x="1069565" y="479493"/>
                </a:lnTo>
                <a:lnTo>
                  <a:pt x="1116428" y="469362"/>
                </a:lnTo>
                <a:lnTo>
                  <a:pt x="1135027" y="460757"/>
                </a:lnTo>
                <a:close/>
              </a:path>
              <a:path w="1215390" h="481965">
                <a:moveTo>
                  <a:pt x="878245" y="381303"/>
                </a:moveTo>
                <a:lnTo>
                  <a:pt x="878004" y="471908"/>
                </a:lnTo>
                <a:lnTo>
                  <a:pt x="883313" y="471625"/>
                </a:lnTo>
                <a:lnTo>
                  <a:pt x="886898" y="465827"/>
                </a:lnTo>
                <a:lnTo>
                  <a:pt x="890771" y="462126"/>
                </a:lnTo>
                <a:lnTo>
                  <a:pt x="895991" y="460757"/>
                </a:lnTo>
                <a:lnTo>
                  <a:pt x="1135027" y="460757"/>
                </a:lnTo>
                <a:lnTo>
                  <a:pt x="1136545" y="460055"/>
                </a:lnTo>
                <a:lnTo>
                  <a:pt x="1006220" y="460055"/>
                </a:lnTo>
                <a:lnTo>
                  <a:pt x="965552" y="455395"/>
                </a:lnTo>
                <a:lnTo>
                  <a:pt x="915741" y="432656"/>
                </a:lnTo>
                <a:lnTo>
                  <a:pt x="888162" y="399950"/>
                </a:lnTo>
                <a:lnTo>
                  <a:pt x="883439" y="381596"/>
                </a:lnTo>
                <a:lnTo>
                  <a:pt x="878245" y="381303"/>
                </a:lnTo>
                <a:close/>
              </a:path>
              <a:path w="1215390" h="481965">
                <a:moveTo>
                  <a:pt x="1073947" y="0"/>
                </a:moveTo>
                <a:lnTo>
                  <a:pt x="993393" y="4066"/>
                </a:lnTo>
                <a:lnTo>
                  <a:pt x="952115" y="15690"/>
                </a:lnTo>
                <a:lnTo>
                  <a:pt x="916194" y="37334"/>
                </a:lnTo>
                <a:lnTo>
                  <a:pt x="889240" y="71349"/>
                </a:lnTo>
                <a:lnTo>
                  <a:pt x="874863" y="120086"/>
                </a:lnTo>
                <a:lnTo>
                  <a:pt x="870922" y="159367"/>
                </a:lnTo>
                <a:lnTo>
                  <a:pt x="874121" y="183187"/>
                </a:lnTo>
                <a:lnTo>
                  <a:pt x="918181" y="223067"/>
                </a:lnTo>
                <a:lnTo>
                  <a:pt x="957883" y="246829"/>
                </a:lnTo>
                <a:lnTo>
                  <a:pt x="1005174" y="263194"/>
                </a:lnTo>
                <a:lnTo>
                  <a:pt x="1050363" y="275275"/>
                </a:lnTo>
                <a:lnTo>
                  <a:pt x="1083757" y="286185"/>
                </a:lnTo>
                <a:lnTo>
                  <a:pt x="1107860" y="304251"/>
                </a:lnTo>
                <a:lnTo>
                  <a:pt x="1120574" y="326549"/>
                </a:lnTo>
                <a:lnTo>
                  <a:pt x="1125217" y="348705"/>
                </a:lnTo>
                <a:lnTo>
                  <a:pt x="1125107" y="366340"/>
                </a:lnTo>
                <a:lnTo>
                  <a:pt x="1112300" y="410011"/>
                </a:lnTo>
                <a:lnTo>
                  <a:pt x="1086144" y="439183"/>
                </a:lnTo>
                <a:lnTo>
                  <a:pt x="1049749" y="455363"/>
                </a:lnTo>
                <a:lnTo>
                  <a:pt x="1006220" y="460055"/>
                </a:lnTo>
                <a:lnTo>
                  <a:pt x="1136545" y="460055"/>
                </a:lnTo>
                <a:lnTo>
                  <a:pt x="1155544" y="451264"/>
                </a:lnTo>
                <a:lnTo>
                  <a:pt x="1185808" y="425170"/>
                </a:lnTo>
                <a:lnTo>
                  <a:pt x="1206114" y="391050"/>
                </a:lnTo>
                <a:lnTo>
                  <a:pt x="1215355" y="348875"/>
                </a:lnTo>
                <a:lnTo>
                  <a:pt x="1210454" y="292006"/>
                </a:lnTo>
                <a:lnTo>
                  <a:pt x="1190287" y="251572"/>
                </a:lnTo>
                <a:lnTo>
                  <a:pt x="1160767" y="224539"/>
                </a:lnTo>
                <a:lnTo>
                  <a:pt x="1097303" y="198541"/>
                </a:lnTo>
                <a:lnTo>
                  <a:pt x="1075181" y="193508"/>
                </a:lnTo>
                <a:lnTo>
                  <a:pt x="1029142" y="181256"/>
                </a:lnTo>
                <a:lnTo>
                  <a:pt x="993566" y="165878"/>
                </a:lnTo>
                <a:lnTo>
                  <a:pt x="970713" y="142610"/>
                </a:lnTo>
                <a:lnTo>
                  <a:pt x="962839" y="106694"/>
                </a:lnTo>
                <a:lnTo>
                  <a:pt x="969543" y="74169"/>
                </a:lnTo>
                <a:lnTo>
                  <a:pt x="989776" y="45656"/>
                </a:lnTo>
                <a:lnTo>
                  <a:pt x="1024545" y="26123"/>
                </a:lnTo>
                <a:lnTo>
                  <a:pt x="1074857" y="20539"/>
                </a:lnTo>
                <a:lnTo>
                  <a:pt x="1185522" y="20539"/>
                </a:lnTo>
                <a:lnTo>
                  <a:pt x="1185431" y="15984"/>
                </a:lnTo>
                <a:lnTo>
                  <a:pt x="1163011" y="15984"/>
                </a:lnTo>
                <a:lnTo>
                  <a:pt x="1150551" y="12613"/>
                </a:lnTo>
                <a:lnTo>
                  <a:pt x="1120314" y="5079"/>
                </a:lnTo>
                <a:lnTo>
                  <a:pt x="1098346" y="1265"/>
                </a:lnTo>
                <a:lnTo>
                  <a:pt x="1073947" y="0"/>
                </a:lnTo>
                <a:close/>
              </a:path>
              <a:path w="1215390" h="481965">
                <a:moveTo>
                  <a:pt x="1185522" y="20539"/>
                </a:moveTo>
                <a:lnTo>
                  <a:pt x="1074857" y="20539"/>
                </a:lnTo>
                <a:lnTo>
                  <a:pt x="1118133" y="28098"/>
                </a:lnTo>
                <a:lnTo>
                  <a:pt x="1149862" y="43939"/>
                </a:lnTo>
                <a:lnTo>
                  <a:pt x="1170829" y="65532"/>
                </a:lnTo>
                <a:lnTo>
                  <a:pt x="1181817" y="90349"/>
                </a:lnTo>
                <a:lnTo>
                  <a:pt x="1186916" y="90422"/>
                </a:lnTo>
                <a:lnTo>
                  <a:pt x="1185522" y="20539"/>
                </a:lnTo>
                <a:close/>
              </a:path>
              <a:path w="1215390" h="481965">
                <a:moveTo>
                  <a:pt x="1185241" y="6456"/>
                </a:moveTo>
                <a:lnTo>
                  <a:pt x="1180717" y="6498"/>
                </a:lnTo>
                <a:lnTo>
                  <a:pt x="1179430" y="8068"/>
                </a:lnTo>
                <a:lnTo>
                  <a:pt x="1177451" y="10676"/>
                </a:lnTo>
                <a:lnTo>
                  <a:pt x="1173440" y="12047"/>
                </a:lnTo>
                <a:lnTo>
                  <a:pt x="1163011" y="15984"/>
                </a:lnTo>
                <a:lnTo>
                  <a:pt x="1185431" y="15984"/>
                </a:lnTo>
                <a:lnTo>
                  <a:pt x="1185241" y="64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2666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spc="-25" dirty="0"/>
              <a:t>XX</a:t>
            </a:r>
          </a:p>
        </p:txBody>
      </p:sp>
      <p:sp>
        <p:nvSpPr>
          <p:cNvPr id="16" name="object 10">
            <a:extLst>
              <a:ext uri="{FF2B5EF4-FFF2-40B4-BE49-F238E27FC236}">
                <a16:creationId xmlns:a16="http://schemas.microsoft.com/office/drawing/2014/main" id="{B858A22E-E4D4-1C6B-F8A6-E9D2FC520482}"/>
              </a:ext>
            </a:extLst>
          </p:cNvPr>
          <p:cNvSpPr txBox="1"/>
          <p:nvPr/>
        </p:nvSpPr>
        <p:spPr>
          <a:xfrm>
            <a:off x="1003477" y="10670564"/>
            <a:ext cx="15755619" cy="298800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270"/>
              </a:spcBef>
            </a:pP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 contained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 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 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intended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only for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 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person 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whom it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has been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delivered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and should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not be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disseminated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 distributed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 third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parties without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our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prior written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consent.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DBS</a:t>
            </a:r>
            <a:r>
              <a:rPr sz="900" spc="-2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accepts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liability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whatsoever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with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respect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contents.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Disclaimer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found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Certain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©2020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MSCI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ESG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Research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LLC.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reproduced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permission.</a:t>
            </a:r>
            <a:endParaRPr sz="900" dirty="0">
              <a:latin typeface="Open Sans"/>
              <a:cs typeface="Open Sans"/>
            </a:endParaRPr>
          </a:p>
        </p:txBody>
      </p:sp>
      <p:sp>
        <p:nvSpPr>
          <p:cNvPr id="18" name="object 47">
            <a:extLst>
              <a:ext uri="{FF2B5EF4-FFF2-40B4-BE49-F238E27FC236}">
                <a16:creationId xmlns:a16="http://schemas.microsoft.com/office/drawing/2014/main" id="{436EB6F5-9AA5-C2F0-FCA3-970504063DEB}"/>
              </a:ext>
            </a:extLst>
          </p:cNvPr>
          <p:cNvSpPr txBox="1"/>
          <p:nvPr/>
        </p:nvSpPr>
        <p:spPr>
          <a:xfrm>
            <a:off x="17251843" y="6226485"/>
            <a:ext cx="2295525" cy="164148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950" dirty="0">
                <a:solidFill>
                  <a:srgbClr val="231F20"/>
                </a:solidFill>
                <a:latin typeface="Open Sans"/>
                <a:cs typeface="Open Sans"/>
              </a:rPr>
              <a:t>Source:</a:t>
            </a:r>
            <a:r>
              <a:rPr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lang="en-SG" sz="950" dirty="0" err="1">
                <a:solidFill>
                  <a:srgbClr val="231F20"/>
                </a:solidFill>
                <a:latin typeface="Open Sans"/>
                <a:cs typeface="Open Sans"/>
              </a:rPr>
              <a:t>Factset</a:t>
            </a:r>
            <a:r>
              <a:rPr lang="en-SG" sz="950" dirty="0">
                <a:solidFill>
                  <a:srgbClr val="231F20"/>
                </a:solidFill>
                <a:latin typeface="Open Sans"/>
                <a:cs typeface="Open Sans"/>
              </a:rPr>
              <a:t>,</a:t>
            </a:r>
            <a:r>
              <a:rPr lang="en-SG"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lang="en-SG" sz="950" dirty="0">
                <a:solidFill>
                  <a:srgbClr val="231F20"/>
                </a:solidFill>
                <a:latin typeface="Open Sans"/>
                <a:cs typeface="Open Sans"/>
              </a:rPr>
              <a:t>as</a:t>
            </a:r>
            <a:r>
              <a:rPr lang="en-SG"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lang="en-SG" sz="950" dirty="0">
                <a:solidFill>
                  <a:srgbClr val="231F20"/>
                </a:solidFill>
                <a:latin typeface="Open Sans"/>
                <a:cs typeface="Open Sans"/>
              </a:rPr>
              <a:t>of</a:t>
            </a:r>
            <a:r>
              <a:rPr lang="en-SG"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lang="en-SG" sz="950" dirty="0">
                <a:solidFill>
                  <a:srgbClr val="231F20"/>
                </a:solidFill>
                <a:latin typeface="Open Sans"/>
                <a:cs typeface="Open Sans"/>
              </a:rPr>
              <a:t>31</a:t>
            </a:r>
            <a:r>
              <a:rPr lang="en-SG"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lang="en-SG" sz="950" dirty="0">
                <a:solidFill>
                  <a:srgbClr val="231F20"/>
                </a:solidFill>
                <a:latin typeface="Open Sans"/>
                <a:cs typeface="Open Sans"/>
              </a:rPr>
              <a:t>July</a:t>
            </a:r>
            <a:r>
              <a:rPr lang="en-SG"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lang="en-SG" sz="950" spc="-20" dirty="0">
                <a:solidFill>
                  <a:srgbClr val="231F20"/>
                </a:solidFill>
                <a:latin typeface="Open Sans"/>
                <a:cs typeface="Open Sans"/>
              </a:rPr>
              <a:t>2022</a:t>
            </a:r>
            <a:endParaRPr sz="950" dirty="0">
              <a:latin typeface="Open Sans"/>
              <a:cs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23027" y="595020"/>
            <a:ext cx="7449184" cy="82994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/>
              <a:t>TIANHL</a:t>
            </a:r>
            <a:r>
              <a:rPr spc="-5" dirty="0"/>
              <a:t> </a:t>
            </a:r>
            <a:r>
              <a:rPr dirty="0"/>
              <a:t>11</a:t>
            </a:r>
            <a:r>
              <a:rPr spc="-5" dirty="0"/>
              <a:t> </a:t>
            </a:r>
            <a:r>
              <a:rPr dirty="0"/>
              <a:t>1/2 </a:t>
            </a:r>
            <a:r>
              <a:rPr spc="-10" dirty="0"/>
              <a:t>10/24/22</a:t>
            </a:r>
          </a:p>
        </p:txBody>
      </p:sp>
      <p:sp>
        <p:nvSpPr>
          <p:cNvPr id="3" name="object 3"/>
          <p:cNvSpPr/>
          <p:nvPr/>
        </p:nvSpPr>
        <p:spPr>
          <a:xfrm>
            <a:off x="1026146" y="3307040"/>
            <a:ext cx="18093690" cy="0"/>
          </a:xfrm>
          <a:custGeom>
            <a:avLst/>
            <a:gdLst/>
            <a:ahLst/>
            <a:cxnLst/>
            <a:rect l="l" t="t" r="r" b="b"/>
            <a:pathLst>
              <a:path w="18093690">
                <a:moveTo>
                  <a:pt x="0" y="0"/>
                </a:moveTo>
                <a:lnTo>
                  <a:pt x="18093689" y="0"/>
                </a:lnTo>
              </a:path>
            </a:pathLst>
          </a:custGeom>
          <a:ln w="31412">
            <a:solidFill>
              <a:srgbClr val="B3B3B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026146" y="2476584"/>
            <a:ext cx="18073370" cy="398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82550" rIns="0" bIns="0" rtlCol="0">
            <a:spAutoFit/>
          </a:bodyPr>
          <a:lstStyle/>
          <a:p>
            <a:pPr marL="193040">
              <a:lnSpc>
                <a:spcPct val="100000"/>
              </a:lnSpc>
              <a:spcBef>
                <a:spcPts val="650"/>
              </a:spcBef>
              <a:tabLst>
                <a:tab pos="6633845" algn="l"/>
                <a:tab pos="7540625" algn="l"/>
                <a:tab pos="8416925" algn="l"/>
                <a:tab pos="9658350" algn="l"/>
                <a:tab pos="11606530" algn="l"/>
                <a:tab pos="13179425" algn="l"/>
                <a:tab pos="15116175" algn="l"/>
                <a:tab pos="16832580" algn="l"/>
              </a:tabLst>
            </a:pPr>
            <a:r>
              <a:rPr sz="1300" b="1" spc="-10" dirty="0">
                <a:solidFill>
                  <a:srgbClr val="FFFFFF"/>
                </a:solidFill>
                <a:latin typeface="Open Sans Semibold"/>
                <a:cs typeface="Open Sans Semibold"/>
              </a:rPr>
              <a:t>Ticker</a:t>
            </a: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	</a:t>
            </a:r>
            <a:r>
              <a:rPr sz="1300" b="1" spc="-25" dirty="0">
                <a:solidFill>
                  <a:srgbClr val="FFFFFF"/>
                </a:solidFill>
                <a:latin typeface="Open Sans Semibold"/>
                <a:cs typeface="Open Sans Semibold"/>
              </a:rPr>
              <a:t>Ask</a:t>
            </a: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	</a:t>
            </a:r>
            <a:r>
              <a:rPr sz="1300" b="1" spc="-25" dirty="0">
                <a:solidFill>
                  <a:srgbClr val="FFFFFF"/>
                </a:solidFill>
                <a:latin typeface="Open Sans Semibold"/>
                <a:cs typeface="Open Sans Semibold"/>
              </a:rPr>
              <a:t>Bid</a:t>
            </a: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	</a:t>
            </a:r>
            <a:r>
              <a:rPr sz="1300" b="1" spc="-10" dirty="0">
                <a:solidFill>
                  <a:srgbClr val="FFFFFF"/>
                </a:solidFill>
                <a:latin typeface="Open Sans Semibold"/>
                <a:cs typeface="Open Sans Semibold"/>
              </a:rPr>
              <a:t>Coupon</a:t>
            </a: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	Yield</a:t>
            </a:r>
            <a:r>
              <a:rPr sz="1300" b="1" spc="15" dirty="0">
                <a:solidFill>
                  <a:srgbClr val="FFFFFF"/>
                </a:solidFill>
                <a:latin typeface="Open Sans Semibold"/>
                <a:cs typeface="Open Sans Semibold"/>
              </a:rPr>
              <a:t> </a:t>
            </a: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to</a:t>
            </a:r>
            <a:r>
              <a:rPr sz="1300" b="1" spc="30" dirty="0">
                <a:solidFill>
                  <a:srgbClr val="FFFFFF"/>
                </a:solidFill>
                <a:latin typeface="Open Sans Semibold"/>
                <a:cs typeface="Open Sans Semibold"/>
              </a:rPr>
              <a:t> </a:t>
            </a:r>
            <a:r>
              <a:rPr sz="1300" b="1" spc="-10" dirty="0">
                <a:solidFill>
                  <a:srgbClr val="FFFFFF"/>
                </a:solidFill>
                <a:latin typeface="Open Sans Semibold"/>
                <a:cs typeface="Open Sans Semibold"/>
              </a:rPr>
              <a:t>Maturity</a:t>
            </a: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	Yield</a:t>
            </a:r>
            <a:r>
              <a:rPr sz="1300" b="1" spc="15" dirty="0">
                <a:solidFill>
                  <a:srgbClr val="FFFFFF"/>
                </a:solidFill>
                <a:latin typeface="Open Sans Semibold"/>
                <a:cs typeface="Open Sans Semibold"/>
              </a:rPr>
              <a:t> </a:t>
            </a: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to</a:t>
            </a:r>
            <a:r>
              <a:rPr sz="1300" b="1" spc="30" dirty="0">
                <a:solidFill>
                  <a:srgbClr val="FFFFFF"/>
                </a:solidFill>
                <a:latin typeface="Open Sans Semibold"/>
                <a:cs typeface="Open Sans Semibold"/>
              </a:rPr>
              <a:t> </a:t>
            </a:r>
            <a:r>
              <a:rPr sz="1300" b="1" spc="-20" dirty="0">
                <a:solidFill>
                  <a:srgbClr val="FFFFFF"/>
                </a:solidFill>
                <a:latin typeface="Open Sans Semibold"/>
                <a:cs typeface="Open Sans Semibold"/>
              </a:rPr>
              <a:t>Call</a:t>
            </a: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	Yield</a:t>
            </a:r>
            <a:r>
              <a:rPr sz="1300" b="1" spc="15" dirty="0">
                <a:solidFill>
                  <a:srgbClr val="FFFFFF"/>
                </a:solidFill>
                <a:latin typeface="Open Sans Semibold"/>
                <a:cs typeface="Open Sans Semibold"/>
              </a:rPr>
              <a:t> </a:t>
            </a: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to</a:t>
            </a:r>
            <a:r>
              <a:rPr sz="1300" b="1" spc="30" dirty="0">
                <a:solidFill>
                  <a:srgbClr val="FFFFFF"/>
                </a:solidFill>
                <a:latin typeface="Open Sans Semibold"/>
                <a:cs typeface="Open Sans Semibold"/>
              </a:rPr>
              <a:t> </a:t>
            </a:r>
            <a:r>
              <a:rPr sz="1300" b="1" spc="-10" dirty="0">
                <a:solidFill>
                  <a:srgbClr val="FFFFFF"/>
                </a:solidFill>
                <a:latin typeface="Open Sans Semibold"/>
                <a:cs typeface="Open Sans Semibold"/>
              </a:rPr>
              <a:t>Worst</a:t>
            </a: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	Reset</a:t>
            </a:r>
            <a:r>
              <a:rPr sz="1300" b="1" spc="40" dirty="0">
                <a:solidFill>
                  <a:srgbClr val="FFFFFF"/>
                </a:solidFill>
                <a:latin typeface="Open Sans Semibold"/>
                <a:cs typeface="Open Sans Semibold"/>
              </a:rPr>
              <a:t> </a:t>
            </a:r>
            <a:r>
              <a:rPr sz="1300" b="1" spc="-20" dirty="0">
                <a:solidFill>
                  <a:srgbClr val="FFFFFF"/>
                </a:solidFill>
                <a:latin typeface="Open Sans Semibold"/>
                <a:cs typeface="Open Sans Semibold"/>
              </a:rPr>
              <a:t>Index</a:t>
            </a: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	Reset</a:t>
            </a:r>
            <a:r>
              <a:rPr sz="1300" b="1" spc="40" dirty="0">
                <a:solidFill>
                  <a:srgbClr val="FFFFFF"/>
                </a:solidFill>
                <a:latin typeface="Open Sans Semibold"/>
                <a:cs typeface="Open Sans Semibold"/>
              </a:rPr>
              <a:t> </a:t>
            </a:r>
            <a:r>
              <a:rPr sz="1300" b="1" spc="-10" dirty="0">
                <a:solidFill>
                  <a:srgbClr val="FFFFFF"/>
                </a:solidFill>
                <a:latin typeface="Open Sans Semibold"/>
                <a:cs typeface="Open Sans Semibold"/>
              </a:rPr>
              <a:t>Margin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18199" y="2959858"/>
            <a:ext cx="1737995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6443980" algn="l"/>
                <a:tab pos="7339965" algn="l"/>
                <a:tab pos="8366125" algn="l"/>
                <a:tab pos="10009505" algn="l"/>
                <a:tab pos="11770360" algn="l"/>
                <a:tab pos="13433425" algn="l"/>
                <a:tab pos="14741525" algn="l"/>
                <a:tab pos="16939260" algn="l"/>
              </a:tabLst>
            </a:pPr>
            <a:r>
              <a:rPr sz="1300" spc="-10" dirty="0">
                <a:latin typeface="Open Sans"/>
                <a:cs typeface="Open Sans"/>
              </a:rPr>
              <a:t>XS2109191986</a:t>
            </a:r>
            <a:r>
              <a:rPr sz="1300" dirty="0">
                <a:latin typeface="Open Sans"/>
                <a:cs typeface="Open Sans"/>
              </a:rPr>
              <a:t>	</a:t>
            </a:r>
            <a:r>
              <a:rPr sz="1300" spc="-25" dirty="0">
                <a:latin typeface="Open Sans"/>
                <a:cs typeface="Open Sans"/>
              </a:rPr>
              <a:t>X.X</a:t>
            </a:r>
            <a:r>
              <a:rPr sz="1300" dirty="0">
                <a:latin typeface="Open Sans"/>
                <a:cs typeface="Open Sans"/>
              </a:rPr>
              <a:t>	</a:t>
            </a:r>
            <a:r>
              <a:rPr sz="1300" spc="-25" dirty="0">
                <a:latin typeface="Open Sans"/>
                <a:cs typeface="Open Sans"/>
              </a:rPr>
              <a:t>X.X</a:t>
            </a:r>
            <a:r>
              <a:rPr sz="1300" dirty="0">
                <a:latin typeface="Open Sans"/>
                <a:cs typeface="Open Sans"/>
              </a:rPr>
              <a:t>	</a:t>
            </a:r>
            <a:r>
              <a:rPr sz="1300" spc="-25" dirty="0">
                <a:latin typeface="Open Sans"/>
                <a:cs typeface="Open Sans"/>
              </a:rPr>
              <a:t>X.X</a:t>
            </a:r>
            <a:r>
              <a:rPr sz="1300" dirty="0">
                <a:latin typeface="Open Sans"/>
                <a:cs typeface="Open Sans"/>
              </a:rPr>
              <a:t>	</a:t>
            </a:r>
            <a:r>
              <a:rPr sz="1300" spc="-25" dirty="0">
                <a:latin typeface="Open Sans"/>
                <a:cs typeface="Open Sans"/>
              </a:rPr>
              <a:t>X.X</a:t>
            </a:r>
            <a:r>
              <a:rPr sz="1300" dirty="0">
                <a:latin typeface="Open Sans"/>
                <a:cs typeface="Open Sans"/>
              </a:rPr>
              <a:t>	</a:t>
            </a:r>
            <a:r>
              <a:rPr sz="1300" spc="-25" dirty="0">
                <a:latin typeface="Open Sans"/>
                <a:cs typeface="Open Sans"/>
              </a:rPr>
              <a:t>X.X</a:t>
            </a:r>
            <a:r>
              <a:rPr sz="1300" dirty="0">
                <a:latin typeface="Open Sans"/>
                <a:cs typeface="Open Sans"/>
              </a:rPr>
              <a:t>	</a:t>
            </a:r>
            <a:r>
              <a:rPr sz="1300" spc="-25" dirty="0">
                <a:latin typeface="Open Sans"/>
                <a:cs typeface="Open Sans"/>
              </a:rPr>
              <a:t>X.X</a:t>
            </a:r>
            <a:r>
              <a:rPr sz="1300" dirty="0">
                <a:latin typeface="Open Sans"/>
                <a:cs typeface="Open Sans"/>
              </a:rPr>
              <a:t>	US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Treasury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-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25" dirty="0">
                <a:latin typeface="Open Sans"/>
                <a:cs typeface="Open Sans"/>
              </a:rPr>
              <a:t>5Y</a:t>
            </a:r>
            <a:r>
              <a:rPr sz="1300" dirty="0">
                <a:latin typeface="Open Sans"/>
                <a:cs typeface="Open Sans"/>
              </a:rPr>
              <a:t>	</a:t>
            </a:r>
            <a:r>
              <a:rPr sz="1300" spc="-20" dirty="0">
                <a:latin typeface="Open Sans"/>
                <a:cs typeface="Open Sans"/>
              </a:rPr>
              <a:t>225.0</a:t>
            </a:r>
            <a:endParaRPr sz="1300">
              <a:latin typeface="Open Sans"/>
              <a:cs typeface="Open Sans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0" y="11046783"/>
            <a:ext cx="20104100" cy="262255"/>
            <a:chOff x="0" y="11046783"/>
            <a:chExt cx="20104100" cy="262255"/>
          </a:xfrm>
        </p:grpSpPr>
        <p:sp>
          <p:nvSpPr>
            <p:cNvPr id="7" name="object 7"/>
            <p:cNvSpPr/>
            <p:nvPr/>
          </p:nvSpPr>
          <p:spPr>
            <a:xfrm>
              <a:off x="19109365" y="11046783"/>
              <a:ext cx="995044" cy="262255"/>
            </a:xfrm>
            <a:custGeom>
              <a:avLst/>
              <a:gdLst/>
              <a:ahLst/>
              <a:cxnLst/>
              <a:rect l="l" t="t" r="r" b="b"/>
              <a:pathLst>
                <a:path w="995044" h="262254">
                  <a:moveTo>
                    <a:pt x="994723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994723" y="261772"/>
                  </a:lnTo>
                  <a:lnTo>
                    <a:pt x="994723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11046783"/>
              <a:ext cx="19109690" cy="262255"/>
            </a:xfrm>
            <a:custGeom>
              <a:avLst/>
              <a:gdLst/>
              <a:ahLst/>
              <a:cxnLst/>
              <a:rect l="l" t="t" r="r" b="b"/>
              <a:pathLst>
                <a:path w="19109690" h="262254">
                  <a:moveTo>
                    <a:pt x="19109365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19109365" y="261772"/>
                  </a:lnTo>
                  <a:lnTo>
                    <a:pt x="19109365" y="0"/>
                  </a:lnTo>
                  <a:close/>
                </a:path>
              </a:pathLst>
            </a:custGeom>
            <a:solidFill>
              <a:srgbClr val="CC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17283177" y="769244"/>
            <a:ext cx="528320" cy="528320"/>
          </a:xfrm>
          <a:custGeom>
            <a:avLst/>
            <a:gdLst/>
            <a:ahLst/>
            <a:cxnLst/>
            <a:rect l="l" t="t" r="r" b="b"/>
            <a:pathLst>
              <a:path w="528319" h="528319">
                <a:moveTo>
                  <a:pt x="458587" y="458736"/>
                </a:moveTo>
                <a:lnTo>
                  <a:pt x="69238" y="458736"/>
                </a:lnTo>
                <a:lnTo>
                  <a:pt x="64043" y="471270"/>
                </a:lnTo>
                <a:lnTo>
                  <a:pt x="62504" y="485630"/>
                </a:lnTo>
                <a:lnTo>
                  <a:pt x="66280" y="500854"/>
                </a:lnTo>
                <a:lnTo>
                  <a:pt x="77028" y="515980"/>
                </a:lnTo>
                <a:lnTo>
                  <a:pt x="96555" y="527338"/>
                </a:lnTo>
                <a:lnTo>
                  <a:pt x="114315" y="528059"/>
                </a:lnTo>
                <a:lnTo>
                  <a:pt x="129978" y="522822"/>
                </a:lnTo>
                <a:lnTo>
                  <a:pt x="143215" y="516304"/>
                </a:lnTo>
                <a:lnTo>
                  <a:pt x="180272" y="501162"/>
                </a:lnTo>
                <a:lnTo>
                  <a:pt x="211011" y="493013"/>
                </a:lnTo>
                <a:lnTo>
                  <a:pt x="238024" y="489704"/>
                </a:lnTo>
                <a:lnTo>
                  <a:pt x="263902" y="489080"/>
                </a:lnTo>
                <a:lnTo>
                  <a:pt x="464492" y="489080"/>
                </a:lnTo>
                <a:lnTo>
                  <a:pt x="465348" y="485630"/>
                </a:lnTo>
                <a:lnTo>
                  <a:pt x="463809" y="471270"/>
                </a:lnTo>
                <a:lnTo>
                  <a:pt x="458587" y="458736"/>
                </a:lnTo>
                <a:close/>
              </a:path>
              <a:path w="528319" h="528319">
                <a:moveTo>
                  <a:pt x="464492" y="489080"/>
                </a:moveTo>
                <a:lnTo>
                  <a:pt x="263902" y="489080"/>
                </a:lnTo>
                <a:lnTo>
                  <a:pt x="289795" y="489704"/>
                </a:lnTo>
                <a:lnTo>
                  <a:pt x="316829" y="493013"/>
                </a:lnTo>
                <a:lnTo>
                  <a:pt x="347587" y="501162"/>
                </a:lnTo>
                <a:lnTo>
                  <a:pt x="384653" y="516304"/>
                </a:lnTo>
                <a:lnTo>
                  <a:pt x="397879" y="522822"/>
                </a:lnTo>
                <a:lnTo>
                  <a:pt x="413557" y="528059"/>
                </a:lnTo>
                <a:lnTo>
                  <a:pt x="431333" y="527338"/>
                </a:lnTo>
                <a:lnTo>
                  <a:pt x="450849" y="515980"/>
                </a:lnTo>
                <a:lnTo>
                  <a:pt x="461572" y="500854"/>
                </a:lnTo>
                <a:lnTo>
                  <a:pt x="464492" y="489080"/>
                </a:lnTo>
                <a:close/>
              </a:path>
              <a:path w="528319" h="528319">
                <a:moveTo>
                  <a:pt x="504875" y="458736"/>
                </a:moveTo>
                <a:lnTo>
                  <a:pt x="458587" y="458736"/>
                </a:lnTo>
                <a:lnTo>
                  <a:pt x="471141" y="463921"/>
                </a:lnTo>
                <a:lnTo>
                  <a:pt x="485503" y="465458"/>
                </a:lnTo>
                <a:lnTo>
                  <a:pt x="500739" y="461673"/>
                </a:lnTo>
                <a:lnTo>
                  <a:pt x="504875" y="458736"/>
                </a:lnTo>
                <a:close/>
              </a:path>
              <a:path w="528319" h="528319">
                <a:moveTo>
                  <a:pt x="42341" y="62604"/>
                </a:moveTo>
                <a:lnTo>
                  <a:pt x="27125" y="66377"/>
                </a:lnTo>
                <a:lnTo>
                  <a:pt x="12004" y="77114"/>
                </a:lnTo>
                <a:lnTo>
                  <a:pt x="714" y="96645"/>
                </a:lnTo>
                <a:lnTo>
                  <a:pt x="1" y="114424"/>
                </a:lnTo>
                <a:lnTo>
                  <a:pt x="5229" y="130102"/>
                </a:lnTo>
                <a:lnTo>
                  <a:pt x="11755" y="143332"/>
                </a:lnTo>
                <a:lnTo>
                  <a:pt x="26846" y="180372"/>
                </a:lnTo>
                <a:lnTo>
                  <a:pt x="34980" y="211117"/>
                </a:lnTo>
                <a:lnTo>
                  <a:pt x="38291" y="238223"/>
                </a:lnTo>
                <a:lnTo>
                  <a:pt x="38912" y="264050"/>
                </a:lnTo>
                <a:lnTo>
                  <a:pt x="38288" y="289885"/>
                </a:lnTo>
                <a:lnTo>
                  <a:pt x="34974" y="316939"/>
                </a:lnTo>
                <a:lnTo>
                  <a:pt x="26841" y="347687"/>
                </a:lnTo>
                <a:lnTo>
                  <a:pt x="11727" y="384748"/>
                </a:lnTo>
                <a:lnTo>
                  <a:pt x="5218" y="397963"/>
                </a:lnTo>
                <a:lnTo>
                  <a:pt x="0" y="413645"/>
                </a:lnTo>
                <a:lnTo>
                  <a:pt x="714" y="431428"/>
                </a:lnTo>
                <a:lnTo>
                  <a:pt x="12004" y="450945"/>
                </a:lnTo>
                <a:lnTo>
                  <a:pt x="27125" y="461673"/>
                </a:lnTo>
                <a:lnTo>
                  <a:pt x="42341" y="465446"/>
                </a:lnTo>
                <a:lnTo>
                  <a:pt x="56697" y="463916"/>
                </a:lnTo>
                <a:lnTo>
                  <a:pt x="69238" y="458736"/>
                </a:lnTo>
                <a:lnTo>
                  <a:pt x="504875" y="458736"/>
                </a:lnTo>
                <a:lnTo>
                  <a:pt x="515842" y="450945"/>
                </a:lnTo>
                <a:lnTo>
                  <a:pt x="527222" y="431428"/>
                </a:lnTo>
                <a:lnTo>
                  <a:pt x="527297" y="429616"/>
                </a:lnTo>
                <a:lnTo>
                  <a:pt x="98871" y="429616"/>
                </a:lnTo>
                <a:lnTo>
                  <a:pt x="98337" y="429197"/>
                </a:lnTo>
                <a:lnTo>
                  <a:pt x="205925" y="301034"/>
                </a:lnTo>
                <a:lnTo>
                  <a:pt x="215738" y="290665"/>
                </a:lnTo>
                <a:lnTo>
                  <a:pt x="220777" y="283348"/>
                </a:lnTo>
                <a:lnTo>
                  <a:pt x="222633" y="275607"/>
                </a:lnTo>
                <a:lnTo>
                  <a:pt x="222898" y="263967"/>
                </a:lnTo>
                <a:lnTo>
                  <a:pt x="220246" y="249978"/>
                </a:lnTo>
                <a:lnTo>
                  <a:pt x="214412" y="238223"/>
                </a:lnTo>
                <a:lnTo>
                  <a:pt x="208577" y="230125"/>
                </a:lnTo>
                <a:lnTo>
                  <a:pt x="205925" y="227109"/>
                </a:lnTo>
                <a:lnTo>
                  <a:pt x="98337" y="98893"/>
                </a:lnTo>
                <a:lnTo>
                  <a:pt x="98818" y="98390"/>
                </a:lnTo>
                <a:lnTo>
                  <a:pt x="527294" y="98390"/>
                </a:lnTo>
                <a:lnTo>
                  <a:pt x="527221" y="96645"/>
                </a:lnTo>
                <a:lnTo>
                  <a:pt x="515842" y="77114"/>
                </a:lnTo>
                <a:lnTo>
                  <a:pt x="504900" y="69344"/>
                </a:lnTo>
                <a:lnTo>
                  <a:pt x="458587" y="69344"/>
                </a:lnTo>
                <a:lnTo>
                  <a:pt x="69238" y="69313"/>
                </a:lnTo>
                <a:lnTo>
                  <a:pt x="56697" y="64135"/>
                </a:lnTo>
                <a:lnTo>
                  <a:pt x="42341" y="62604"/>
                </a:lnTo>
                <a:close/>
              </a:path>
              <a:path w="528319" h="528319">
                <a:moveTo>
                  <a:pt x="263902" y="305096"/>
                </a:moveTo>
                <a:lnTo>
                  <a:pt x="249885" y="307737"/>
                </a:lnTo>
                <a:lnTo>
                  <a:pt x="238118" y="313546"/>
                </a:lnTo>
                <a:lnTo>
                  <a:pt x="230018" y="319356"/>
                </a:lnTo>
                <a:lnTo>
                  <a:pt x="227003" y="321996"/>
                </a:lnTo>
                <a:lnTo>
                  <a:pt x="98871" y="429616"/>
                </a:lnTo>
                <a:lnTo>
                  <a:pt x="429101" y="429616"/>
                </a:lnTo>
                <a:lnTo>
                  <a:pt x="300875" y="321996"/>
                </a:lnTo>
                <a:lnTo>
                  <a:pt x="290567" y="312226"/>
                </a:lnTo>
                <a:lnTo>
                  <a:pt x="283280" y="307209"/>
                </a:lnTo>
                <a:lnTo>
                  <a:pt x="275547" y="305360"/>
                </a:lnTo>
                <a:lnTo>
                  <a:pt x="263902" y="305096"/>
                </a:lnTo>
                <a:close/>
              </a:path>
              <a:path w="528319" h="528319">
                <a:moveTo>
                  <a:pt x="527299" y="98506"/>
                </a:moveTo>
                <a:lnTo>
                  <a:pt x="429018" y="98506"/>
                </a:lnTo>
                <a:lnTo>
                  <a:pt x="429552" y="98935"/>
                </a:lnTo>
                <a:lnTo>
                  <a:pt x="321911" y="227109"/>
                </a:lnTo>
                <a:lnTo>
                  <a:pt x="312147" y="237446"/>
                </a:lnTo>
                <a:lnTo>
                  <a:pt x="307133" y="244739"/>
                </a:lnTo>
                <a:lnTo>
                  <a:pt x="305285" y="252453"/>
                </a:lnTo>
                <a:lnTo>
                  <a:pt x="305021" y="264050"/>
                </a:lnTo>
                <a:lnTo>
                  <a:pt x="307660" y="278090"/>
                </a:lnTo>
                <a:lnTo>
                  <a:pt x="313492" y="289921"/>
                </a:lnTo>
                <a:lnTo>
                  <a:pt x="319272" y="298008"/>
                </a:lnTo>
                <a:lnTo>
                  <a:pt x="321911" y="301034"/>
                </a:lnTo>
                <a:lnTo>
                  <a:pt x="429552" y="429166"/>
                </a:lnTo>
                <a:lnTo>
                  <a:pt x="429101" y="429616"/>
                </a:lnTo>
                <a:lnTo>
                  <a:pt x="527297" y="429616"/>
                </a:lnTo>
                <a:lnTo>
                  <a:pt x="527958" y="413641"/>
                </a:lnTo>
                <a:lnTo>
                  <a:pt x="522727" y="397950"/>
                </a:lnTo>
                <a:lnTo>
                  <a:pt x="516206" y="384717"/>
                </a:lnTo>
                <a:lnTo>
                  <a:pt x="501040" y="347675"/>
                </a:lnTo>
                <a:lnTo>
                  <a:pt x="492869" y="316915"/>
                </a:lnTo>
                <a:lnTo>
                  <a:pt x="489549" y="289885"/>
                </a:lnTo>
                <a:lnTo>
                  <a:pt x="488924" y="263967"/>
                </a:lnTo>
                <a:lnTo>
                  <a:pt x="489548" y="238223"/>
                </a:lnTo>
                <a:lnTo>
                  <a:pt x="492872" y="211113"/>
                </a:lnTo>
                <a:lnTo>
                  <a:pt x="501043" y="180370"/>
                </a:lnTo>
                <a:lnTo>
                  <a:pt x="516235" y="143300"/>
                </a:lnTo>
                <a:lnTo>
                  <a:pt x="522738" y="130089"/>
                </a:lnTo>
                <a:lnTo>
                  <a:pt x="527960" y="114420"/>
                </a:lnTo>
                <a:lnTo>
                  <a:pt x="527299" y="98506"/>
                </a:lnTo>
                <a:close/>
              </a:path>
              <a:path w="528319" h="528319">
                <a:moveTo>
                  <a:pt x="527294" y="98390"/>
                </a:moveTo>
                <a:lnTo>
                  <a:pt x="98818" y="98390"/>
                </a:lnTo>
                <a:lnTo>
                  <a:pt x="227003" y="206021"/>
                </a:lnTo>
                <a:lnTo>
                  <a:pt x="237333" y="215809"/>
                </a:lnTo>
                <a:lnTo>
                  <a:pt x="244620" y="220836"/>
                </a:lnTo>
                <a:lnTo>
                  <a:pt x="252323" y="222688"/>
                </a:lnTo>
                <a:lnTo>
                  <a:pt x="263902" y="222952"/>
                </a:lnTo>
                <a:lnTo>
                  <a:pt x="277980" y="220307"/>
                </a:lnTo>
                <a:lnTo>
                  <a:pt x="289767" y="214486"/>
                </a:lnTo>
                <a:lnTo>
                  <a:pt x="297865" y="208666"/>
                </a:lnTo>
                <a:lnTo>
                  <a:pt x="300875" y="206021"/>
                </a:lnTo>
                <a:lnTo>
                  <a:pt x="429018" y="98506"/>
                </a:lnTo>
                <a:lnTo>
                  <a:pt x="527299" y="98506"/>
                </a:lnTo>
                <a:close/>
              </a:path>
              <a:path w="528319" h="528319">
                <a:moveTo>
                  <a:pt x="485503" y="62608"/>
                </a:moveTo>
                <a:lnTo>
                  <a:pt x="471141" y="64149"/>
                </a:lnTo>
                <a:lnTo>
                  <a:pt x="458587" y="69344"/>
                </a:lnTo>
                <a:lnTo>
                  <a:pt x="504900" y="69344"/>
                </a:lnTo>
                <a:lnTo>
                  <a:pt x="500719" y="66377"/>
                </a:lnTo>
                <a:lnTo>
                  <a:pt x="485503" y="62608"/>
                </a:lnTo>
                <a:close/>
              </a:path>
              <a:path w="528319" h="528319">
                <a:moveTo>
                  <a:pt x="114315" y="0"/>
                </a:moveTo>
                <a:lnTo>
                  <a:pt x="96555" y="727"/>
                </a:lnTo>
                <a:lnTo>
                  <a:pt x="77028" y="12089"/>
                </a:lnTo>
                <a:lnTo>
                  <a:pt x="66293" y="27220"/>
                </a:lnTo>
                <a:lnTo>
                  <a:pt x="62516" y="42452"/>
                </a:lnTo>
                <a:lnTo>
                  <a:pt x="64053" y="56817"/>
                </a:lnTo>
                <a:lnTo>
                  <a:pt x="69238" y="69313"/>
                </a:lnTo>
                <a:lnTo>
                  <a:pt x="458601" y="69313"/>
                </a:lnTo>
                <a:lnTo>
                  <a:pt x="463826" y="56804"/>
                </a:lnTo>
                <a:lnTo>
                  <a:pt x="465374" y="42448"/>
                </a:lnTo>
                <a:lnTo>
                  <a:pt x="464519" y="39000"/>
                </a:lnTo>
                <a:lnTo>
                  <a:pt x="263902" y="39000"/>
                </a:lnTo>
                <a:lnTo>
                  <a:pt x="238029" y="38374"/>
                </a:lnTo>
                <a:lnTo>
                  <a:pt x="210999" y="35063"/>
                </a:lnTo>
                <a:lnTo>
                  <a:pt x="180250" y="26914"/>
                </a:lnTo>
                <a:lnTo>
                  <a:pt x="143215" y="11775"/>
                </a:lnTo>
                <a:lnTo>
                  <a:pt x="129978" y="5238"/>
                </a:lnTo>
                <a:lnTo>
                  <a:pt x="114315" y="0"/>
                </a:lnTo>
                <a:close/>
              </a:path>
              <a:path w="528319" h="528319">
                <a:moveTo>
                  <a:pt x="413557" y="0"/>
                </a:moveTo>
                <a:lnTo>
                  <a:pt x="397879" y="5238"/>
                </a:lnTo>
                <a:lnTo>
                  <a:pt x="384653" y="11775"/>
                </a:lnTo>
                <a:lnTo>
                  <a:pt x="347596" y="26914"/>
                </a:lnTo>
                <a:lnTo>
                  <a:pt x="316852" y="35063"/>
                </a:lnTo>
                <a:lnTo>
                  <a:pt x="289821" y="38374"/>
                </a:lnTo>
                <a:lnTo>
                  <a:pt x="263902" y="39000"/>
                </a:lnTo>
                <a:lnTo>
                  <a:pt x="464519" y="39000"/>
                </a:lnTo>
                <a:lnTo>
                  <a:pt x="461597" y="27219"/>
                </a:lnTo>
                <a:lnTo>
                  <a:pt x="450849" y="12089"/>
                </a:lnTo>
                <a:lnTo>
                  <a:pt x="431333" y="727"/>
                </a:lnTo>
                <a:lnTo>
                  <a:pt x="413557" y="0"/>
                </a:lnTo>
                <a:close/>
              </a:path>
            </a:pathLst>
          </a:custGeom>
          <a:solidFill>
            <a:srgbClr val="CC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7882314" y="792618"/>
            <a:ext cx="1215390" cy="481965"/>
          </a:xfrm>
          <a:custGeom>
            <a:avLst/>
            <a:gdLst/>
            <a:ahLst/>
            <a:cxnLst/>
            <a:rect l="l" t="t" r="r" b="b"/>
            <a:pathLst>
              <a:path w="1215390" h="481965">
                <a:moveTo>
                  <a:pt x="2711" y="5084"/>
                </a:moveTo>
                <a:lnTo>
                  <a:pt x="3109" y="10142"/>
                </a:lnTo>
                <a:lnTo>
                  <a:pt x="14422" y="13586"/>
                </a:lnTo>
                <a:lnTo>
                  <a:pt x="23838" y="19848"/>
                </a:lnTo>
                <a:lnTo>
                  <a:pt x="35480" y="71496"/>
                </a:lnTo>
                <a:lnTo>
                  <a:pt x="36834" y="121655"/>
                </a:lnTo>
                <a:lnTo>
                  <a:pt x="37685" y="181612"/>
                </a:lnTo>
                <a:lnTo>
                  <a:pt x="38057" y="252036"/>
                </a:lnTo>
                <a:lnTo>
                  <a:pt x="37770" y="319228"/>
                </a:lnTo>
                <a:lnTo>
                  <a:pt x="36777" y="379066"/>
                </a:lnTo>
                <a:lnTo>
                  <a:pt x="35002" y="425035"/>
                </a:lnTo>
                <a:lnTo>
                  <a:pt x="20581" y="463374"/>
                </a:lnTo>
                <a:lnTo>
                  <a:pt x="293" y="470976"/>
                </a:lnTo>
                <a:lnTo>
                  <a:pt x="0" y="476243"/>
                </a:lnTo>
                <a:lnTo>
                  <a:pt x="247416" y="476201"/>
                </a:lnTo>
                <a:lnTo>
                  <a:pt x="284178" y="472045"/>
                </a:lnTo>
                <a:lnTo>
                  <a:pt x="320351" y="459845"/>
                </a:lnTo>
                <a:lnTo>
                  <a:pt x="321536" y="459159"/>
                </a:lnTo>
                <a:lnTo>
                  <a:pt x="183134" y="459159"/>
                </a:lnTo>
                <a:lnTo>
                  <a:pt x="149880" y="457322"/>
                </a:lnTo>
                <a:lnTo>
                  <a:pt x="122788" y="406212"/>
                </a:lnTo>
                <a:lnTo>
                  <a:pt x="122264" y="359848"/>
                </a:lnTo>
                <a:lnTo>
                  <a:pt x="122093" y="319228"/>
                </a:lnTo>
                <a:lnTo>
                  <a:pt x="122031" y="236742"/>
                </a:lnTo>
                <a:lnTo>
                  <a:pt x="122288" y="172434"/>
                </a:lnTo>
                <a:lnTo>
                  <a:pt x="122770" y="114578"/>
                </a:lnTo>
                <a:lnTo>
                  <a:pt x="123461" y="69393"/>
                </a:lnTo>
                <a:lnTo>
                  <a:pt x="126144" y="31042"/>
                </a:lnTo>
                <a:lnTo>
                  <a:pt x="149796" y="22811"/>
                </a:lnTo>
                <a:lnTo>
                  <a:pt x="312006" y="22811"/>
                </a:lnTo>
                <a:lnTo>
                  <a:pt x="301032" y="17934"/>
                </a:lnTo>
                <a:lnTo>
                  <a:pt x="262100" y="8138"/>
                </a:lnTo>
                <a:lnTo>
                  <a:pt x="224982" y="5147"/>
                </a:lnTo>
                <a:lnTo>
                  <a:pt x="180032" y="5147"/>
                </a:lnTo>
                <a:lnTo>
                  <a:pt x="2711" y="5084"/>
                </a:lnTo>
                <a:close/>
              </a:path>
              <a:path w="1215390" h="481965">
                <a:moveTo>
                  <a:pt x="312006" y="22811"/>
                </a:moveTo>
                <a:lnTo>
                  <a:pt x="149796" y="22811"/>
                </a:lnTo>
                <a:lnTo>
                  <a:pt x="160752" y="22903"/>
                </a:lnTo>
                <a:lnTo>
                  <a:pt x="168608" y="23111"/>
                </a:lnTo>
                <a:lnTo>
                  <a:pt x="235534" y="32933"/>
                </a:lnTo>
                <a:lnTo>
                  <a:pt x="272698" y="50311"/>
                </a:lnTo>
                <a:lnTo>
                  <a:pt x="302312" y="75657"/>
                </a:lnTo>
                <a:lnTo>
                  <a:pt x="325029" y="107980"/>
                </a:lnTo>
                <a:lnTo>
                  <a:pt x="341506" y="146286"/>
                </a:lnTo>
                <a:lnTo>
                  <a:pt x="352400" y="189583"/>
                </a:lnTo>
                <a:lnTo>
                  <a:pt x="358348" y="236742"/>
                </a:lnTo>
                <a:lnTo>
                  <a:pt x="358287" y="239998"/>
                </a:lnTo>
                <a:lnTo>
                  <a:pt x="356726" y="302428"/>
                </a:lnTo>
                <a:lnTo>
                  <a:pt x="343429" y="356847"/>
                </a:lnTo>
                <a:lnTo>
                  <a:pt x="322024" y="399377"/>
                </a:lnTo>
                <a:lnTo>
                  <a:pt x="296062" y="429255"/>
                </a:lnTo>
                <a:lnTo>
                  <a:pt x="242363" y="453453"/>
                </a:lnTo>
                <a:lnTo>
                  <a:pt x="183134" y="459159"/>
                </a:lnTo>
                <a:lnTo>
                  <a:pt x="321536" y="459159"/>
                </a:lnTo>
                <a:lnTo>
                  <a:pt x="354634" y="439979"/>
                </a:lnTo>
                <a:lnTo>
                  <a:pt x="385637" y="412903"/>
                </a:lnTo>
                <a:lnTo>
                  <a:pt x="412103" y="378957"/>
                </a:lnTo>
                <a:lnTo>
                  <a:pt x="432688" y="338559"/>
                </a:lnTo>
                <a:lnTo>
                  <a:pt x="446067" y="292107"/>
                </a:lnTo>
                <a:lnTo>
                  <a:pt x="450918" y="239998"/>
                </a:lnTo>
                <a:lnTo>
                  <a:pt x="445316" y="181612"/>
                </a:lnTo>
                <a:lnTo>
                  <a:pt x="429452" y="132292"/>
                </a:lnTo>
                <a:lnTo>
                  <a:pt x="405209" y="91652"/>
                </a:lnTo>
                <a:lnTo>
                  <a:pt x="374470" y="59304"/>
                </a:lnTo>
                <a:lnTo>
                  <a:pt x="339116" y="34860"/>
                </a:lnTo>
                <a:lnTo>
                  <a:pt x="312006" y="22811"/>
                </a:lnTo>
                <a:close/>
              </a:path>
              <a:path w="1215390" h="481965">
                <a:moveTo>
                  <a:pt x="224202" y="5084"/>
                </a:moveTo>
                <a:lnTo>
                  <a:pt x="180032" y="5147"/>
                </a:lnTo>
                <a:lnTo>
                  <a:pt x="224982" y="5147"/>
                </a:lnTo>
                <a:lnTo>
                  <a:pt x="224202" y="5084"/>
                </a:lnTo>
                <a:close/>
              </a:path>
              <a:path w="1215390" h="481965">
                <a:moveTo>
                  <a:pt x="666314" y="5084"/>
                </a:moveTo>
                <a:lnTo>
                  <a:pt x="460352" y="5084"/>
                </a:lnTo>
                <a:lnTo>
                  <a:pt x="460708" y="9984"/>
                </a:lnTo>
                <a:lnTo>
                  <a:pt x="474812" y="13906"/>
                </a:lnTo>
                <a:lnTo>
                  <a:pt x="484720" y="23002"/>
                </a:lnTo>
                <a:lnTo>
                  <a:pt x="490502" y="38951"/>
                </a:lnTo>
                <a:lnTo>
                  <a:pt x="492225" y="63428"/>
                </a:lnTo>
                <a:lnTo>
                  <a:pt x="490540" y="422632"/>
                </a:lnTo>
                <a:lnTo>
                  <a:pt x="487912" y="444476"/>
                </a:lnTo>
                <a:lnTo>
                  <a:pt x="480648" y="458827"/>
                </a:lnTo>
                <a:lnTo>
                  <a:pt x="469676" y="467150"/>
                </a:lnTo>
                <a:lnTo>
                  <a:pt x="455923" y="470913"/>
                </a:lnTo>
                <a:lnTo>
                  <a:pt x="455661" y="476243"/>
                </a:lnTo>
                <a:lnTo>
                  <a:pt x="727946" y="476243"/>
                </a:lnTo>
                <a:lnTo>
                  <a:pt x="754593" y="474163"/>
                </a:lnTo>
                <a:lnTo>
                  <a:pt x="787388" y="465354"/>
                </a:lnTo>
                <a:lnTo>
                  <a:pt x="797801" y="459120"/>
                </a:lnTo>
                <a:lnTo>
                  <a:pt x="654295" y="459120"/>
                </a:lnTo>
                <a:lnTo>
                  <a:pt x="629738" y="458902"/>
                </a:lnTo>
                <a:lnTo>
                  <a:pt x="590307" y="455191"/>
                </a:lnTo>
                <a:lnTo>
                  <a:pt x="579322" y="433479"/>
                </a:lnTo>
                <a:lnTo>
                  <a:pt x="579519" y="401391"/>
                </a:lnTo>
                <a:lnTo>
                  <a:pt x="580484" y="322184"/>
                </a:lnTo>
                <a:lnTo>
                  <a:pt x="581737" y="247620"/>
                </a:lnTo>
                <a:lnTo>
                  <a:pt x="582712" y="193403"/>
                </a:lnTo>
                <a:lnTo>
                  <a:pt x="583741" y="138585"/>
                </a:lnTo>
                <a:lnTo>
                  <a:pt x="585647" y="40130"/>
                </a:lnTo>
                <a:lnTo>
                  <a:pt x="616762" y="21877"/>
                </a:lnTo>
                <a:lnTo>
                  <a:pt x="774715" y="21877"/>
                </a:lnTo>
                <a:lnTo>
                  <a:pt x="736555" y="9116"/>
                </a:lnTo>
                <a:lnTo>
                  <a:pt x="696644" y="5134"/>
                </a:lnTo>
                <a:lnTo>
                  <a:pt x="666314" y="5084"/>
                </a:lnTo>
                <a:close/>
              </a:path>
              <a:path w="1215390" h="481965">
                <a:moveTo>
                  <a:pt x="774715" y="21877"/>
                </a:moveTo>
                <a:lnTo>
                  <a:pt x="616762" y="21877"/>
                </a:lnTo>
                <a:lnTo>
                  <a:pt x="638409" y="22078"/>
                </a:lnTo>
                <a:lnTo>
                  <a:pt x="664235" y="24054"/>
                </a:lnTo>
                <a:lnTo>
                  <a:pt x="696397" y="34980"/>
                </a:lnTo>
                <a:lnTo>
                  <a:pt x="724522" y="63176"/>
                </a:lnTo>
                <a:lnTo>
                  <a:pt x="738239" y="116966"/>
                </a:lnTo>
                <a:lnTo>
                  <a:pt x="724714" y="173597"/>
                </a:lnTo>
                <a:lnTo>
                  <a:pt x="689049" y="205816"/>
                </a:lnTo>
                <a:lnTo>
                  <a:pt x="647915" y="220445"/>
                </a:lnTo>
                <a:lnTo>
                  <a:pt x="616766" y="224449"/>
                </a:lnTo>
                <a:lnTo>
                  <a:pt x="616222" y="228313"/>
                </a:lnTo>
                <a:lnTo>
                  <a:pt x="663048" y="234056"/>
                </a:lnTo>
                <a:lnTo>
                  <a:pt x="704099" y="247620"/>
                </a:lnTo>
                <a:lnTo>
                  <a:pt x="737440" y="271585"/>
                </a:lnTo>
                <a:lnTo>
                  <a:pt x="759538" y="308435"/>
                </a:lnTo>
                <a:lnTo>
                  <a:pt x="766856" y="360654"/>
                </a:lnTo>
                <a:lnTo>
                  <a:pt x="759172" y="404824"/>
                </a:lnTo>
                <a:lnTo>
                  <a:pt x="720340" y="448101"/>
                </a:lnTo>
                <a:lnTo>
                  <a:pt x="678289" y="458015"/>
                </a:lnTo>
                <a:lnTo>
                  <a:pt x="654295" y="459120"/>
                </a:lnTo>
                <a:lnTo>
                  <a:pt x="797801" y="459120"/>
                </a:lnTo>
                <a:lnTo>
                  <a:pt x="819789" y="445956"/>
                </a:lnTo>
                <a:lnTo>
                  <a:pt x="845254" y="412112"/>
                </a:lnTo>
                <a:lnTo>
                  <a:pt x="857240" y="359963"/>
                </a:lnTo>
                <a:lnTo>
                  <a:pt x="855313" y="332949"/>
                </a:lnTo>
                <a:lnTo>
                  <a:pt x="840792" y="294239"/>
                </a:lnTo>
                <a:lnTo>
                  <a:pt x="804315" y="254557"/>
                </a:lnTo>
                <a:lnTo>
                  <a:pt x="736522" y="224627"/>
                </a:lnTo>
                <a:lnTo>
                  <a:pt x="754695" y="215709"/>
                </a:lnTo>
                <a:lnTo>
                  <a:pt x="787456" y="193403"/>
                </a:lnTo>
                <a:lnTo>
                  <a:pt x="817482" y="156090"/>
                </a:lnTo>
                <a:lnTo>
                  <a:pt x="827451" y="102149"/>
                </a:lnTo>
                <a:lnTo>
                  <a:pt x="810591" y="51874"/>
                </a:lnTo>
                <a:lnTo>
                  <a:pt x="777415" y="22780"/>
                </a:lnTo>
                <a:lnTo>
                  <a:pt x="774715" y="21877"/>
                </a:lnTo>
                <a:close/>
              </a:path>
              <a:path w="1215390" h="481965">
                <a:moveTo>
                  <a:pt x="1135027" y="460757"/>
                </a:moveTo>
                <a:lnTo>
                  <a:pt x="895991" y="460757"/>
                </a:lnTo>
                <a:lnTo>
                  <a:pt x="903616" y="461950"/>
                </a:lnTo>
                <a:lnTo>
                  <a:pt x="942191" y="472471"/>
                </a:lnTo>
                <a:lnTo>
                  <a:pt x="966762" y="478034"/>
                </a:lnTo>
                <a:lnTo>
                  <a:pt x="987872" y="480490"/>
                </a:lnTo>
                <a:lnTo>
                  <a:pt x="1016063" y="481687"/>
                </a:lnTo>
                <a:lnTo>
                  <a:pt x="1069565" y="479493"/>
                </a:lnTo>
                <a:lnTo>
                  <a:pt x="1116428" y="469362"/>
                </a:lnTo>
                <a:lnTo>
                  <a:pt x="1135027" y="460757"/>
                </a:lnTo>
                <a:close/>
              </a:path>
              <a:path w="1215390" h="481965">
                <a:moveTo>
                  <a:pt x="878245" y="381303"/>
                </a:moveTo>
                <a:lnTo>
                  <a:pt x="878004" y="471908"/>
                </a:lnTo>
                <a:lnTo>
                  <a:pt x="883313" y="471625"/>
                </a:lnTo>
                <a:lnTo>
                  <a:pt x="886898" y="465827"/>
                </a:lnTo>
                <a:lnTo>
                  <a:pt x="890771" y="462126"/>
                </a:lnTo>
                <a:lnTo>
                  <a:pt x="895991" y="460757"/>
                </a:lnTo>
                <a:lnTo>
                  <a:pt x="1135027" y="460757"/>
                </a:lnTo>
                <a:lnTo>
                  <a:pt x="1136545" y="460055"/>
                </a:lnTo>
                <a:lnTo>
                  <a:pt x="1006220" y="460055"/>
                </a:lnTo>
                <a:lnTo>
                  <a:pt x="965552" y="455395"/>
                </a:lnTo>
                <a:lnTo>
                  <a:pt x="915741" y="432656"/>
                </a:lnTo>
                <a:lnTo>
                  <a:pt x="888162" y="399950"/>
                </a:lnTo>
                <a:lnTo>
                  <a:pt x="883439" y="381596"/>
                </a:lnTo>
                <a:lnTo>
                  <a:pt x="878245" y="381303"/>
                </a:lnTo>
                <a:close/>
              </a:path>
              <a:path w="1215390" h="481965">
                <a:moveTo>
                  <a:pt x="1073947" y="0"/>
                </a:moveTo>
                <a:lnTo>
                  <a:pt x="993393" y="4066"/>
                </a:lnTo>
                <a:lnTo>
                  <a:pt x="952115" y="15690"/>
                </a:lnTo>
                <a:lnTo>
                  <a:pt x="916194" y="37334"/>
                </a:lnTo>
                <a:lnTo>
                  <a:pt x="889240" y="71349"/>
                </a:lnTo>
                <a:lnTo>
                  <a:pt x="874863" y="120086"/>
                </a:lnTo>
                <a:lnTo>
                  <a:pt x="870922" y="159367"/>
                </a:lnTo>
                <a:lnTo>
                  <a:pt x="874121" y="183187"/>
                </a:lnTo>
                <a:lnTo>
                  <a:pt x="918181" y="223067"/>
                </a:lnTo>
                <a:lnTo>
                  <a:pt x="957883" y="246829"/>
                </a:lnTo>
                <a:lnTo>
                  <a:pt x="1005174" y="263194"/>
                </a:lnTo>
                <a:lnTo>
                  <a:pt x="1050363" y="275275"/>
                </a:lnTo>
                <a:lnTo>
                  <a:pt x="1083757" y="286185"/>
                </a:lnTo>
                <a:lnTo>
                  <a:pt x="1107860" y="304251"/>
                </a:lnTo>
                <a:lnTo>
                  <a:pt x="1120574" y="326549"/>
                </a:lnTo>
                <a:lnTo>
                  <a:pt x="1125217" y="348705"/>
                </a:lnTo>
                <a:lnTo>
                  <a:pt x="1125107" y="366340"/>
                </a:lnTo>
                <a:lnTo>
                  <a:pt x="1112300" y="410011"/>
                </a:lnTo>
                <a:lnTo>
                  <a:pt x="1086144" y="439183"/>
                </a:lnTo>
                <a:lnTo>
                  <a:pt x="1049749" y="455363"/>
                </a:lnTo>
                <a:lnTo>
                  <a:pt x="1006220" y="460055"/>
                </a:lnTo>
                <a:lnTo>
                  <a:pt x="1136545" y="460055"/>
                </a:lnTo>
                <a:lnTo>
                  <a:pt x="1155544" y="451264"/>
                </a:lnTo>
                <a:lnTo>
                  <a:pt x="1185808" y="425170"/>
                </a:lnTo>
                <a:lnTo>
                  <a:pt x="1206114" y="391050"/>
                </a:lnTo>
                <a:lnTo>
                  <a:pt x="1215355" y="348875"/>
                </a:lnTo>
                <a:lnTo>
                  <a:pt x="1210454" y="292006"/>
                </a:lnTo>
                <a:lnTo>
                  <a:pt x="1190287" y="251572"/>
                </a:lnTo>
                <a:lnTo>
                  <a:pt x="1160767" y="224539"/>
                </a:lnTo>
                <a:lnTo>
                  <a:pt x="1097303" y="198541"/>
                </a:lnTo>
                <a:lnTo>
                  <a:pt x="1075181" y="193508"/>
                </a:lnTo>
                <a:lnTo>
                  <a:pt x="1029142" y="181256"/>
                </a:lnTo>
                <a:lnTo>
                  <a:pt x="993566" y="165878"/>
                </a:lnTo>
                <a:lnTo>
                  <a:pt x="970713" y="142610"/>
                </a:lnTo>
                <a:lnTo>
                  <a:pt x="962839" y="106694"/>
                </a:lnTo>
                <a:lnTo>
                  <a:pt x="969543" y="74169"/>
                </a:lnTo>
                <a:lnTo>
                  <a:pt x="989776" y="45656"/>
                </a:lnTo>
                <a:lnTo>
                  <a:pt x="1024545" y="26123"/>
                </a:lnTo>
                <a:lnTo>
                  <a:pt x="1074857" y="20539"/>
                </a:lnTo>
                <a:lnTo>
                  <a:pt x="1185522" y="20539"/>
                </a:lnTo>
                <a:lnTo>
                  <a:pt x="1185431" y="15984"/>
                </a:lnTo>
                <a:lnTo>
                  <a:pt x="1163011" y="15984"/>
                </a:lnTo>
                <a:lnTo>
                  <a:pt x="1150551" y="12613"/>
                </a:lnTo>
                <a:lnTo>
                  <a:pt x="1120314" y="5079"/>
                </a:lnTo>
                <a:lnTo>
                  <a:pt x="1098346" y="1265"/>
                </a:lnTo>
                <a:lnTo>
                  <a:pt x="1073947" y="0"/>
                </a:lnTo>
                <a:close/>
              </a:path>
              <a:path w="1215390" h="481965">
                <a:moveTo>
                  <a:pt x="1185522" y="20539"/>
                </a:moveTo>
                <a:lnTo>
                  <a:pt x="1074857" y="20539"/>
                </a:lnTo>
                <a:lnTo>
                  <a:pt x="1118133" y="28098"/>
                </a:lnTo>
                <a:lnTo>
                  <a:pt x="1149862" y="43939"/>
                </a:lnTo>
                <a:lnTo>
                  <a:pt x="1170829" y="65532"/>
                </a:lnTo>
                <a:lnTo>
                  <a:pt x="1181817" y="90349"/>
                </a:lnTo>
                <a:lnTo>
                  <a:pt x="1186916" y="90422"/>
                </a:lnTo>
                <a:lnTo>
                  <a:pt x="1185522" y="20539"/>
                </a:lnTo>
                <a:close/>
              </a:path>
              <a:path w="1215390" h="481965">
                <a:moveTo>
                  <a:pt x="1185241" y="6456"/>
                </a:moveTo>
                <a:lnTo>
                  <a:pt x="1180717" y="6498"/>
                </a:lnTo>
                <a:lnTo>
                  <a:pt x="1179430" y="8068"/>
                </a:lnTo>
                <a:lnTo>
                  <a:pt x="1177451" y="10676"/>
                </a:lnTo>
                <a:lnTo>
                  <a:pt x="1173440" y="12047"/>
                </a:lnTo>
                <a:lnTo>
                  <a:pt x="1163011" y="15984"/>
                </a:lnTo>
                <a:lnTo>
                  <a:pt x="1185431" y="15984"/>
                </a:lnTo>
                <a:lnTo>
                  <a:pt x="1185241" y="64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1023018" y="1397395"/>
            <a:ext cx="2694238" cy="468717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  <a:tabLst>
                <a:tab pos="2799715" algn="l"/>
                <a:tab pos="3723640" algn="l"/>
              </a:tabLst>
            </a:pPr>
            <a:r>
              <a:rPr sz="2950" b="1" spc="-10" dirty="0">
                <a:latin typeface="Open Sans Semibold"/>
                <a:cs typeface="Open Sans Semibold"/>
              </a:rPr>
              <a:t>XS2109191986</a:t>
            </a:r>
            <a:endParaRPr sz="2950" dirty="0">
              <a:latin typeface="Open Sans Semibold"/>
              <a:cs typeface="Open Sans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217618" y="9392302"/>
            <a:ext cx="178117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dirty="0">
                <a:latin typeface="Open Sans"/>
                <a:cs typeface="Open Sans"/>
              </a:rPr>
              <a:t>proident,</a:t>
            </a:r>
            <a:r>
              <a:rPr sz="1300" spc="2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sunt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</a:t>
            </a:r>
            <a:r>
              <a:rPr sz="1300" spc="2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culpa</a:t>
            </a:r>
            <a:endParaRPr sz="1300">
              <a:latin typeface="Open Sans"/>
              <a:cs typeface="Open Sans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27036" y="8931664"/>
            <a:ext cx="5507355" cy="398145"/>
          </a:xfrm>
          <a:prstGeom prst="rect">
            <a:avLst/>
          </a:prstGeom>
          <a:solidFill>
            <a:srgbClr val="B3B3B3"/>
          </a:solidFill>
        </p:spPr>
        <p:txBody>
          <a:bodyPr vert="horz" wrap="square" lIns="0" tIns="82550" rIns="0" bIns="0" rtlCol="0">
            <a:spAutoFit/>
          </a:bodyPr>
          <a:lstStyle/>
          <a:p>
            <a:pPr marL="203200">
              <a:lnSpc>
                <a:spcPct val="100000"/>
              </a:lnSpc>
              <a:spcBef>
                <a:spcPts val="650"/>
              </a:spcBef>
            </a:pPr>
            <a:r>
              <a:rPr sz="1300" b="1" spc="-10" dirty="0">
                <a:latin typeface="Open Sans Semibold"/>
                <a:cs typeface="Open Sans Semibold"/>
              </a:rPr>
              <a:t>Action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217618" y="4161540"/>
            <a:ext cx="1209040" cy="1840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52500"/>
              </a:lnSpc>
              <a:spcBef>
                <a:spcPts val="105"/>
              </a:spcBef>
            </a:pPr>
            <a:r>
              <a:rPr sz="1300" spc="-10" dirty="0">
                <a:latin typeface="Open Sans"/>
                <a:cs typeface="Open Sans"/>
              </a:rPr>
              <a:t>Obligor </a:t>
            </a:r>
            <a:r>
              <a:rPr sz="1300" dirty="0">
                <a:latin typeface="Open Sans"/>
                <a:cs typeface="Open Sans"/>
              </a:rPr>
              <a:t>Country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of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spc="-20" dirty="0">
                <a:latin typeface="Open Sans"/>
                <a:cs typeface="Open Sans"/>
              </a:rPr>
              <a:t>Risk </a:t>
            </a:r>
            <a:r>
              <a:rPr sz="1300" spc="-10" dirty="0">
                <a:latin typeface="Open Sans"/>
                <a:cs typeface="Open Sans"/>
              </a:rPr>
              <a:t>Currency </a:t>
            </a:r>
            <a:r>
              <a:rPr sz="1300" dirty="0">
                <a:latin typeface="Open Sans"/>
                <a:cs typeface="Open Sans"/>
              </a:rPr>
              <a:t>Coupon</a:t>
            </a:r>
            <a:r>
              <a:rPr sz="1300" spc="50" dirty="0">
                <a:latin typeface="Open Sans"/>
                <a:cs typeface="Open Sans"/>
              </a:rPr>
              <a:t> </a:t>
            </a:r>
            <a:r>
              <a:rPr sz="1300" spc="-20" dirty="0">
                <a:latin typeface="Open Sans"/>
                <a:cs typeface="Open Sans"/>
              </a:rPr>
              <a:t>Type </a:t>
            </a:r>
            <a:r>
              <a:rPr sz="1300" dirty="0">
                <a:latin typeface="Open Sans"/>
                <a:cs typeface="Open Sans"/>
              </a:rPr>
              <a:t>Maturity</a:t>
            </a:r>
            <a:r>
              <a:rPr sz="1300" spc="10" dirty="0">
                <a:latin typeface="Open Sans"/>
                <a:cs typeface="Open Sans"/>
              </a:rPr>
              <a:t> </a:t>
            </a:r>
            <a:r>
              <a:rPr sz="1300" spc="-20" dirty="0">
                <a:latin typeface="Open Sans"/>
                <a:cs typeface="Open Sans"/>
              </a:rPr>
              <a:t>Date </a:t>
            </a:r>
            <a:r>
              <a:rPr sz="1300" dirty="0">
                <a:latin typeface="Open Sans"/>
                <a:cs typeface="Open Sans"/>
              </a:rPr>
              <a:t>Callable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spc="-20" dirty="0">
                <a:latin typeface="Open Sans"/>
                <a:cs typeface="Open Sans"/>
              </a:rPr>
              <a:t>Date</a:t>
            </a:r>
            <a:endParaRPr sz="1300" dirty="0">
              <a:latin typeface="Open Sans"/>
              <a:cs typeface="Open Sans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3163025" y="4161540"/>
            <a:ext cx="1437640" cy="184023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53100"/>
              </a:lnSpc>
              <a:spcBef>
                <a:spcPts val="95"/>
              </a:spcBef>
            </a:pPr>
            <a:r>
              <a:rPr sz="1300" b="1" dirty="0">
                <a:latin typeface="Open Sans Semibold"/>
                <a:cs typeface="Open Sans Semibold"/>
              </a:rPr>
              <a:t>Tianji</a:t>
            </a:r>
            <a:r>
              <a:rPr sz="1300" b="1" spc="30" dirty="0">
                <a:latin typeface="Open Sans Semibold"/>
                <a:cs typeface="Open Sans Semibold"/>
              </a:rPr>
              <a:t> </a:t>
            </a:r>
            <a:r>
              <a:rPr sz="1300" b="1" dirty="0">
                <a:latin typeface="Open Sans Semibold"/>
                <a:cs typeface="Open Sans Semibold"/>
              </a:rPr>
              <a:t>Holding</a:t>
            </a:r>
            <a:r>
              <a:rPr sz="1300" b="1" spc="30" dirty="0">
                <a:latin typeface="Open Sans Semibold"/>
                <a:cs typeface="Open Sans Semibold"/>
              </a:rPr>
              <a:t> </a:t>
            </a:r>
            <a:r>
              <a:rPr sz="1300" b="1" spc="-25" dirty="0">
                <a:latin typeface="Open Sans Semibold"/>
                <a:cs typeface="Open Sans Semibold"/>
              </a:rPr>
              <a:t>Ltd </a:t>
            </a:r>
            <a:r>
              <a:rPr sz="1300" b="1" spc="-10" dirty="0">
                <a:latin typeface="Open Sans Semibold"/>
                <a:cs typeface="Open Sans Semibold"/>
              </a:rPr>
              <a:t>China</a:t>
            </a:r>
            <a:endParaRPr sz="1300" dirty="0">
              <a:latin typeface="Open Sans Semibold"/>
              <a:cs typeface="Open Sans Semibold"/>
            </a:endParaRPr>
          </a:p>
          <a:p>
            <a:pPr marL="12700">
              <a:lnSpc>
                <a:spcPct val="100000"/>
              </a:lnSpc>
              <a:spcBef>
                <a:spcPts val="830"/>
              </a:spcBef>
            </a:pPr>
            <a:r>
              <a:rPr sz="1300" b="1" spc="-25" dirty="0">
                <a:latin typeface="Open Sans Semibold"/>
                <a:cs typeface="Open Sans Semibold"/>
              </a:rPr>
              <a:t>USD</a:t>
            </a:r>
            <a:endParaRPr sz="1300" dirty="0">
              <a:latin typeface="Open Sans Semibold"/>
              <a:cs typeface="Open Sans Semibold"/>
            </a:endParaRPr>
          </a:p>
          <a:p>
            <a:pPr marL="13335" marR="451484" indent="-635">
              <a:lnSpc>
                <a:spcPts val="2370"/>
              </a:lnSpc>
              <a:spcBef>
                <a:spcPts val="215"/>
              </a:spcBef>
            </a:pPr>
            <a:r>
              <a:rPr sz="1300" b="1" dirty="0">
                <a:latin typeface="Open Sans Semibold"/>
                <a:cs typeface="Open Sans Semibold"/>
              </a:rPr>
              <a:t>Flat</a:t>
            </a:r>
            <a:r>
              <a:rPr sz="1300" b="1" spc="5" dirty="0">
                <a:latin typeface="Open Sans Semibold"/>
                <a:cs typeface="Open Sans Semibold"/>
              </a:rPr>
              <a:t> </a:t>
            </a:r>
            <a:r>
              <a:rPr sz="1300" b="1" spc="-10" dirty="0">
                <a:latin typeface="Open Sans Semibold"/>
                <a:cs typeface="Open Sans Semibold"/>
              </a:rPr>
              <a:t>Trading 24/10/2022</a:t>
            </a:r>
            <a:endParaRPr sz="1300" dirty="0">
              <a:latin typeface="Open Sans Semibold"/>
              <a:cs typeface="Open Sans Semibold"/>
            </a:endParaRPr>
          </a:p>
          <a:p>
            <a:pPr marL="12700">
              <a:lnSpc>
                <a:spcPct val="100000"/>
              </a:lnSpc>
              <a:spcBef>
                <a:spcPts val="605"/>
              </a:spcBef>
            </a:pPr>
            <a:r>
              <a:rPr sz="1300" b="1" spc="-10" dirty="0">
                <a:latin typeface="Open Sans Semibold"/>
                <a:cs typeface="Open Sans Semibold"/>
              </a:rPr>
              <a:t>24/10/2022</a:t>
            </a:r>
            <a:endParaRPr sz="1300" dirty="0">
              <a:latin typeface="Open Sans Semibold"/>
              <a:cs typeface="Open Sans Semibold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026146" y="3813496"/>
            <a:ext cx="5507355" cy="398145"/>
          </a:xfrm>
          <a:prstGeom prst="rect">
            <a:avLst/>
          </a:prstGeom>
          <a:solidFill>
            <a:srgbClr val="808080"/>
          </a:solidFill>
        </p:spPr>
        <p:txBody>
          <a:bodyPr vert="horz" wrap="square" lIns="0" tIns="83185" rIns="0" bIns="0" rtlCol="0">
            <a:spAutoFit/>
          </a:bodyPr>
          <a:lstStyle/>
          <a:p>
            <a:pPr marL="205104">
              <a:lnSpc>
                <a:spcPct val="100000"/>
              </a:lnSpc>
              <a:spcBef>
                <a:spcPts val="655"/>
              </a:spcBef>
            </a:pP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Security</a:t>
            </a:r>
            <a:r>
              <a:rPr sz="1300" b="1" spc="190" dirty="0">
                <a:solidFill>
                  <a:srgbClr val="FFFFFF"/>
                </a:solidFill>
                <a:latin typeface="Open Sans Semibold"/>
                <a:cs typeface="Open Sans Semibold"/>
              </a:rPr>
              <a:t> </a:t>
            </a:r>
            <a:r>
              <a:rPr sz="1300" b="1" spc="-10" dirty="0">
                <a:solidFill>
                  <a:srgbClr val="FFFFFF"/>
                </a:solidFill>
                <a:latin typeface="Open Sans Semibold"/>
                <a:cs typeface="Open Sans Semibold"/>
              </a:rPr>
              <a:t>Details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218623" y="6465302"/>
            <a:ext cx="874394" cy="15386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202565">
              <a:lnSpc>
                <a:spcPct val="153100"/>
              </a:lnSpc>
              <a:spcBef>
                <a:spcPts val="95"/>
              </a:spcBef>
            </a:pPr>
            <a:r>
              <a:rPr sz="1300" spc="-10" dirty="0">
                <a:latin typeface="Open Sans"/>
                <a:cs typeface="Open Sans"/>
              </a:rPr>
              <a:t>Moody’s Fitch </a:t>
            </a:r>
            <a:r>
              <a:rPr sz="1300" spc="-25" dirty="0">
                <a:latin typeface="Open Sans"/>
                <a:cs typeface="Open Sans"/>
              </a:rPr>
              <a:t>S&amp;P</a:t>
            </a:r>
            <a:endParaRPr sz="1300">
              <a:latin typeface="Open Sans"/>
              <a:cs typeface="Open Sans"/>
            </a:endParaRPr>
          </a:p>
          <a:p>
            <a:pPr marL="12700" marR="5080" indent="-635">
              <a:lnSpc>
                <a:spcPct val="152100"/>
              </a:lnSpc>
            </a:pPr>
            <a:r>
              <a:rPr sz="1300" dirty="0">
                <a:latin typeface="Open Sans"/>
                <a:cs typeface="Open Sans"/>
              </a:rPr>
              <a:t>Risk</a:t>
            </a:r>
            <a:r>
              <a:rPr sz="1300" spc="-5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Rating </a:t>
            </a:r>
            <a:r>
              <a:rPr sz="1300" dirty="0">
                <a:latin typeface="Open Sans"/>
                <a:cs typeface="Open Sans"/>
              </a:rPr>
              <a:t>ESG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Rating</a:t>
            </a:r>
            <a:endParaRPr sz="1300">
              <a:latin typeface="Open Sans"/>
              <a:cs typeface="Open Sans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3164198" y="6465302"/>
            <a:ext cx="1017269" cy="15386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661670" algn="just">
              <a:lnSpc>
                <a:spcPct val="153100"/>
              </a:lnSpc>
              <a:spcBef>
                <a:spcPts val="95"/>
              </a:spcBef>
            </a:pPr>
            <a:r>
              <a:rPr sz="1300" b="1" spc="-25" dirty="0">
                <a:latin typeface="Open Sans Semibold"/>
                <a:cs typeface="Open Sans Semibold"/>
              </a:rPr>
              <a:t>AAA AAA AA</a:t>
            </a:r>
            <a:endParaRPr sz="1300">
              <a:latin typeface="Open Sans Semibold"/>
              <a:cs typeface="Open Sans Semibold"/>
            </a:endParaRPr>
          </a:p>
          <a:p>
            <a:pPr marL="12700" marR="5080" indent="-635" algn="just">
              <a:lnSpc>
                <a:spcPct val="152100"/>
              </a:lnSpc>
            </a:pPr>
            <a:r>
              <a:rPr sz="1300" b="1" dirty="0">
                <a:latin typeface="Open Sans Semibold"/>
                <a:cs typeface="Open Sans Semibold"/>
              </a:rPr>
              <a:t>2</a:t>
            </a:r>
            <a:r>
              <a:rPr sz="1300" b="1" spc="15" dirty="0">
                <a:latin typeface="Open Sans Semibold"/>
                <a:cs typeface="Open Sans Semibold"/>
              </a:rPr>
              <a:t> </a:t>
            </a:r>
            <a:r>
              <a:rPr sz="1300" b="1" dirty="0">
                <a:latin typeface="Open Sans Semibold"/>
                <a:cs typeface="Open Sans Semibold"/>
              </a:rPr>
              <a:t>-</a:t>
            </a:r>
            <a:r>
              <a:rPr sz="1300" b="1" spc="15" dirty="0">
                <a:latin typeface="Open Sans Semibold"/>
                <a:cs typeface="Open Sans Semibold"/>
              </a:rPr>
              <a:t> </a:t>
            </a:r>
            <a:r>
              <a:rPr sz="1300" b="1" dirty="0">
                <a:latin typeface="Open Sans Semibold"/>
                <a:cs typeface="Open Sans Semibold"/>
              </a:rPr>
              <a:t>Low</a:t>
            </a:r>
            <a:r>
              <a:rPr sz="1300" b="1" spc="20" dirty="0">
                <a:latin typeface="Open Sans Semibold"/>
                <a:cs typeface="Open Sans Semibold"/>
              </a:rPr>
              <a:t> </a:t>
            </a:r>
            <a:r>
              <a:rPr sz="1300" b="1" spc="-20" dirty="0">
                <a:latin typeface="Open Sans Semibold"/>
                <a:cs typeface="Open Sans Semibold"/>
              </a:rPr>
              <a:t>(IOS) </a:t>
            </a:r>
            <a:r>
              <a:rPr sz="1300" b="1" spc="-25" dirty="0">
                <a:latin typeface="Open Sans Semibold"/>
                <a:cs typeface="Open Sans Semibold"/>
              </a:rPr>
              <a:t>AAA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027047" y="6104526"/>
            <a:ext cx="5507355" cy="398145"/>
          </a:xfrm>
          <a:prstGeom prst="rect">
            <a:avLst/>
          </a:prstGeom>
          <a:solidFill>
            <a:srgbClr val="808080"/>
          </a:solidFill>
        </p:spPr>
        <p:txBody>
          <a:bodyPr vert="horz" wrap="square" lIns="0" tIns="83185" rIns="0" bIns="0" rtlCol="0">
            <a:spAutoFit/>
          </a:bodyPr>
          <a:lstStyle/>
          <a:p>
            <a:pPr marL="203835">
              <a:lnSpc>
                <a:spcPct val="100000"/>
              </a:lnSpc>
              <a:spcBef>
                <a:spcPts val="655"/>
              </a:spcBef>
            </a:pPr>
            <a:r>
              <a:rPr sz="1300" b="1" spc="-10" dirty="0">
                <a:solidFill>
                  <a:srgbClr val="FFFFFF"/>
                </a:solidFill>
                <a:latin typeface="Open Sans Semibold"/>
                <a:cs typeface="Open Sans Semibold"/>
              </a:rPr>
              <a:t>Rating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217618" y="8586044"/>
            <a:ext cx="264414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dirty="0">
                <a:latin typeface="Open Sans"/>
                <a:cs typeface="Open Sans"/>
              </a:rPr>
              <a:t>proident,</a:t>
            </a:r>
            <a:r>
              <a:rPr sz="1300" spc="1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sunt</a:t>
            </a:r>
            <a:r>
              <a:rPr sz="1300" spc="1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</a:t>
            </a:r>
            <a:r>
              <a:rPr sz="1300" spc="2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culpa</a:t>
            </a:r>
            <a:r>
              <a:rPr sz="1300" spc="3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/</a:t>
            </a:r>
            <a:r>
              <a:rPr sz="1300" spc="2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1123213</a:t>
            </a:r>
            <a:endParaRPr sz="1300">
              <a:latin typeface="Open Sans"/>
              <a:cs typeface="Open Sans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027036" y="8125407"/>
            <a:ext cx="5507355" cy="398145"/>
          </a:xfrm>
          <a:prstGeom prst="rect">
            <a:avLst/>
          </a:prstGeom>
          <a:solidFill>
            <a:srgbClr val="B3B3B3"/>
          </a:solidFill>
        </p:spPr>
        <p:txBody>
          <a:bodyPr vert="horz" wrap="square" lIns="0" tIns="82550" rIns="0" bIns="0" rtlCol="0">
            <a:spAutoFit/>
          </a:bodyPr>
          <a:lstStyle/>
          <a:p>
            <a:pPr marL="203200">
              <a:lnSpc>
                <a:spcPct val="100000"/>
              </a:lnSpc>
              <a:spcBef>
                <a:spcPts val="650"/>
              </a:spcBef>
            </a:pPr>
            <a:r>
              <a:rPr sz="1300" b="1" dirty="0">
                <a:latin typeface="Open Sans Semibold"/>
                <a:cs typeface="Open Sans Semibold"/>
              </a:rPr>
              <a:t>Trigger</a:t>
            </a:r>
            <a:r>
              <a:rPr sz="1300" b="1" spc="15" dirty="0">
                <a:latin typeface="Open Sans Semibold"/>
                <a:cs typeface="Open Sans Semibold"/>
              </a:rPr>
              <a:t> </a:t>
            </a:r>
            <a:r>
              <a:rPr sz="1300" b="1" spc="-20" dirty="0">
                <a:latin typeface="Open Sans Semibold"/>
                <a:cs typeface="Open Sans Semibold"/>
              </a:rPr>
              <a:t>Type</a:t>
            </a:r>
            <a:endParaRPr sz="1300" dirty="0">
              <a:latin typeface="Open Sans Semibold"/>
              <a:cs typeface="Open Sans Semibold"/>
            </a:endParaRPr>
          </a:p>
        </p:txBody>
      </p:sp>
      <p:graphicFrame>
        <p:nvGraphicFramePr>
          <p:cNvPr id="25" name="object 25"/>
          <p:cNvGraphicFramePr>
            <a:graphicFrameLocks noGrp="1"/>
          </p:cNvGraphicFramePr>
          <p:nvPr/>
        </p:nvGraphicFramePr>
        <p:xfrm>
          <a:off x="7298207" y="3811402"/>
          <a:ext cx="11811000" cy="59035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81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8780">
                <a:tc>
                  <a:txBody>
                    <a:bodyPr/>
                    <a:lstStyle/>
                    <a:p>
                      <a:pPr marL="215265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Company</a:t>
                      </a:r>
                      <a:r>
                        <a:rPr sz="1300" b="1" spc="3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Proﬁle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3820" marB="0">
                    <a:lnT w="3175">
                      <a:solidFill>
                        <a:srgbClr val="E6E6E6"/>
                      </a:solidFill>
                      <a:prstDash val="solid"/>
                    </a:lnT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68500">
                <a:tc>
                  <a:txBody>
                    <a:bodyPr/>
                    <a:lstStyle/>
                    <a:p>
                      <a:pPr marL="215265" marR="443865">
                        <a:lnSpc>
                          <a:spcPct val="101499"/>
                        </a:lnSpc>
                        <a:spcBef>
                          <a:spcPts val="121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Lorem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ipsum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dolor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sit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amet,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consectetur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adipiscing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elit,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sed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do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eiusmod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tempor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incididunt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ut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labore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et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dolore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magna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aliqua.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Ut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enim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ad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minim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veniam,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quis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nostrud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exercitation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ullamco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laboris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nisi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ut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aliquip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ex</a:t>
                      </a:r>
                      <a:r>
                        <a:rPr sz="1300" spc="4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ea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commodo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consequat.</a:t>
                      </a:r>
                      <a:endParaRPr sz="1300">
                        <a:latin typeface="Open Sans"/>
                        <a:cs typeface="Open Sans"/>
                      </a:endParaRPr>
                    </a:p>
                    <a:p>
                      <a:pPr marL="215265">
                        <a:lnSpc>
                          <a:spcPct val="100000"/>
                        </a:lnSpc>
                        <a:spcBef>
                          <a:spcPts val="160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Lorem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ipsum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dolor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sit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amet,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consectetur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adipiscing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elit,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sed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do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eiusmod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tempor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incididunt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ut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labore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et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dolore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magna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aliqua.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53670" marB="0"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7510">
                <a:tc>
                  <a:txBody>
                    <a:bodyPr/>
                    <a:lstStyle/>
                    <a:p>
                      <a:pPr marL="215265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Investment</a:t>
                      </a:r>
                      <a:r>
                        <a:rPr sz="1300" b="1" spc="10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Rationale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38805">
                <a:tc>
                  <a:txBody>
                    <a:bodyPr/>
                    <a:lstStyle/>
                    <a:p>
                      <a:pPr marL="215265">
                        <a:lnSpc>
                          <a:spcPct val="100000"/>
                        </a:lnSpc>
                        <a:spcBef>
                          <a:spcPts val="99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Not</a:t>
                      </a:r>
                      <a:r>
                        <a:rPr sz="1300" spc="1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Covered</a:t>
                      </a:r>
                      <a:r>
                        <a:rPr sz="1300" spc="5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(if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analyst</a:t>
                      </a:r>
                      <a:r>
                        <a:rPr sz="1300" spc="1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rating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is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not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covered)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25730" marB="0"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6" name="object 26"/>
          <p:cNvSpPr/>
          <p:nvPr/>
        </p:nvSpPr>
        <p:spPr>
          <a:xfrm>
            <a:off x="1026146" y="9732688"/>
            <a:ext cx="5518785" cy="0"/>
          </a:xfrm>
          <a:custGeom>
            <a:avLst/>
            <a:gdLst/>
            <a:ahLst/>
            <a:cxnLst/>
            <a:rect l="l" t="t" r="r" b="b"/>
            <a:pathLst>
              <a:path w="5518784">
                <a:moveTo>
                  <a:pt x="0" y="0"/>
                </a:moveTo>
                <a:lnTo>
                  <a:pt x="5518156" y="0"/>
                </a:lnTo>
              </a:path>
            </a:pathLst>
          </a:custGeom>
          <a:ln w="31412">
            <a:solidFill>
              <a:srgbClr val="B3B3B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2666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spc="-25" dirty="0"/>
              <a:t>XX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5BB2F8C-6F00-DFB8-1DE1-012AE3C55329}"/>
              </a:ext>
            </a:extLst>
          </p:cNvPr>
          <p:cNvGrpSpPr/>
          <p:nvPr/>
        </p:nvGrpSpPr>
        <p:grpSpPr>
          <a:xfrm>
            <a:off x="6220262" y="1351880"/>
            <a:ext cx="1069983" cy="546303"/>
            <a:chOff x="4181467" y="1783735"/>
            <a:chExt cx="1069983" cy="546303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A09F232C-7A75-ECEE-252D-909C6C956F77}"/>
                </a:ext>
              </a:extLst>
            </p:cNvPr>
            <p:cNvSpPr/>
            <p:nvPr/>
          </p:nvSpPr>
          <p:spPr>
            <a:xfrm>
              <a:off x="4181467" y="1805804"/>
              <a:ext cx="1069983" cy="506456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50D9F8C-77F3-5395-4018-29822CA7D75D}"/>
                </a:ext>
              </a:extLst>
            </p:cNvPr>
            <p:cNvSpPr txBox="1"/>
            <p:nvPr/>
          </p:nvSpPr>
          <p:spPr>
            <a:xfrm>
              <a:off x="4181467" y="1783735"/>
              <a:ext cx="1069983" cy="5463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2700" algn="ctr">
                <a:lnSpc>
                  <a:spcPct val="100000"/>
                </a:lnSpc>
                <a:spcBef>
                  <a:spcPts val="114"/>
                </a:spcBef>
                <a:tabLst>
                  <a:tab pos="2799715" algn="l"/>
                  <a:tab pos="3723640" algn="l"/>
                </a:tabLst>
              </a:pPr>
              <a:r>
                <a:rPr lang="en-SG" sz="2950" b="1" spc="-10" dirty="0">
                  <a:solidFill>
                    <a:schemeClr val="bg1"/>
                  </a:solidFill>
                  <a:latin typeface="Open Sans Semibold"/>
                  <a:cs typeface="Open Sans Semibold"/>
                </a:rPr>
                <a:t>SELL</a:t>
              </a:r>
              <a:endParaRPr lang="en-SG" sz="2950" dirty="0">
                <a:solidFill>
                  <a:schemeClr val="bg1"/>
                </a:solidFill>
                <a:latin typeface="Open Sans Semibold"/>
                <a:cs typeface="Open Sans Semibold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0BBC3E2-9025-65F2-5683-B19476BAFE85}"/>
              </a:ext>
            </a:extLst>
          </p:cNvPr>
          <p:cNvGrpSpPr/>
          <p:nvPr/>
        </p:nvGrpSpPr>
        <p:grpSpPr>
          <a:xfrm>
            <a:off x="3733766" y="1368698"/>
            <a:ext cx="990600" cy="546303"/>
            <a:chOff x="5303602" y="1800553"/>
            <a:chExt cx="990600" cy="546303"/>
          </a:xfrm>
        </p:grpSpPr>
        <p:sp>
          <p:nvSpPr>
            <p:cNvPr id="11" name="object 11"/>
            <p:cNvSpPr/>
            <p:nvPr/>
          </p:nvSpPr>
          <p:spPr>
            <a:xfrm>
              <a:off x="5303602" y="1805804"/>
              <a:ext cx="990600" cy="506456"/>
            </a:xfrm>
            <a:custGeom>
              <a:avLst/>
              <a:gdLst/>
              <a:ahLst/>
              <a:cxnLst/>
              <a:rect l="l" t="t" r="r" b="b"/>
              <a:pathLst>
                <a:path w="848360" h="398144">
                  <a:moveTo>
                    <a:pt x="848141" y="0"/>
                  </a:moveTo>
                  <a:lnTo>
                    <a:pt x="0" y="0"/>
                  </a:lnTo>
                  <a:lnTo>
                    <a:pt x="0" y="397893"/>
                  </a:lnTo>
                  <a:lnTo>
                    <a:pt x="848141" y="397893"/>
                  </a:lnTo>
                  <a:lnTo>
                    <a:pt x="848141" y="0"/>
                  </a:lnTo>
                  <a:close/>
                </a:path>
              </a:pathLst>
            </a:custGeom>
            <a:solidFill>
              <a:srgbClr val="00B38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49A8C74-A732-7178-A3AE-7F566F12A6E3}"/>
                </a:ext>
              </a:extLst>
            </p:cNvPr>
            <p:cNvSpPr txBox="1"/>
            <p:nvPr/>
          </p:nvSpPr>
          <p:spPr>
            <a:xfrm>
              <a:off x="5303602" y="1800553"/>
              <a:ext cx="990600" cy="5463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2700" algn="ctr">
                <a:lnSpc>
                  <a:spcPct val="100000"/>
                </a:lnSpc>
                <a:spcBef>
                  <a:spcPts val="114"/>
                </a:spcBef>
                <a:tabLst>
                  <a:tab pos="2799715" algn="l"/>
                  <a:tab pos="3723640" algn="l"/>
                </a:tabLst>
              </a:pPr>
              <a:r>
                <a:rPr lang="en-SG" sz="2950" b="1" spc="-10" dirty="0">
                  <a:solidFill>
                    <a:schemeClr val="bg1"/>
                  </a:solidFill>
                  <a:latin typeface="Open Sans Semibold"/>
                  <a:cs typeface="Open Sans Semibold"/>
                </a:rPr>
                <a:t>BUY</a:t>
              </a:r>
              <a:endParaRPr lang="en-SG" sz="2950" dirty="0">
                <a:solidFill>
                  <a:schemeClr val="bg1"/>
                </a:solidFill>
                <a:latin typeface="Open Sans Semibold"/>
                <a:cs typeface="Open Sans Semibold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1B02138-DB0A-C6F0-C9A3-5B22987823BA}"/>
              </a:ext>
            </a:extLst>
          </p:cNvPr>
          <p:cNvGrpSpPr/>
          <p:nvPr/>
        </p:nvGrpSpPr>
        <p:grpSpPr>
          <a:xfrm>
            <a:off x="4824614" y="1374239"/>
            <a:ext cx="1295400" cy="546636"/>
            <a:chOff x="6394450" y="1806094"/>
            <a:chExt cx="1295400" cy="546636"/>
          </a:xfrm>
        </p:grpSpPr>
        <p:sp>
          <p:nvSpPr>
            <p:cNvPr id="13" name="object 13"/>
            <p:cNvSpPr/>
            <p:nvPr/>
          </p:nvSpPr>
          <p:spPr>
            <a:xfrm>
              <a:off x="6394450" y="1806094"/>
              <a:ext cx="1295400" cy="504072"/>
            </a:xfrm>
            <a:custGeom>
              <a:avLst/>
              <a:gdLst/>
              <a:ahLst/>
              <a:cxnLst/>
              <a:rect l="l" t="t" r="r" b="b"/>
              <a:pathLst>
                <a:path w="1151889" h="398144">
                  <a:moveTo>
                    <a:pt x="1151797" y="0"/>
                  </a:moveTo>
                  <a:lnTo>
                    <a:pt x="0" y="0"/>
                  </a:lnTo>
                  <a:lnTo>
                    <a:pt x="0" y="397893"/>
                  </a:lnTo>
                  <a:lnTo>
                    <a:pt x="1151797" y="397893"/>
                  </a:lnTo>
                  <a:lnTo>
                    <a:pt x="1151797" y="0"/>
                  </a:lnTo>
                  <a:close/>
                </a:path>
              </a:pathLst>
            </a:custGeom>
            <a:solidFill>
              <a:srgbClr val="8080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884F9FF-50E5-1C73-A0CD-5692867C6A9E}"/>
                </a:ext>
              </a:extLst>
            </p:cNvPr>
            <p:cNvSpPr txBox="1"/>
            <p:nvPr/>
          </p:nvSpPr>
          <p:spPr>
            <a:xfrm>
              <a:off x="6394450" y="1806427"/>
              <a:ext cx="1295400" cy="5463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2700" algn="ctr">
                <a:lnSpc>
                  <a:spcPct val="100000"/>
                </a:lnSpc>
                <a:spcBef>
                  <a:spcPts val="114"/>
                </a:spcBef>
                <a:tabLst>
                  <a:tab pos="2799715" algn="l"/>
                  <a:tab pos="3723640" algn="l"/>
                </a:tabLst>
              </a:pPr>
              <a:r>
                <a:rPr lang="en-SG" sz="2950" b="1" spc="-10" dirty="0">
                  <a:solidFill>
                    <a:schemeClr val="bg1"/>
                  </a:solidFill>
                  <a:latin typeface="Open Sans Semibold"/>
                  <a:cs typeface="Open Sans Semibold"/>
                </a:rPr>
                <a:t>HOLD</a:t>
              </a:r>
              <a:endParaRPr lang="en-SG" sz="2950" dirty="0">
                <a:solidFill>
                  <a:schemeClr val="bg1"/>
                </a:solidFill>
                <a:latin typeface="Open Sans Semibold"/>
                <a:cs typeface="Open Sans Semibold"/>
              </a:endParaRPr>
            </a:p>
          </p:txBody>
        </p:sp>
      </p:grpSp>
      <p:sp>
        <p:nvSpPr>
          <p:cNvPr id="33" name="object 47">
            <a:extLst>
              <a:ext uri="{FF2B5EF4-FFF2-40B4-BE49-F238E27FC236}">
                <a16:creationId xmlns:a16="http://schemas.microsoft.com/office/drawing/2014/main" id="{055A564C-E46C-3268-00F6-606F0F3FCAFE}"/>
              </a:ext>
            </a:extLst>
          </p:cNvPr>
          <p:cNvSpPr txBox="1"/>
          <p:nvPr/>
        </p:nvSpPr>
        <p:spPr>
          <a:xfrm>
            <a:off x="17033430" y="9743901"/>
            <a:ext cx="2295525" cy="164148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950" dirty="0">
                <a:solidFill>
                  <a:srgbClr val="231F20"/>
                </a:solidFill>
                <a:latin typeface="Open Sans"/>
                <a:cs typeface="Open Sans"/>
              </a:rPr>
              <a:t>Source:</a:t>
            </a:r>
            <a:r>
              <a:rPr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lang="en-SG" sz="950" dirty="0" err="1">
                <a:solidFill>
                  <a:srgbClr val="231F20"/>
                </a:solidFill>
                <a:latin typeface="Open Sans"/>
                <a:cs typeface="Open Sans"/>
              </a:rPr>
              <a:t>Factset</a:t>
            </a:r>
            <a:r>
              <a:rPr lang="en-SG" sz="950" dirty="0">
                <a:solidFill>
                  <a:srgbClr val="231F20"/>
                </a:solidFill>
                <a:latin typeface="Open Sans"/>
                <a:cs typeface="Open Sans"/>
              </a:rPr>
              <a:t>,</a:t>
            </a:r>
            <a:r>
              <a:rPr lang="en-SG"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lang="en-SG" sz="950" dirty="0">
                <a:solidFill>
                  <a:srgbClr val="231F20"/>
                </a:solidFill>
                <a:latin typeface="Open Sans"/>
                <a:cs typeface="Open Sans"/>
              </a:rPr>
              <a:t>as</a:t>
            </a:r>
            <a:r>
              <a:rPr lang="en-SG"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lang="en-SG" sz="950" dirty="0">
                <a:solidFill>
                  <a:srgbClr val="231F20"/>
                </a:solidFill>
                <a:latin typeface="Open Sans"/>
                <a:cs typeface="Open Sans"/>
              </a:rPr>
              <a:t>of</a:t>
            </a:r>
            <a:r>
              <a:rPr lang="en-SG"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lang="en-SG" sz="950" dirty="0">
                <a:solidFill>
                  <a:srgbClr val="231F20"/>
                </a:solidFill>
                <a:latin typeface="Open Sans"/>
                <a:cs typeface="Open Sans"/>
              </a:rPr>
              <a:t>31</a:t>
            </a:r>
            <a:r>
              <a:rPr lang="en-SG"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lang="en-SG" sz="950" dirty="0">
                <a:solidFill>
                  <a:srgbClr val="231F20"/>
                </a:solidFill>
                <a:latin typeface="Open Sans"/>
                <a:cs typeface="Open Sans"/>
              </a:rPr>
              <a:t>July</a:t>
            </a:r>
            <a:r>
              <a:rPr lang="en-SG"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lang="en-SG" sz="950" spc="-20" dirty="0">
                <a:solidFill>
                  <a:srgbClr val="231F20"/>
                </a:solidFill>
                <a:latin typeface="Open Sans"/>
                <a:cs typeface="Open Sans"/>
              </a:rPr>
              <a:t>2022</a:t>
            </a:r>
            <a:endParaRPr sz="950" dirty="0">
              <a:latin typeface="Open Sans"/>
              <a:cs typeface="Open Sans"/>
            </a:endParaRPr>
          </a:p>
        </p:txBody>
      </p:sp>
      <p:sp>
        <p:nvSpPr>
          <p:cNvPr id="38" name="object 10">
            <a:extLst>
              <a:ext uri="{FF2B5EF4-FFF2-40B4-BE49-F238E27FC236}">
                <a16:creationId xmlns:a16="http://schemas.microsoft.com/office/drawing/2014/main" id="{64FF62FA-0BE8-9D92-E989-16C53A88401D}"/>
              </a:ext>
            </a:extLst>
          </p:cNvPr>
          <p:cNvSpPr txBox="1"/>
          <p:nvPr/>
        </p:nvSpPr>
        <p:spPr>
          <a:xfrm>
            <a:off x="1003477" y="10670564"/>
            <a:ext cx="15755619" cy="298800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270"/>
              </a:spcBef>
            </a:pP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 contained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 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 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intended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only for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 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person 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whom it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has been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delivered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and should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not be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disseminated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 distributed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 third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parties without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our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prior written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consent.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DBS</a:t>
            </a:r>
            <a:r>
              <a:rPr sz="900" spc="-2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accepts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liability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whatsoever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with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respect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contents.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Disclaimer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found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Certain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©2020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MSCI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ESG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Research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LLC.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reproduced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permission.</a:t>
            </a:r>
            <a:endParaRPr sz="900" dirty="0">
              <a:latin typeface="Open Sans"/>
              <a:cs typeface="Ope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23018" y="595020"/>
            <a:ext cx="3750310" cy="82994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/>
              <a:t>COCA-</a:t>
            </a:r>
            <a:r>
              <a:rPr spc="-20" dirty="0"/>
              <a:t>COLA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32952" y="4130128"/>
            <a:ext cx="1218565" cy="15386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419100">
              <a:lnSpc>
                <a:spcPct val="152800"/>
              </a:lnSpc>
              <a:spcBef>
                <a:spcPts val="100"/>
              </a:spcBef>
            </a:pPr>
            <a:r>
              <a:rPr sz="1300" spc="-10" dirty="0">
                <a:latin typeface="Open Sans"/>
                <a:cs typeface="Open Sans"/>
              </a:rPr>
              <a:t>Country Sector Industries Currency</a:t>
            </a:r>
            <a:endParaRPr sz="1300" dirty="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810"/>
              </a:spcBef>
            </a:pPr>
            <a:r>
              <a:rPr sz="1300" dirty="0">
                <a:latin typeface="Open Sans"/>
                <a:cs typeface="Open Sans"/>
              </a:rPr>
              <a:t>Market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Cap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25" dirty="0">
                <a:latin typeface="Open Sans"/>
                <a:cs typeface="Open Sans"/>
              </a:rPr>
              <a:t>(M)</a:t>
            </a:r>
            <a:endParaRPr sz="1300" dirty="0">
              <a:latin typeface="Open Sans"/>
              <a:cs typeface="Open San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172662" y="4130128"/>
            <a:ext cx="1471930" cy="1538605"/>
          </a:xfrm>
          <a:prstGeom prst="rect">
            <a:avLst/>
          </a:prstGeom>
        </p:spPr>
        <p:txBody>
          <a:bodyPr vert="horz" wrap="square" lIns="0" tIns="11683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19"/>
              </a:spcBef>
            </a:pPr>
            <a:r>
              <a:rPr sz="1300" b="1" spc="-25" dirty="0">
                <a:latin typeface="Open Sans Semibold"/>
                <a:cs typeface="Open Sans Semibold"/>
              </a:rPr>
              <a:t>US</a:t>
            </a:r>
            <a:endParaRPr sz="1300" dirty="0">
              <a:latin typeface="Open Sans Semibold"/>
              <a:cs typeface="Open Sans Semibold"/>
            </a:endParaRPr>
          </a:p>
          <a:p>
            <a:pPr marL="12700" marR="5080">
              <a:lnSpc>
                <a:spcPct val="153100"/>
              </a:lnSpc>
            </a:pPr>
            <a:r>
              <a:rPr sz="1300" b="1" dirty="0">
                <a:latin typeface="Open Sans Semibold"/>
                <a:cs typeface="Open Sans Semibold"/>
              </a:rPr>
              <a:t>Consumer</a:t>
            </a:r>
            <a:r>
              <a:rPr sz="1300" b="1" spc="-20" dirty="0">
                <a:latin typeface="Open Sans Semibold"/>
                <a:cs typeface="Open Sans Semibold"/>
              </a:rPr>
              <a:t> </a:t>
            </a:r>
            <a:r>
              <a:rPr sz="1300" b="1" spc="-10" dirty="0">
                <a:latin typeface="Open Sans Semibold"/>
                <a:cs typeface="Open Sans Semibold"/>
              </a:rPr>
              <a:t>Staples China</a:t>
            </a:r>
            <a:endParaRPr sz="1300" dirty="0">
              <a:latin typeface="Open Sans Semibold"/>
              <a:cs typeface="Open Sans Semibold"/>
            </a:endParaRPr>
          </a:p>
          <a:p>
            <a:pPr marL="12700" marR="832485">
              <a:lnSpc>
                <a:spcPct val="152100"/>
              </a:lnSpc>
            </a:pPr>
            <a:r>
              <a:rPr sz="1300" b="1" spc="-25" dirty="0">
                <a:latin typeface="Open Sans Semibold"/>
                <a:cs typeface="Open Sans Semibold"/>
              </a:rPr>
              <a:t>USD </a:t>
            </a:r>
            <a:r>
              <a:rPr sz="1300" b="1" spc="-10" dirty="0">
                <a:latin typeface="Open Sans Semibold"/>
                <a:cs typeface="Open Sans Semibold"/>
              </a:rPr>
              <a:t>177,096</a:t>
            </a:r>
            <a:endParaRPr sz="1300" dirty="0">
              <a:latin typeface="Open Sans Semibold"/>
              <a:cs typeface="Open Sans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26146" y="3813496"/>
            <a:ext cx="5518785" cy="398145"/>
          </a:xfrm>
          <a:prstGeom prst="rect">
            <a:avLst/>
          </a:prstGeom>
          <a:solidFill>
            <a:srgbClr val="808080"/>
          </a:solidFill>
        </p:spPr>
        <p:txBody>
          <a:bodyPr vert="horz" wrap="square" lIns="0" tIns="82550" rIns="0" bIns="0" rtlCol="0">
            <a:spAutoFit/>
          </a:bodyPr>
          <a:lstStyle/>
          <a:p>
            <a:pPr marL="219075">
              <a:lnSpc>
                <a:spcPct val="100000"/>
              </a:lnSpc>
              <a:spcBef>
                <a:spcPts val="650"/>
              </a:spcBef>
            </a:pP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Security</a:t>
            </a:r>
            <a:r>
              <a:rPr sz="1300" b="1" spc="190" dirty="0">
                <a:solidFill>
                  <a:srgbClr val="FFFFFF"/>
                </a:solidFill>
                <a:latin typeface="Open Sans Semibold"/>
                <a:cs typeface="Open Sans Semibold"/>
              </a:rPr>
              <a:t> </a:t>
            </a:r>
            <a:r>
              <a:rPr sz="1300" b="1" spc="-10" dirty="0">
                <a:solidFill>
                  <a:srgbClr val="FFFFFF"/>
                </a:solidFill>
                <a:latin typeface="Open Sans Semibold"/>
                <a:cs typeface="Open Sans Semibold"/>
              </a:rPr>
              <a:t>Details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32952" y="6130150"/>
            <a:ext cx="1102995" cy="1239520"/>
          </a:xfrm>
          <a:prstGeom prst="rect">
            <a:avLst/>
          </a:prstGeom>
        </p:spPr>
        <p:txBody>
          <a:bodyPr vert="horz" wrap="square" lIns="0" tIns="11683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19"/>
              </a:spcBef>
            </a:pPr>
            <a:r>
              <a:rPr sz="1300" spc="-10" dirty="0">
                <a:latin typeface="Open Sans"/>
                <a:cs typeface="Open Sans"/>
              </a:rPr>
              <a:t>Rating</a:t>
            </a:r>
            <a:endParaRPr sz="130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830"/>
              </a:spcBef>
            </a:pPr>
            <a:r>
              <a:rPr sz="1300" dirty="0">
                <a:latin typeface="Open Sans"/>
                <a:cs typeface="Open Sans"/>
              </a:rPr>
              <a:t>Rating</a:t>
            </a:r>
            <a:r>
              <a:rPr sz="1300" spc="5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Source</a:t>
            </a:r>
            <a:endParaRPr sz="1300">
              <a:latin typeface="Open Sans"/>
              <a:cs typeface="Open Sans"/>
            </a:endParaRPr>
          </a:p>
          <a:p>
            <a:pPr marL="12700" marR="233679">
              <a:lnSpc>
                <a:spcPct val="153100"/>
              </a:lnSpc>
              <a:spcBef>
                <a:spcPts val="5"/>
              </a:spcBef>
            </a:pPr>
            <a:r>
              <a:rPr sz="1300" dirty="0">
                <a:latin typeface="Open Sans"/>
                <a:cs typeface="Open Sans"/>
              </a:rPr>
              <a:t>Risk</a:t>
            </a:r>
            <a:r>
              <a:rPr sz="1300" spc="-5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Rating </a:t>
            </a:r>
            <a:r>
              <a:rPr sz="1300" dirty="0">
                <a:latin typeface="Open Sans"/>
                <a:cs typeface="Open Sans"/>
              </a:rPr>
              <a:t>ESG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Rating</a:t>
            </a:r>
            <a:endParaRPr sz="1300">
              <a:latin typeface="Open Sans"/>
              <a:cs typeface="Open San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172662" y="6130150"/>
            <a:ext cx="1017269" cy="1239520"/>
          </a:xfrm>
          <a:prstGeom prst="rect">
            <a:avLst/>
          </a:prstGeom>
        </p:spPr>
        <p:txBody>
          <a:bodyPr vert="horz" wrap="square" lIns="0" tIns="11683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19"/>
              </a:spcBef>
            </a:pPr>
            <a:r>
              <a:rPr sz="1300" b="1" spc="-25" dirty="0">
                <a:latin typeface="Open Sans Semibold"/>
                <a:cs typeface="Open Sans Semibold"/>
              </a:rPr>
              <a:t>Buy</a:t>
            </a:r>
            <a:endParaRPr sz="1300" dirty="0">
              <a:latin typeface="Open Sans Semibold"/>
              <a:cs typeface="Open Sans Semibold"/>
            </a:endParaRPr>
          </a:p>
          <a:p>
            <a:pPr marL="12700">
              <a:lnSpc>
                <a:spcPct val="100000"/>
              </a:lnSpc>
              <a:spcBef>
                <a:spcPts val="830"/>
              </a:spcBef>
            </a:pPr>
            <a:r>
              <a:rPr sz="1300" b="1" spc="-10" dirty="0">
                <a:latin typeface="Open Sans Semibold"/>
                <a:cs typeface="Open Sans Semibold"/>
              </a:rPr>
              <a:t>Jeﬀeries</a:t>
            </a:r>
            <a:endParaRPr sz="1300" dirty="0">
              <a:latin typeface="Open Sans Semibold"/>
              <a:cs typeface="Open Sans Semibold"/>
            </a:endParaRPr>
          </a:p>
          <a:p>
            <a:pPr marL="12700" marR="5080">
              <a:lnSpc>
                <a:spcPct val="153100"/>
              </a:lnSpc>
              <a:spcBef>
                <a:spcPts val="5"/>
              </a:spcBef>
            </a:pPr>
            <a:r>
              <a:rPr sz="1300" b="1" dirty="0">
                <a:latin typeface="Open Sans Semibold"/>
                <a:cs typeface="Open Sans Semibold"/>
              </a:rPr>
              <a:t>2</a:t>
            </a:r>
            <a:r>
              <a:rPr sz="1300" b="1" spc="15" dirty="0">
                <a:latin typeface="Open Sans Semibold"/>
                <a:cs typeface="Open Sans Semibold"/>
              </a:rPr>
              <a:t> </a:t>
            </a:r>
            <a:r>
              <a:rPr sz="1300" b="1" dirty="0">
                <a:latin typeface="Open Sans Semibold"/>
                <a:cs typeface="Open Sans Semibold"/>
              </a:rPr>
              <a:t>-</a:t>
            </a:r>
            <a:r>
              <a:rPr sz="1300" b="1" spc="15" dirty="0">
                <a:latin typeface="Open Sans Semibold"/>
                <a:cs typeface="Open Sans Semibold"/>
              </a:rPr>
              <a:t> </a:t>
            </a:r>
            <a:r>
              <a:rPr sz="1300" b="1" dirty="0">
                <a:latin typeface="Open Sans Semibold"/>
                <a:cs typeface="Open Sans Semibold"/>
              </a:rPr>
              <a:t>Low</a:t>
            </a:r>
            <a:r>
              <a:rPr sz="1300" b="1" spc="20" dirty="0">
                <a:latin typeface="Open Sans Semibold"/>
                <a:cs typeface="Open Sans Semibold"/>
              </a:rPr>
              <a:t> </a:t>
            </a:r>
            <a:r>
              <a:rPr sz="1300" b="1" spc="-20" dirty="0">
                <a:latin typeface="Open Sans Semibold"/>
                <a:cs typeface="Open Sans Semibold"/>
              </a:rPr>
              <a:t>(IOS) </a:t>
            </a:r>
            <a:r>
              <a:rPr sz="1300" b="1" spc="-25" dirty="0">
                <a:latin typeface="Open Sans Semibold"/>
                <a:cs typeface="Open Sans Semibold"/>
              </a:rPr>
              <a:t>AAA</a:t>
            </a:r>
            <a:endParaRPr sz="1300" dirty="0">
              <a:latin typeface="Open Sans Semibold"/>
              <a:cs typeface="Open Sans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26146" y="5769457"/>
            <a:ext cx="5518785" cy="398145"/>
          </a:xfrm>
          <a:prstGeom prst="rect">
            <a:avLst/>
          </a:prstGeom>
          <a:solidFill>
            <a:srgbClr val="808080"/>
          </a:solidFill>
        </p:spPr>
        <p:txBody>
          <a:bodyPr vert="horz" wrap="square" lIns="0" tIns="83185" rIns="0" bIns="0" rtlCol="0">
            <a:spAutoFit/>
          </a:bodyPr>
          <a:lstStyle/>
          <a:p>
            <a:pPr marL="219075">
              <a:lnSpc>
                <a:spcPct val="100000"/>
              </a:lnSpc>
              <a:spcBef>
                <a:spcPts val="655"/>
              </a:spcBef>
            </a:pPr>
            <a:r>
              <a:rPr sz="1300" b="1" spc="-10" dirty="0">
                <a:solidFill>
                  <a:srgbClr val="FFFFFF"/>
                </a:solidFill>
                <a:latin typeface="Open Sans Semibold"/>
                <a:cs typeface="Open Sans Semibold"/>
              </a:rPr>
              <a:t>Rating</a:t>
            </a:r>
            <a:endParaRPr sz="1300">
              <a:latin typeface="Open Sans Semibold"/>
              <a:cs typeface="Open Sans Semibold"/>
            </a:endParaRPr>
          </a:p>
        </p:txBody>
      </p:sp>
      <p:graphicFrame>
        <p:nvGraphicFramePr>
          <p:cNvPr id="9" name="object 9"/>
          <p:cNvGraphicFramePr>
            <a:graphicFrameLocks noGrp="1"/>
          </p:cNvGraphicFramePr>
          <p:nvPr/>
        </p:nvGraphicFramePr>
        <p:xfrm>
          <a:off x="1026146" y="2466113"/>
          <a:ext cx="18084161" cy="8299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195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376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545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5610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389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12979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0591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81101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83451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096009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97510">
                <a:tc>
                  <a:txBody>
                    <a:bodyPr/>
                    <a:lstStyle/>
                    <a:p>
                      <a:pPr marR="328295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Target</a:t>
                      </a:r>
                      <a:r>
                        <a:rPr sz="1300" b="1" spc="9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Price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%</a:t>
                      </a:r>
                      <a:r>
                        <a:rPr sz="1300" b="1" spc="2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Upside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Last</a:t>
                      </a:r>
                      <a:r>
                        <a:rPr sz="1300" b="1" spc="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Close</a:t>
                      </a:r>
                      <a:r>
                        <a:rPr sz="1300" b="1" spc="4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Price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52w</a:t>
                      </a:r>
                      <a:r>
                        <a:rPr sz="1300" b="1" spc="6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2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High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R="12065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52w</a:t>
                      </a:r>
                      <a:r>
                        <a:rPr sz="1300" b="1" spc="6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Low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YTD</a:t>
                      </a:r>
                      <a:r>
                        <a:rPr sz="1300" b="1" spc="5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Change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3495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PE</a:t>
                      </a:r>
                      <a:r>
                        <a:rPr sz="1300" b="1" spc="36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FY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Div</a:t>
                      </a:r>
                      <a:r>
                        <a:rPr sz="1300" b="1" spc="6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Yield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FCF</a:t>
                      </a:r>
                      <a:r>
                        <a:rPr sz="1300" b="1" spc="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Yield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R="241300" algn="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P/B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434">
                <a:tc>
                  <a:txBody>
                    <a:bodyPr/>
                    <a:lstStyle/>
                    <a:p>
                      <a:pPr marR="328295" algn="ctr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265.0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7874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635" algn="ctr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10%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7874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250.0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7874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XX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7874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24130" algn="ctr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XX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7874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41275" algn="ctr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9.6%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7874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23495" algn="ctr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25,6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7874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7874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4.1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7874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271780" algn="r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3.2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7874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" name="object 10"/>
          <p:cNvSpPr txBox="1"/>
          <p:nvPr/>
        </p:nvSpPr>
        <p:spPr>
          <a:xfrm>
            <a:off x="1002975" y="7756993"/>
            <a:ext cx="144716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latin typeface="Open Sans"/>
                <a:cs typeface="Open Sans"/>
              </a:rPr>
              <a:t>10</a:t>
            </a:r>
            <a:r>
              <a:rPr sz="1300" b="1" spc="20" dirty="0">
                <a:latin typeface="Open Sans"/>
                <a:cs typeface="Open Sans"/>
              </a:rPr>
              <a:t> </a:t>
            </a:r>
            <a:r>
              <a:rPr sz="1300" b="1" dirty="0">
                <a:latin typeface="Open Sans"/>
                <a:cs typeface="Open Sans"/>
              </a:rPr>
              <a:t>YR</a:t>
            </a:r>
            <a:r>
              <a:rPr sz="1300" b="1" spc="25" dirty="0">
                <a:latin typeface="Open Sans"/>
                <a:cs typeface="Open Sans"/>
              </a:rPr>
              <a:t> </a:t>
            </a:r>
            <a:r>
              <a:rPr sz="1300" b="1" dirty="0">
                <a:latin typeface="Open Sans"/>
                <a:cs typeface="Open Sans"/>
              </a:rPr>
              <a:t>Price</a:t>
            </a:r>
            <a:r>
              <a:rPr sz="1300" b="1" spc="25" dirty="0">
                <a:latin typeface="Open Sans"/>
                <a:cs typeface="Open Sans"/>
              </a:rPr>
              <a:t> </a:t>
            </a:r>
            <a:r>
              <a:rPr sz="1300" b="1" spc="-10" dirty="0">
                <a:latin typeface="Open Sans"/>
                <a:cs typeface="Open Sans"/>
              </a:rPr>
              <a:t>Chart</a:t>
            </a:r>
            <a:endParaRPr sz="1300">
              <a:latin typeface="Open Sans"/>
              <a:cs typeface="Open Sans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1370336" y="8500393"/>
            <a:ext cx="5161280" cy="925194"/>
            <a:chOff x="1370336" y="8500393"/>
            <a:chExt cx="5161280" cy="925194"/>
          </a:xfrm>
        </p:grpSpPr>
        <p:sp>
          <p:nvSpPr>
            <p:cNvPr id="12" name="object 12"/>
            <p:cNvSpPr/>
            <p:nvPr/>
          </p:nvSpPr>
          <p:spPr>
            <a:xfrm>
              <a:off x="1375734" y="8724412"/>
              <a:ext cx="5150485" cy="655955"/>
            </a:xfrm>
            <a:custGeom>
              <a:avLst/>
              <a:gdLst/>
              <a:ahLst/>
              <a:cxnLst/>
              <a:rect l="l" t="t" r="r" b="b"/>
              <a:pathLst>
                <a:path w="5150484" h="655954">
                  <a:moveTo>
                    <a:pt x="0" y="596212"/>
                  </a:moveTo>
                  <a:lnTo>
                    <a:pt x="86269" y="576338"/>
                  </a:lnTo>
                  <a:lnTo>
                    <a:pt x="172539" y="576338"/>
                  </a:lnTo>
                  <a:lnTo>
                    <a:pt x="258787" y="566401"/>
                  </a:lnTo>
                  <a:lnTo>
                    <a:pt x="345057" y="516717"/>
                  </a:lnTo>
                  <a:lnTo>
                    <a:pt x="431327" y="506780"/>
                  </a:lnTo>
                  <a:lnTo>
                    <a:pt x="517596" y="506780"/>
                  </a:lnTo>
                  <a:lnTo>
                    <a:pt x="603866" y="586275"/>
                  </a:lnTo>
                  <a:lnTo>
                    <a:pt x="690125" y="576338"/>
                  </a:lnTo>
                  <a:lnTo>
                    <a:pt x="776395" y="655833"/>
                  </a:lnTo>
                  <a:lnTo>
                    <a:pt x="862664" y="576338"/>
                  </a:lnTo>
                  <a:lnTo>
                    <a:pt x="948934" y="536590"/>
                  </a:lnTo>
                  <a:lnTo>
                    <a:pt x="1035204" y="516717"/>
                  </a:lnTo>
                  <a:lnTo>
                    <a:pt x="1121473" y="496843"/>
                  </a:lnTo>
                  <a:lnTo>
                    <a:pt x="1207732" y="526654"/>
                  </a:lnTo>
                  <a:lnTo>
                    <a:pt x="1294002" y="467032"/>
                  </a:lnTo>
                  <a:lnTo>
                    <a:pt x="1380272" y="457096"/>
                  </a:lnTo>
                  <a:lnTo>
                    <a:pt x="1466541" y="467032"/>
                  </a:lnTo>
                  <a:lnTo>
                    <a:pt x="1552811" y="447159"/>
                  </a:lnTo>
                  <a:lnTo>
                    <a:pt x="1630452" y="417348"/>
                  </a:lnTo>
                  <a:lnTo>
                    <a:pt x="1716722" y="387537"/>
                  </a:lnTo>
                  <a:lnTo>
                    <a:pt x="1802981" y="367664"/>
                  </a:lnTo>
                  <a:lnTo>
                    <a:pt x="1889251" y="367664"/>
                  </a:lnTo>
                  <a:lnTo>
                    <a:pt x="1975521" y="486906"/>
                  </a:lnTo>
                  <a:lnTo>
                    <a:pt x="2061790" y="645896"/>
                  </a:lnTo>
                  <a:lnTo>
                    <a:pt x="2148060" y="556464"/>
                  </a:lnTo>
                  <a:lnTo>
                    <a:pt x="2234329" y="496843"/>
                  </a:lnTo>
                  <a:lnTo>
                    <a:pt x="2320589" y="486906"/>
                  </a:lnTo>
                  <a:lnTo>
                    <a:pt x="2406858" y="437222"/>
                  </a:lnTo>
                  <a:lnTo>
                    <a:pt x="2493128" y="367664"/>
                  </a:lnTo>
                  <a:lnTo>
                    <a:pt x="2579397" y="407411"/>
                  </a:lnTo>
                  <a:lnTo>
                    <a:pt x="2665667" y="457096"/>
                  </a:lnTo>
                  <a:lnTo>
                    <a:pt x="2751937" y="347790"/>
                  </a:lnTo>
                  <a:lnTo>
                    <a:pt x="2838206" y="298106"/>
                  </a:lnTo>
                  <a:lnTo>
                    <a:pt x="2924465" y="327916"/>
                  </a:lnTo>
                  <a:lnTo>
                    <a:pt x="3010735" y="317979"/>
                  </a:lnTo>
                  <a:lnTo>
                    <a:pt x="3097005" y="248421"/>
                  </a:lnTo>
                  <a:lnTo>
                    <a:pt x="3174646" y="198737"/>
                  </a:lnTo>
                  <a:lnTo>
                    <a:pt x="3260916" y="168926"/>
                  </a:lnTo>
                  <a:lnTo>
                    <a:pt x="3347186" y="139116"/>
                  </a:lnTo>
                  <a:lnTo>
                    <a:pt x="3433455" y="99368"/>
                  </a:lnTo>
                  <a:lnTo>
                    <a:pt x="3519714" y="59621"/>
                  </a:lnTo>
                  <a:lnTo>
                    <a:pt x="3605984" y="129179"/>
                  </a:lnTo>
                  <a:lnTo>
                    <a:pt x="3692254" y="29800"/>
                  </a:lnTo>
                  <a:lnTo>
                    <a:pt x="3778523" y="79494"/>
                  </a:lnTo>
                  <a:lnTo>
                    <a:pt x="3864793" y="0"/>
                  </a:lnTo>
                  <a:lnTo>
                    <a:pt x="3951062" y="89431"/>
                  </a:lnTo>
                  <a:lnTo>
                    <a:pt x="4037322" y="139116"/>
                  </a:lnTo>
                  <a:lnTo>
                    <a:pt x="4123591" y="79494"/>
                  </a:lnTo>
                  <a:lnTo>
                    <a:pt x="4209861" y="178863"/>
                  </a:lnTo>
                  <a:lnTo>
                    <a:pt x="4296130" y="168926"/>
                  </a:lnTo>
                  <a:lnTo>
                    <a:pt x="4382400" y="268295"/>
                  </a:lnTo>
                  <a:lnTo>
                    <a:pt x="4468670" y="178863"/>
                  </a:lnTo>
                  <a:lnTo>
                    <a:pt x="4554939" y="238484"/>
                  </a:lnTo>
                  <a:lnTo>
                    <a:pt x="4641198" y="367664"/>
                  </a:lnTo>
                  <a:lnTo>
                    <a:pt x="4727468" y="258358"/>
                  </a:lnTo>
                  <a:lnTo>
                    <a:pt x="4805110" y="168926"/>
                  </a:lnTo>
                  <a:lnTo>
                    <a:pt x="4891379" y="228548"/>
                  </a:lnTo>
                  <a:lnTo>
                    <a:pt x="4977649" y="168926"/>
                  </a:lnTo>
                  <a:lnTo>
                    <a:pt x="5063919" y="218611"/>
                  </a:lnTo>
                  <a:lnTo>
                    <a:pt x="5150178" y="178863"/>
                  </a:lnTo>
                </a:path>
              </a:pathLst>
            </a:custGeom>
            <a:ln w="10470">
              <a:solidFill>
                <a:srgbClr val="CC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375734" y="8505791"/>
              <a:ext cx="5150485" cy="914400"/>
            </a:xfrm>
            <a:custGeom>
              <a:avLst/>
              <a:gdLst/>
              <a:ahLst/>
              <a:cxnLst/>
              <a:rect l="l" t="t" r="r" b="b"/>
              <a:pathLst>
                <a:path w="5150484" h="914400">
                  <a:moveTo>
                    <a:pt x="0" y="814833"/>
                  </a:moveTo>
                  <a:lnTo>
                    <a:pt x="86269" y="804896"/>
                  </a:lnTo>
                  <a:lnTo>
                    <a:pt x="172539" y="794960"/>
                  </a:lnTo>
                  <a:lnTo>
                    <a:pt x="258787" y="794960"/>
                  </a:lnTo>
                  <a:lnTo>
                    <a:pt x="345057" y="755212"/>
                  </a:lnTo>
                  <a:lnTo>
                    <a:pt x="431327" y="745275"/>
                  </a:lnTo>
                  <a:lnTo>
                    <a:pt x="517596" y="735338"/>
                  </a:lnTo>
                  <a:lnTo>
                    <a:pt x="603866" y="834707"/>
                  </a:lnTo>
                  <a:lnTo>
                    <a:pt x="690125" y="814833"/>
                  </a:lnTo>
                  <a:lnTo>
                    <a:pt x="776395" y="914223"/>
                  </a:lnTo>
                  <a:lnTo>
                    <a:pt x="862664" y="824770"/>
                  </a:lnTo>
                  <a:lnTo>
                    <a:pt x="948934" y="785023"/>
                  </a:lnTo>
                  <a:lnTo>
                    <a:pt x="1035204" y="765149"/>
                  </a:lnTo>
                  <a:lnTo>
                    <a:pt x="1121473" y="725401"/>
                  </a:lnTo>
                  <a:lnTo>
                    <a:pt x="1207732" y="804896"/>
                  </a:lnTo>
                  <a:lnTo>
                    <a:pt x="1294002" y="715465"/>
                  </a:lnTo>
                  <a:lnTo>
                    <a:pt x="1380272" y="715465"/>
                  </a:lnTo>
                  <a:lnTo>
                    <a:pt x="1466541" y="735338"/>
                  </a:lnTo>
                  <a:lnTo>
                    <a:pt x="1552811" y="715465"/>
                  </a:lnTo>
                  <a:lnTo>
                    <a:pt x="1630452" y="675717"/>
                  </a:lnTo>
                  <a:lnTo>
                    <a:pt x="1716722" y="635970"/>
                  </a:lnTo>
                  <a:lnTo>
                    <a:pt x="1802981" y="596222"/>
                  </a:lnTo>
                  <a:lnTo>
                    <a:pt x="1889251" y="606159"/>
                  </a:lnTo>
                  <a:lnTo>
                    <a:pt x="1975521" y="725401"/>
                  </a:lnTo>
                  <a:lnTo>
                    <a:pt x="2061790" y="904286"/>
                  </a:lnTo>
                  <a:lnTo>
                    <a:pt x="2148060" y="775086"/>
                  </a:lnTo>
                  <a:lnTo>
                    <a:pt x="2234329" y="715465"/>
                  </a:lnTo>
                  <a:lnTo>
                    <a:pt x="2320589" y="675717"/>
                  </a:lnTo>
                  <a:lnTo>
                    <a:pt x="2406858" y="616096"/>
                  </a:lnTo>
                  <a:lnTo>
                    <a:pt x="2493128" y="516727"/>
                  </a:lnTo>
                  <a:lnTo>
                    <a:pt x="2579397" y="576348"/>
                  </a:lnTo>
                  <a:lnTo>
                    <a:pt x="2665667" y="616096"/>
                  </a:lnTo>
                  <a:lnTo>
                    <a:pt x="2751937" y="437232"/>
                  </a:lnTo>
                  <a:lnTo>
                    <a:pt x="2838206" y="367674"/>
                  </a:lnTo>
                  <a:lnTo>
                    <a:pt x="2924465" y="387548"/>
                  </a:lnTo>
                  <a:lnTo>
                    <a:pt x="3010735" y="337864"/>
                  </a:lnTo>
                  <a:lnTo>
                    <a:pt x="3097005" y="288179"/>
                  </a:lnTo>
                  <a:lnTo>
                    <a:pt x="3174646" y="198737"/>
                  </a:lnTo>
                  <a:lnTo>
                    <a:pt x="3260916" y="178863"/>
                  </a:lnTo>
                  <a:lnTo>
                    <a:pt x="3347186" y="149053"/>
                  </a:lnTo>
                  <a:lnTo>
                    <a:pt x="3433455" y="119242"/>
                  </a:lnTo>
                  <a:lnTo>
                    <a:pt x="3519714" y="69558"/>
                  </a:lnTo>
                  <a:lnTo>
                    <a:pt x="3605984" y="149053"/>
                  </a:lnTo>
                  <a:lnTo>
                    <a:pt x="3692254" y="39747"/>
                  </a:lnTo>
                  <a:lnTo>
                    <a:pt x="3778523" y="89431"/>
                  </a:lnTo>
                  <a:lnTo>
                    <a:pt x="3864793" y="0"/>
                  </a:lnTo>
                  <a:lnTo>
                    <a:pt x="3951062" y="109305"/>
                  </a:lnTo>
                  <a:lnTo>
                    <a:pt x="4037322" y="158989"/>
                  </a:lnTo>
                  <a:lnTo>
                    <a:pt x="4123591" y="109305"/>
                  </a:lnTo>
                  <a:lnTo>
                    <a:pt x="4209861" y="268305"/>
                  </a:lnTo>
                  <a:lnTo>
                    <a:pt x="4296130" y="268305"/>
                  </a:lnTo>
                  <a:lnTo>
                    <a:pt x="4382400" y="417359"/>
                  </a:lnTo>
                  <a:lnTo>
                    <a:pt x="4468670" y="288179"/>
                  </a:lnTo>
                  <a:lnTo>
                    <a:pt x="4554939" y="367674"/>
                  </a:lnTo>
                  <a:lnTo>
                    <a:pt x="4641198" y="516727"/>
                  </a:lnTo>
                  <a:lnTo>
                    <a:pt x="4727468" y="407422"/>
                  </a:lnTo>
                  <a:lnTo>
                    <a:pt x="4805110" y="298116"/>
                  </a:lnTo>
                  <a:lnTo>
                    <a:pt x="4891379" y="367674"/>
                  </a:lnTo>
                  <a:lnTo>
                    <a:pt x="4977649" y="258369"/>
                  </a:lnTo>
                  <a:lnTo>
                    <a:pt x="5063919" y="298116"/>
                  </a:lnTo>
                  <a:lnTo>
                    <a:pt x="5150178" y="238495"/>
                  </a:lnTo>
                </a:path>
              </a:pathLst>
            </a:custGeom>
            <a:ln w="10470">
              <a:solidFill>
                <a:srgbClr val="F7943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375734" y="8793970"/>
              <a:ext cx="5150485" cy="537210"/>
            </a:xfrm>
            <a:custGeom>
              <a:avLst/>
              <a:gdLst/>
              <a:ahLst/>
              <a:cxnLst/>
              <a:rect l="l" t="t" r="r" b="b"/>
              <a:pathLst>
                <a:path w="5150484" h="537209">
                  <a:moveTo>
                    <a:pt x="0" y="526654"/>
                  </a:moveTo>
                  <a:lnTo>
                    <a:pt x="86269" y="526654"/>
                  </a:lnTo>
                  <a:lnTo>
                    <a:pt x="172539" y="526654"/>
                  </a:lnTo>
                  <a:lnTo>
                    <a:pt x="258787" y="516717"/>
                  </a:lnTo>
                  <a:lnTo>
                    <a:pt x="345057" y="476969"/>
                  </a:lnTo>
                  <a:lnTo>
                    <a:pt x="431327" y="457096"/>
                  </a:lnTo>
                  <a:lnTo>
                    <a:pt x="517596" y="447159"/>
                  </a:lnTo>
                  <a:lnTo>
                    <a:pt x="603866" y="506780"/>
                  </a:lnTo>
                  <a:lnTo>
                    <a:pt x="690125" y="467032"/>
                  </a:lnTo>
                  <a:lnTo>
                    <a:pt x="776395" y="536590"/>
                  </a:lnTo>
                  <a:lnTo>
                    <a:pt x="862664" y="476969"/>
                  </a:lnTo>
                  <a:lnTo>
                    <a:pt x="948934" y="437222"/>
                  </a:lnTo>
                  <a:lnTo>
                    <a:pt x="1035204" y="407411"/>
                  </a:lnTo>
                  <a:lnTo>
                    <a:pt x="1121473" y="397474"/>
                  </a:lnTo>
                  <a:lnTo>
                    <a:pt x="1207732" y="407411"/>
                  </a:lnTo>
                  <a:lnTo>
                    <a:pt x="1294002" y="347790"/>
                  </a:lnTo>
                  <a:lnTo>
                    <a:pt x="1380272" y="337853"/>
                  </a:lnTo>
                  <a:lnTo>
                    <a:pt x="1466541" y="317979"/>
                  </a:lnTo>
                  <a:lnTo>
                    <a:pt x="1552811" y="298106"/>
                  </a:lnTo>
                  <a:lnTo>
                    <a:pt x="1630452" y="288169"/>
                  </a:lnTo>
                  <a:lnTo>
                    <a:pt x="1716722" y="278232"/>
                  </a:lnTo>
                  <a:lnTo>
                    <a:pt x="1802981" y="258358"/>
                  </a:lnTo>
                  <a:lnTo>
                    <a:pt x="1889251" y="228548"/>
                  </a:lnTo>
                  <a:lnTo>
                    <a:pt x="1975521" y="347790"/>
                  </a:lnTo>
                  <a:lnTo>
                    <a:pt x="2061790" y="486906"/>
                  </a:lnTo>
                  <a:lnTo>
                    <a:pt x="2148060" y="397474"/>
                  </a:lnTo>
                  <a:lnTo>
                    <a:pt x="2234329" y="367664"/>
                  </a:lnTo>
                  <a:lnTo>
                    <a:pt x="2320589" y="367664"/>
                  </a:lnTo>
                  <a:lnTo>
                    <a:pt x="2406858" y="317979"/>
                  </a:lnTo>
                  <a:lnTo>
                    <a:pt x="2493128" y="278232"/>
                  </a:lnTo>
                  <a:lnTo>
                    <a:pt x="2579397" y="298106"/>
                  </a:lnTo>
                  <a:lnTo>
                    <a:pt x="2665667" y="347790"/>
                  </a:lnTo>
                  <a:lnTo>
                    <a:pt x="2751937" y="248421"/>
                  </a:lnTo>
                  <a:lnTo>
                    <a:pt x="2838206" y="218611"/>
                  </a:lnTo>
                  <a:lnTo>
                    <a:pt x="2924465" y="248421"/>
                  </a:lnTo>
                  <a:lnTo>
                    <a:pt x="3010735" y="278232"/>
                  </a:lnTo>
                  <a:lnTo>
                    <a:pt x="3097005" y="198737"/>
                  </a:lnTo>
                  <a:lnTo>
                    <a:pt x="3174646" y="158989"/>
                  </a:lnTo>
                  <a:lnTo>
                    <a:pt x="3260916" y="129179"/>
                  </a:lnTo>
                  <a:lnTo>
                    <a:pt x="3347186" y="109305"/>
                  </a:lnTo>
                  <a:lnTo>
                    <a:pt x="3433455" y="69558"/>
                  </a:lnTo>
                  <a:lnTo>
                    <a:pt x="3519714" y="39747"/>
                  </a:lnTo>
                  <a:lnTo>
                    <a:pt x="3605984" y="109305"/>
                  </a:lnTo>
                  <a:lnTo>
                    <a:pt x="3692254" y="59621"/>
                  </a:lnTo>
                  <a:lnTo>
                    <a:pt x="3778523" y="99368"/>
                  </a:lnTo>
                  <a:lnTo>
                    <a:pt x="3864793" y="0"/>
                  </a:lnTo>
                  <a:lnTo>
                    <a:pt x="3951062" y="99368"/>
                  </a:lnTo>
                  <a:lnTo>
                    <a:pt x="4037322" y="129179"/>
                  </a:lnTo>
                  <a:lnTo>
                    <a:pt x="4123591" y="49684"/>
                  </a:lnTo>
                  <a:lnTo>
                    <a:pt x="4209861" y="139116"/>
                  </a:lnTo>
                  <a:lnTo>
                    <a:pt x="4296130" y="149053"/>
                  </a:lnTo>
                  <a:lnTo>
                    <a:pt x="4382400" y="218611"/>
                  </a:lnTo>
                  <a:lnTo>
                    <a:pt x="4468670" y="158989"/>
                  </a:lnTo>
                  <a:lnTo>
                    <a:pt x="4554939" y="208674"/>
                  </a:lnTo>
                  <a:lnTo>
                    <a:pt x="4641198" y="317979"/>
                  </a:lnTo>
                  <a:lnTo>
                    <a:pt x="4727468" y="228548"/>
                  </a:lnTo>
                  <a:lnTo>
                    <a:pt x="4805110" y="139116"/>
                  </a:lnTo>
                  <a:lnTo>
                    <a:pt x="4891379" y="168926"/>
                  </a:lnTo>
                  <a:lnTo>
                    <a:pt x="4977649" y="139116"/>
                  </a:lnTo>
                  <a:lnTo>
                    <a:pt x="5063919" y="198737"/>
                  </a:lnTo>
                  <a:lnTo>
                    <a:pt x="5150178" y="139116"/>
                  </a:lnTo>
                </a:path>
              </a:pathLst>
            </a:custGeom>
            <a:ln w="10470">
              <a:solidFill>
                <a:srgbClr val="A7A9A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034276" y="8242152"/>
            <a:ext cx="243204" cy="141478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3970">
              <a:lnSpc>
                <a:spcPct val="100000"/>
              </a:lnSpc>
              <a:spcBef>
                <a:spcPts val="140"/>
              </a:spcBef>
            </a:pPr>
            <a:r>
              <a:rPr sz="950" spc="-25" dirty="0">
                <a:solidFill>
                  <a:srgbClr val="231F20"/>
                </a:solidFill>
                <a:latin typeface="Open Sans"/>
                <a:cs typeface="Open Sans"/>
              </a:rPr>
              <a:t>180</a:t>
            </a:r>
            <a:endParaRPr sz="950">
              <a:latin typeface="Open Sans"/>
              <a:cs typeface="Open Sans"/>
            </a:endParaRPr>
          </a:p>
          <a:p>
            <a:pPr marL="13970">
              <a:lnSpc>
                <a:spcPct val="100000"/>
              </a:lnSpc>
              <a:spcBef>
                <a:spcPts val="830"/>
              </a:spcBef>
            </a:pPr>
            <a:r>
              <a:rPr sz="950" spc="-25" dirty="0">
                <a:solidFill>
                  <a:srgbClr val="231F20"/>
                </a:solidFill>
                <a:latin typeface="Open Sans"/>
                <a:cs typeface="Open Sans"/>
              </a:rPr>
              <a:t>160</a:t>
            </a:r>
            <a:endParaRPr sz="95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815"/>
              </a:spcBef>
            </a:pPr>
            <a:r>
              <a:rPr sz="950" spc="-25" dirty="0">
                <a:solidFill>
                  <a:srgbClr val="231F20"/>
                </a:solidFill>
                <a:latin typeface="Open Sans"/>
                <a:cs typeface="Open Sans"/>
              </a:rPr>
              <a:t>140</a:t>
            </a:r>
            <a:endParaRPr sz="950">
              <a:latin typeface="Open Sans"/>
              <a:cs typeface="Open Sans"/>
            </a:endParaRPr>
          </a:p>
          <a:p>
            <a:pPr marL="13970">
              <a:lnSpc>
                <a:spcPct val="100000"/>
              </a:lnSpc>
              <a:spcBef>
                <a:spcPts val="755"/>
              </a:spcBef>
            </a:pPr>
            <a:r>
              <a:rPr sz="950" spc="-25" dirty="0">
                <a:solidFill>
                  <a:srgbClr val="231F20"/>
                </a:solidFill>
                <a:latin typeface="Open Sans"/>
                <a:cs typeface="Open Sans"/>
              </a:rPr>
              <a:t>120</a:t>
            </a:r>
            <a:endParaRPr sz="950">
              <a:latin typeface="Open Sans"/>
              <a:cs typeface="Open Sans"/>
            </a:endParaRPr>
          </a:p>
          <a:p>
            <a:pPr marL="13970">
              <a:lnSpc>
                <a:spcPct val="100000"/>
              </a:lnSpc>
              <a:spcBef>
                <a:spcPts val="830"/>
              </a:spcBef>
            </a:pPr>
            <a:r>
              <a:rPr sz="950" spc="-25" dirty="0">
                <a:solidFill>
                  <a:srgbClr val="231F20"/>
                </a:solidFill>
                <a:latin typeface="Open Sans"/>
                <a:cs typeface="Open Sans"/>
              </a:rPr>
              <a:t>100</a:t>
            </a:r>
            <a:endParaRPr sz="950">
              <a:latin typeface="Open Sans"/>
              <a:cs typeface="Open Sans"/>
            </a:endParaRPr>
          </a:p>
          <a:p>
            <a:pPr marL="50165">
              <a:lnSpc>
                <a:spcPct val="100000"/>
              </a:lnSpc>
              <a:spcBef>
                <a:spcPts val="815"/>
              </a:spcBef>
            </a:pPr>
            <a:r>
              <a:rPr sz="950" spc="-25" dirty="0">
                <a:solidFill>
                  <a:srgbClr val="231F20"/>
                </a:solidFill>
                <a:latin typeface="Open Sans"/>
                <a:cs typeface="Open Sans"/>
              </a:rPr>
              <a:t>80</a:t>
            </a:r>
            <a:endParaRPr sz="950">
              <a:latin typeface="Open Sans"/>
              <a:cs typeface="Open Sans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989468" y="8209024"/>
            <a:ext cx="2183765" cy="53911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789940" indent="-635">
              <a:lnSpc>
                <a:spcPct val="118200"/>
              </a:lnSpc>
              <a:spcBef>
                <a:spcPts val="90"/>
              </a:spcBef>
            </a:pPr>
            <a:r>
              <a:rPr sz="950" dirty="0">
                <a:latin typeface="Open Sans"/>
                <a:cs typeface="Open Sans"/>
              </a:rPr>
              <a:t>AB</a:t>
            </a:r>
            <a:r>
              <a:rPr sz="950" spc="50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Low</a:t>
            </a:r>
            <a:r>
              <a:rPr sz="950" spc="130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Volatility</a:t>
            </a:r>
            <a:r>
              <a:rPr sz="950" spc="165" dirty="0">
                <a:latin typeface="Open Sans"/>
                <a:cs typeface="Open Sans"/>
              </a:rPr>
              <a:t> </a:t>
            </a:r>
            <a:r>
              <a:rPr sz="950" spc="-10" dirty="0">
                <a:latin typeface="Open Sans"/>
                <a:cs typeface="Open Sans"/>
              </a:rPr>
              <a:t>Equity </a:t>
            </a:r>
            <a:r>
              <a:rPr sz="950" dirty="0">
                <a:latin typeface="Open Sans"/>
                <a:cs typeface="Open Sans"/>
              </a:rPr>
              <a:t>MSCI</a:t>
            </a:r>
            <a:r>
              <a:rPr sz="950" spc="35" dirty="0">
                <a:latin typeface="Open Sans"/>
                <a:cs typeface="Open Sans"/>
              </a:rPr>
              <a:t> </a:t>
            </a:r>
            <a:r>
              <a:rPr sz="950" spc="-10" dirty="0">
                <a:latin typeface="Open Sans"/>
                <a:cs typeface="Open Sans"/>
              </a:rPr>
              <a:t>World</a:t>
            </a:r>
            <a:endParaRPr sz="95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sz="950" dirty="0">
                <a:latin typeface="Open Sans"/>
                <a:cs typeface="Open Sans"/>
              </a:rPr>
              <a:t>MSCI</a:t>
            </a:r>
            <a:r>
              <a:rPr sz="950" spc="5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World</a:t>
            </a:r>
            <a:r>
              <a:rPr sz="950" spc="13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Minimum</a:t>
            </a:r>
            <a:r>
              <a:rPr sz="950" spc="6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Volatility</a:t>
            </a:r>
            <a:r>
              <a:rPr sz="950" spc="114" dirty="0">
                <a:latin typeface="Open Sans"/>
                <a:cs typeface="Open Sans"/>
              </a:rPr>
              <a:t> </a:t>
            </a:r>
            <a:r>
              <a:rPr sz="950" spc="-10" dirty="0">
                <a:latin typeface="Open Sans"/>
                <a:cs typeface="Open Sans"/>
              </a:rPr>
              <a:t>(USD)</a:t>
            </a:r>
            <a:endParaRPr sz="950">
              <a:latin typeface="Open Sans"/>
              <a:cs typeface="Open Sans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1822101" y="8282375"/>
            <a:ext cx="85725" cy="85725"/>
          </a:xfrm>
          <a:custGeom>
            <a:avLst/>
            <a:gdLst/>
            <a:ahLst/>
            <a:cxnLst/>
            <a:rect l="l" t="t" r="r" b="b"/>
            <a:pathLst>
              <a:path w="85725" h="85725">
                <a:moveTo>
                  <a:pt x="85358" y="0"/>
                </a:moveTo>
                <a:lnTo>
                  <a:pt x="0" y="0"/>
                </a:lnTo>
                <a:lnTo>
                  <a:pt x="0" y="85358"/>
                </a:lnTo>
                <a:lnTo>
                  <a:pt x="85358" y="85358"/>
                </a:lnTo>
                <a:lnTo>
                  <a:pt x="85358" y="0"/>
                </a:lnTo>
                <a:close/>
              </a:path>
            </a:pathLst>
          </a:custGeom>
          <a:solidFill>
            <a:srgbClr val="CC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8" name="object 18"/>
          <p:cNvGrpSpPr/>
          <p:nvPr/>
        </p:nvGrpSpPr>
        <p:grpSpPr>
          <a:xfrm>
            <a:off x="1822101" y="8467030"/>
            <a:ext cx="85725" cy="257810"/>
            <a:chOff x="1822101" y="8467030"/>
            <a:chExt cx="85725" cy="257810"/>
          </a:xfrm>
        </p:grpSpPr>
        <p:sp>
          <p:nvSpPr>
            <p:cNvPr id="19" name="object 19"/>
            <p:cNvSpPr/>
            <p:nvPr/>
          </p:nvSpPr>
          <p:spPr>
            <a:xfrm>
              <a:off x="1822101" y="8467030"/>
              <a:ext cx="85725" cy="85725"/>
            </a:xfrm>
            <a:custGeom>
              <a:avLst/>
              <a:gdLst/>
              <a:ahLst/>
              <a:cxnLst/>
              <a:rect l="l" t="t" r="r" b="b"/>
              <a:pathLst>
                <a:path w="85725" h="85725">
                  <a:moveTo>
                    <a:pt x="85358" y="0"/>
                  </a:moveTo>
                  <a:lnTo>
                    <a:pt x="0" y="0"/>
                  </a:lnTo>
                  <a:lnTo>
                    <a:pt x="0" y="85358"/>
                  </a:lnTo>
                  <a:lnTo>
                    <a:pt x="85358" y="85358"/>
                  </a:lnTo>
                  <a:lnTo>
                    <a:pt x="85358" y="0"/>
                  </a:lnTo>
                  <a:close/>
                </a:path>
              </a:pathLst>
            </a:custGeom>
            <a:solidFill>
              <a:srgbClr val="F7943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1822101" y="8639046"/>
              <a:ext cx="85725" cy="85725"/>
            </a:xfrm>
            <a:custGeom>
              <a:avLst/>
              <a:gdLst/>
              <a:ahLst/>
              <a:cxnLst/>
              <a:rect l="l" t="t" r="r" b="b"/>
              <a:pathLst>
                <a:path w="85725" h="85725">
                  <a:moveTo>
                    <a:pt x="85358" y="0"/>
                  </a:moveTo>
                  <a:lnTo>
                    <a:pt x="0" y="0"/>
                  </a:lnTo>
                  <a:lnTo>
                    <a:pt x="0" y="85358"/>
                  </a:lnTo>
                  <a:lnTo>
                    <a:pt x="85358" y="85358"/>
                  </a:lnTo>
                  <a:lnTo>
                    <a:pt x="85358" y="0"/>
                  </a:lnTo>
                  <a:close/>
                </a:path>
              </a:pathLst>
            </a:custGeom>
            <a:solidFill>
              <a:srgbClr val="A7A9A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 rot="18900000">
            <a:off x="6236069" y="9817252"/>
            <a:ext cx="313932" cy="1244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980"/>
              </a:lnSpc>
            </a:pPr>
            <a:r>
              <a:rPr sz="950" spc="-20" dirty="0">
                <a:solidFill>
                  <a:srgbClr val="231F20"/>
                </a:solidFill>
                <a:latin typeface="Open Sans"/>
                <a:cs typeface="Open Sans"/>
              </a:rPr>
              <a:t>2023</a:t>
            </a:r>
            <a:endParaRPr sz="950">
              <a:latin typeface="Open Sans"/>
              <a:cs typeface="Open Sans"/>
            </a:endParaRPr>
          </a:p>
        </p:txBody>
      </p:sp>
      <p:sp>
        <p:nvSpPr>
          <p:cNvPr id="22" name="object 22"/>
          <p:cNvSpPr txBox="1"/>
          <p:nvPr/>
        </p:nvSpPr>
        <p:spPr>
          <a:xfrm rot="18900000">
            <a:off x="1107727" y="9817252"/>
            <a:ext cx="313932" cy="1244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980"/>
              </a:lnSpc>
            </a:pPr>
            <a:r>
              <a:rPr sz="950" spc="-20" dirty="0">
                <a:solidFill>
                  <a:srgbClr val="231F20"/>
                </a:solidFill>
                <a:latin typeface="Open Sans"/>
                <a:cs typeface="Open Sans"/>
              </a:rPr>
              <a:t>2014</a:t>
            </a:r>
            <a:endParaRPr sz="950">
              <a:latin typeface="Open Sans"/>
              <a:cs typeface="Open Sans"/>
            </a:endParaRPr>
          </a:p>
        </p:txBody>
      </p:sp>
      <p:sp>
        <p:nvSpPr>
          <p:cNvPr id="23" name="object 23"/>
          <p:cNvSpPr txBox="1"/>
          <p:nvPr/>
        </p:nvSpPr>
        <p:spPr>
          <a:xfrm rot="18900000">
            <a:off x="1677602" y="9817252"/>
            <a:ext cx="313932" cy="1244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980"/>
              </a:lnSpc>
            </a:pPr>
            <a:r>
              <a:rPr sz="950" spc="-20" dirty="0">
                <a:solidFill>
                  <a:srgbClr val="231F20"/>
                </a:solidFill>
                <a:latin typeface="Open Sans"/>
                <a:cs typeface="Open Sans"/>
              </a:rPr>
              <a:t>2015</a:t>
            </a:r>
            <a:endParaRPr sz="950">
              <a:latin typeface="Open Sans"/>
              <a:cs typeface="Open Sans"/>
            </a:endParaRPr>
          </a:p>
        </p:txBody>
      </p:sp>
      <p:sp>
        <p:nvSpPr>
          <p:cNvPr id="24" name="object 24"/>
          <p:cNvSpPr txBox="1"/>
          <p:nvPr/>
        </p:nvSpPr>
        <p:spPr>
          <a:xfrm rot="18900000">
            <a:off x="2247477" y="9817252"/>
            <a:ext cx="313932" cy="1244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980"/>
              </a:lnSpc>
            </a:pPr>
            <a:r>
              <a:rPr sz="950" spc="-20" dirty="0">
                <a:solidFill>
                  <a:srgbClr val="231F20"/>
                </a:solidFill>
                <a:latin typeface="Open Sans"/>
                <a:cs typeface="Open Sans"/>
              </a:rPr>
              <a:t>2016</a:t>
            </a:r>
            <a:endParaRPr sz="950">
              <a:latin typeface="Open Sans"/>
              <a:cs typeface="Open Sans"/>
            </a:endParaRPr>
          </a:p>
        </p:txBody>
      </p:sp>
      <p:sp>
        <p:nvSpPr>
          <p:cNvPr id="25" name="object 25"/>
          <p:cNvSpPr txBox="1"/>
          <p:nvPr/>
        </p:nvSpPr>
        <p:spPr>
          <a:xfrm rot="18900000">
            <a:off x="2817352" y="9817252"/>
            <a:ext cx="313932" cy="1244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980"/>
              </a:lnSpc>
            </a:pPr>
            <a:r>
              <a:rPr sz="950" spc="-20" dirty="0">
                <a:solidFill>
                  <a:srgbClr val="231F20"/>
                </a:solidFill>
                <a:latin typeface="Open Sans"/>
                <a:cs typeface="Open Sans"/>
              </a:rPr>
              <a:t>2017</a:t>
            </a:r>
            <a:endParaRPr sz="950">
              <a:latin typeface="Open Sans"/>
              <a:cs typeface="Open Sans"/>
            </a:endParaRPr>
          </a:p>
        </p:txBody>
      </p:sp>
      <p:sp>
        <p:nvSpPr>
          <p:cNvPr id="26" name="object 26"/>
          <p:cNvSpPr txBox="1"/>
          <p:nvPr/>
        </p:nvSpPr>
        <p:spPr>
          <a:xfrm rot="18900000">
            <a:off x="3387227" y="9817252"/>
            <a:ext cx="313932" cy="1244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980"/>
              </a:lnSpc>
            </a:pPr>
            <a:r>
              <a:rPr sz="950" spc="-20" dirty="0">
                <a:solidFill>
                  <a:srgbClr val="231F20"/>
                </a:solidFill>
                <a:latin typeface="Open Sans"/>
                <a:cs typeface="Open Sans"/>
              </a:rPr>
              <a:t>2018</a:t>
            </a:r>
            <a:endParaRPr sz="950">
              <a:latin typeface="Open Sans"/>
              <a:cs typeface="Open Sans"/>
            </a:endParaRPr>
          </a:p>
        </p:txBody>
      </p:sp>
      <p:sp>
        <p:nvSpPr>
          <p:cNvPr id="27" name="object 27"/>
          <p:cNvSpPr txBox="1"/>
          <p:nvPr/>
        </p:nvSpPr>
        <p:spPr>
          <a:xfrm rot="18900000">
            <a:off x="3957102" y="9817252"/>
            <a:ext cx="313932" cy="1244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980"/>
              </a:lnSpc>
            </a:pPr>
            <a:r>
              <a:rPr sz="950" spc="-20" dirty="0">
                <a:solidFill>
                  <a:srgbClr val="231F20"/>
                </a:solidFill>
                <a:latin typeface="Open Sans"/>
                <a:cs typeface="Open Sans"/>
              </a:rPr>
              <a:t>2019</a:t>
            </a:r>
            <a:endParaRPr sz="950">
              <a:latin typeface="Open Sans"/>
              <a:cs typeface="Open Sans"/>
            </a:endParaRPr>
          </a:p>
        </p:txBody>
      </p:sp>
      <p:sp>
        <p:nvSpPr>
          <p:cNvPr id="28" name="object 28"/>
          <p:cNvSpPr txBox="1"/>
          <p:nvPr/>
        </p:nvSpPr>
        <p:spPr>
          <a:xfrm rot="18900000">
            <a:off x="4526977" y="9817252"/>
            <a:ext cx="313932" cy="1244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980"/>
              </a:lnSpc>
            </a:pPr>
            <a:r>
              <a:rPr sz="950" spc="-20" dirty="0">
                <a:solidFill>
                  <a:srgbClr val="231F20"/>
                </a:solidFill>
                <a:latin typeface="Open Sans"/>
                <a:cs typeface="Open Sans"/>
              </a:rPr>
              <a:t>2020</a:t>
            </a:r>
            <a:endParaRPr sz="950">
              <a:latin typeface="Open Sans"/>
              <a:cs typeface="Open Sans"/>
            </a:endParaRPr>
          </a:p>
        </p:txBody>
      </p:sp>
      <p:sp>
        <p:nvSpPr>
          <p:cNvPr id="29" name="object 29"/>
          <p:cNvSpPr txBox="1"/>
          <p:nvPr/>
        </p:nvSpPr>
        <p:spPr>
          <a:xfrm rot="18900000">
            <a:off x="5096852" y="9817252"/>
            <a:ext cx="313932" cy="1244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980"/>
              </a:lnSpc>
            </a:pPr>
            <a:r>
              <a:rPr sz="950" spc="-20" dirty="0">
                <a:solidFill>
                  <a:srgbClr val="231F20"/>
                </a:solidFill>
                <a:latin typeface="Open Sans"/>
                <a:cs typeface="Open Sans"/>
              </a:rPr>
              <a:t>2021</a:t>
            </a:r>
            <a:endParaRPr sz="950">
              <a:latin typeface="Open Sans"/>
              <a:cs typeface="Open Sans"/>
            </a:endParaRPr>
          </a:p>
        </p:txBody>
      </p:sp>
      <p:sp>
        <p:nvSpPr>
          <p:cNvPr id="30" name="object 30"/>
          <p:cNvSpPr txBox="1"/>
          <p:nvPr/>
        </p:nvSpPr>
        <p:spPr>
          <a:xfrm rot="18900000">
            <a:off x="5666727" y="9817252"/>
            <a:ext cx="313932" cy="1244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980"/>
              </a:lnSpc>
            </a:pPr>
            <a:r>
              <a:rPr sz="950" spc="-20" dirty="0">
                <a:solidFill>
                  <a:srgbClr val="231F20"/>
                </a:solidFill>
                <a:latin typeface="Open Sans"/>
                <a:cs typeface="Open Sans"/>
              </a:rPr>
              <a:t>2022</a:t>
            </a:r>
            <a:endParaRPr sz="950">
              <a:latin typeface="Open Sans"/>
              <a:cs typeface="Open Sans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4240811" y="10213162"/>
            <a:ext cx="2295525" cy="164148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950" dirty="0">
                <a:solidFill>
                  <a:srgbClr val="231F20"/>
                </a:solidFill>
                <a:latin typeface="Open Sans"/>
                <a:cs typeface="Open Sans"/>
              </a:rPr>
              <a:t>Source:</a:t>
            </a:r>
            <a:r>
              <a:rPr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lang="en-SG" sz="950" dirty="0" err="1">
                <a:solidFill>
                  <a:srgbClr val="231F20"/>
                </a:solidFill>
                <a:latin typeface="Open Sans"/>
                <a:cs typeface="Open Sans"/>
              </a:rPr>
              <a:t>Factset</a:t>
            </a:r>
            <a:r>
              <a:rPr sz="950" dirty="0">
                <a:solidFill>
                  <a:srgbClr val="231F20"/>
                </a:solidFill>
                <a:latin typeface="Open Sans"/>
                <a:cs typeface="Open Sans"/>
              </a:rPr>
              <a:t>,</a:t>
            </a:r>
            <a:r>
              <a:rPr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950" dirty="0">
                <a:solidFill>
                  <a:srgbClr val="231F20"/>
                </a:solidFill>
                <a:latin typeface="Open Sans"/>
                <a:cs typeface="Open Sans"/>
              </a:rPr>
              <a:t>as</a:t>
            </a:r>
            <a:r>
              <a:rPr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950" dirty="0">
                <a:solidFill>
                  <a:srgbClr val="231F20"/>
                </a:solidFill>
                <a:latin typeface="Open Sans"/>
                <a:cs typeface="Open Sans"/>
              </a:rPr>
              <a:t>of</a:t>
            </a:r>
            <a:r>
              <a:rPr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950" dirty="0">
                <a:solidFill>
                  <a:srgbClr val="231F20"/>
                </a:solidFill>
                <a:latin typeface="Open Sans"/>
                <a:cs typeface="Open Sans"/>
              </a:rPr>
              <a:t>31</a:t>
            </a:r>
            <a:r>
              <a:rPr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950" dirty="0">
                <a:solidFill>
                  <a:srgbClr val="231F20"/>
                </a:solidFill>
                <a:latin typeface="Open Sans"/>
                <a:cs typeface="Open Sans"/>
              </a:rPr>
              <a:t>July</a:t>
            </a:r>
            <a:r>
              <a:rPr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950" spc="-20" dirty="0">
                <a:solidFill>
                  <a:srgbClr val="231F20"/>
                </a:solidFill>
                <a:latin typeface="Open Sans"/>
                <a:cs typeface="Open Sans"/>
              </a:rPr>
              <a:t>2022</a:t>
            </a:r>
            <a:endParaRPr sz="950" dirty="0">
              <a:latin typeface="Open Sans"/>
              <a:cs typeface="Open Sans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7287133" y="7773231"/>
            <a:ext cx="869569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6305550" algn="l"/>
              </a:tabLst>
            </a:pPr>
            <a:r>
              <a:rPr sz="1300" b="1" dirty="0">
                <a:latin typeface="Open Sans"/>
                <a:cs typeface="Open Sans"/>
              </a:rPr>
              <a:t>Segment</a:t>
            </a:r>
            <a:r>
              <a:rPr sz="1300" b="1" spc="25" dirty="0">
                <a:latin typeface="Open Sans"/>
                <a:cs typeface="Open Sans"/>
              </a:rPr>
              <a:t> </a:t>
            </a:r>
            <a:r>
              <a:rPr sz="1300" b="1" dirty="0">
                <a:latin typeface="Open Sans"/>
                <a:cs typeface="Open Sans"/>
              </a:rPr>
              <a:t>Sales</a:t>
            </a:r>
            <a:r>
              <a:rPr sz="1300" b="1" spc="20" dirty="0">
                <a:latin typeface="Open Sans"/>
                <a:cs typeface="Open Sans"/>
              </a:rPr>
              <a:t> </a:t>
            </a:r>
            <a:r>
              <a:rPr sz="1300" b="1" spc="-10" dirty="0">
                <a:latin typeface="Open Sans"/>
                <a:cs typeface="Open Sans"/>
              </a:rPr>
              <a:t>Breakdown</a:t>
            </a:r>
            <a:r>
              <a:rPr sz="1300" b="1" dirty="0">
                <a:latin typeface="Open Sans"/>
                <a:cs typeface="Open Sans"/>
              </a:rPr>
              <a:t>	Geography</a:t>
            </a:r>
            <a:r>
              <a:rPr sz="1300" b="1" spc="45" dirty="0">
                <a:latin typeface="Open Sans"/>
                <a:cs typeface="Open Sans"/>
              </a:rPr>
              <a:t> </a:t>
            </a:r>
            <a:r>
              <a:rPr sz="1300" b="1" dirty="0">
                <a:latin typeface="Open Sans"/>
                <a:cs typeface="Open Sans"/>
              </a:rPr>
              <a:t>Sales</a:t>
            </a:r>
            <a:r>
              <a:rPr sz="1300" b="1" spc="45" dirty="0">
                <a:latin typeface="Open Sans"/>
                <a:cs typeface="Open Sans"/>
              </a:rPr>
              <a:t> </a:t>
            </a:r>
            <a:r>
              <a:rPr sz="1300" b="1" spc="-10" dirty="0">
                <a:latin typeface="Open Sans"/>
                <a:cs typeface="Open Sans"/>
              </a:rPr>
              <a:t>Breakdown</a:t>
            </a:r>
            <a:endParaRPr sz="1300">
              <a:latin typeface="Open Sans"/>
              <a:cs typeface="Open Sans"/>
            </a:endParaRPr>
          </a:p>
        </p:txBody>
      </p:sp>
      <p:grpSp>
        <p:nvGrpSpPr>
          <p:cNvPr id="33" name="object 33"/>
          <p:cNvGrpSpPr/>
          <p:nvPr/>
        </p:nvGrpSpPr>
        <p:grpSpPr>
          <a:xfrm>
            <a:off x="14522039" y="8279571"/>
            <a:ext cx="1780539" cy="1780539"/>
            <a:chOff x="14522039" y="8279571"/>
            <a:chExt cx="1780539" cy="1780539"/>
          </a:xfrm>
        </p:grpSpPr>
        <p:sp>
          <p:nvSpPr>
            <p:cNvPr id="34" name="object 34"/>
            <p:cNvSpPr/>
            <p:nvPr/>
          </p:nvSpPr>
          <p:spPr>
            <a:xfrm>
              <a:off x="14955651" y="8279571"/>
              <a:ext cx="1346835" cy="1780539"/>
            </a:xfrm>
            <a:custGeom>
              <a:avLst/>
              <a:gdLst/>
              <a:ahLst/>
              <a:cxnLst/>
              <a:rect l="l" t="t" r="r" b="b"/>
              <a:pathLst>
                <a:path w="1346834" h="1780540">
                  <a:moveTo>
                    <a:pt x="131409" y="1434116"/>
                  </a:moveTo>
                  <a:lnTo>
                    <a:pt x="0" y="1654060"/>
                  </a:lnTo>
                  <a:lnTo>
                    <a:pt x="7204" y="1658533"/>
                  </a:lnTo>
                  <a:lnTo>
                    <a:pt x="47399" y="1680705"/>
                  </a:lnTo>
                  <a:lnTo>
                    <a:pt x="88826" y="1700831"/>
                  </a:lnTo>
                  <a:lnTo>
                    <a:pt x="131416" y="1718843"/>
                  </a:lnTo>
                  <a:lnTo>
                    <a:pt x="175102" y="1734674"/>
                  </a:lnTo>
                  <a:lnTo>
                    <a:pt x="219816" y="1748256"/>
                  </a:lnTo>
                  <a:lnTo>
                    <a:pt x="265489" y="1759520"/>
                  </a:lnTo>
                  <a:lnTo>
                    <a:pt x="312054" y="1768399"/>
                  </a:lnTo>
                  <a:lnTo>
                    <a:pt x="359444" y="1774826"/>
                  </a:lnTo>
                  <a:lnTo>
                    <a:pt x="407589" y="1778731"/>
                  </a:lnTo>
                  <a:lnTo>
                    <a:pt x="456423" y="1780048"/>
                  </a:lnTo>
                  <a:lnTo>
                    <a:pt x="505256" y="1778731"/>
                  </a:lnTo>
                  <a:lnTo>
                    <a:pt x="553401" y="1774826"/>
                  </a:lnTo>
                  <a:lnTo>
                    <a:pt x="600789" y="1768399"/>
                  </a:lnTo>
                  <a:lnTo>
                    <a:pt x="647353" y="1759520"/>
                  </a:lnTo>
                  <a:lnTo>
                    <a:pt x="693026" y="1748256"/>
                  </a:lnTo>
                  <a:lnTo>
                    <a:pt x="737738" y="1734674"/>
                  </a:lnTo>
                  <a:lnTo>
                    <a:pt x="781423" y="1718843"/>
                  </a:lnTo>
                  <a:lnTo>
                    <a:pt x="824012" y="1700831"/>
                  </a:lnTo>
                  <a:lnTo>
                    <a:pt x="865438" y="1680705"/>
                  </a:lnTo>
                  <a:lnTo>
                    <a:pt x="905632" y="1658533"/>
                  </a:lnTo>
                  <a:lnTo>
                    <a:pt x="944528" y="1634384"/>
                  </a:lnTo>
                  <a:lnTo>
                    <a:pt x="982056" y="1608324"/>
                  </a:lnTo>
                  <a:lnTo>
                    <a:pt x="1018149" y="1580423"/>
                  </a:lnTo>
                  <a:lnTo>
                    <a:pt x="1052740" y="1550747"/>
                  </a:lnTo>
                  <a:lnTo>
                    <a:pt x="1080791" y="1524087"/>
                  </a:lnTo>
                  <a:lnTo>
                    <a:pt x="456423" y="1524087"/>
                  </a:lnTo>
                  <a:lnTo>
                    <a:pt x="409102" y="1522348"/>
                  </a:lnTo>
                  <a:lnTo>
                    <a:pt x="362725" y="1517213"/>
                  </a:lnTo>
                  <a:lnTo>
                    <a:pt x="317415" y="1508803"/>
                  </a:lnTo>
                  <a:lnTo>
                    <a:pt x="273295" y="1497242"/>
                  </a:lnTo>
                  <a:lnTo>
                    <a:pt x="230487" y="1482652"/>
                  </a:lnTo>
                  <a:lnTo>
                    <a:pt x="189114" y="1465157"/>
                  </a:lnTo>
                  <a:lnTo>
                    <a:pt x="149299" y="1444877"/>
                  </a:lnTo>
                  <a:lnTo>
                    <a:pt x="131409" y="1434116"/>
                  </a:lnTo>
                  <a:close/>
                </a:path>
                <a:path w="1346834" h="1780540">
                  <a:moveTo>
                    <a:pt x="456488" y="0"/>
                  </a:moveTo>
                  <a:lnTo>
                    <a:pt x="456488" y="255950"/>
                  </a:lnTo>
                  <a:lnTo>
                    <a:pt x="503745" y="257687"/>
                  </a:lnTo>
                  <a:lnTo>
                    <a:pt x="550122" y="262823"/>
                  </a:lnTo>
                  <a:lnTo>
                    <a:pt x="595431" y="271233"/>
                  </a:lnTo>
                  <a:lnTo>
                    <a:pt x="639551" y="282794"/>
                  </a:lnTo>
                  <a:lnTo>
                    <a:pt x="682358" y="297384"/>
                  </a:lnTo>
                  <a:lnTo>
                    <a:pt x="723731" y="314881"/>
                  </a:lnTo>
                  <a:lnTo>
                    <a:pt x="763545" y="335161"/>
                  </a:lnTo>
                  <a:lnTo>
                    <a:pt x="801680" y="358102"/>
                  </a:lnTo>
                  <a:lnTo>
                    <a:pt x="838011" y="383581"/>
                  </a:lnTo>
                  <a:lnTo>
                    <a:pt x="872418" y="411477"/>
                  </a:lnTo>
                  <a:lnTo>
                    <a:pt x="904776" y="441665"/>
                  </a:lnTo>
                  <a:lnTo>
                    <a:pt x="934964" y="474024"/>
                  </a:lnTo>
                  <a:lnTo>
                    <a:pt x="962858" y="508431"/>
                  </a:lnTo>
                  <a:lnTo>
                    <a:pt x="988337" y="544763"/>
                  </a:lnTo>
                  <a:lnTo>
                    <a:pt x="1011277" y="582898"/>
                  </a:lnTo>
                  <a:lnTo>
                    <a:pt x="1031557" y="622714"/>
                  </a:lnTo>
                  <a:lnTo>
                    <a:pt x="1049053" y="664087"/>
                  </a:lnTo>
                  <a:lnTo>
                    <a:pt x="1063642" y="706894"/>
                  </a:lnTo>
                  <a:lnTo>
                    <a:pt x="1075203" y="751015"/>
                  </a:lnTo>
                  <a:lnTo>
                    <a:pt x="1083613" y="796324"/>
                  </a:lnTo>
                  <a:lnTo>
                    <a:pt x="1088749" y="842701"/>
                  </a:lnTo>
                  <a:lnTo>
                    <a:pt x="1090488" y="890023"/>
                  </a:lnTo>
                  <a:lnTo>
                    <a:pt x="1088749" y="937345"/>
                  </a:lnTo>
                  <a:lnTo>
                    <a:pt x="1083613" y="983721"/>
                  </a:lnTo>
                  <a:lnTo>
                    <a:pt x="1075203" y="1029031"/>
                  </a:lnTo>
                  <a:lnTo>
                    <a:pt x="1063642" y="1073151"/>
                  </a:lnTo>
                  <a:lnTo>
                    <a:pt x="1049053" y="1115958"/>
                  </a:lnTo>
                  <a:lnTo>
                    <a:pt x="1031557" y="1157330"/>
                  </a:lnTo>
                  <a:lnTo>
                    <a:pt x="1011277" y="1197145"/>
                  </a:lnTo>
                  <a:lnTo>
                    <a:pt x="988337" y="1235280"/>
                  </a:lnTo>
                  <a:lnTo>
                    <a:pt x="962858" y="1271611"/>
                  </a:lnTo>
                  <a:lnTo>
                    <a:pt x="934964" y="1306018"/>
                  </a:lnTo>
                  <a:lnTo>
                    <a:pt x="904776" y="1338376"/>
                  </a:lnTo>
                  <a:lnTo>
                    <a:pt x="872418" y="1368564"/>
                  </a:lnTo>
                  <a:lnTo>
                    <a:pt x="838011" y="1396458"/>
                  </a:lnTo>
                  <a:lnTo>
                    <a:pt x="801680" y="1421937"/>
                  </a:lnTo>
                  <a:lnTo>
                    <a:pt x="763545" y="1444877"/>
                  </a:lnTo>
                  <a:lnTo>
                    <a:pt x="723731" y="1465157"/>
                  </a:lnTo>
                  <a:lnTo>
                    <a:pt x="682358" y="1482652"/>
                  </a:lnTo>
                  <a:lnTo>
                    <a:pt x="639551" y="1497242"/>
                  </a:lnTo>
                  <a:lnTo>
                    <a:pt x="595431" y="1508803"/>
                  </a:lnTo>
                  <a:lnTo>
                    <a:pt x="550122" y="1517213"/>
                  </a:lnTo>
                  <a:lnTo>
                    <a:pt x="503745" y="1522348"/>
                  </a:lnTo>
                  <a:lnTo>
                    <a:pt x="456423" y="1524087"/>
                  </a:lnTo>
                  <a:lnTo>
                    <a:pt x="1080791" y="1524087"/>
                  </a:lnTo>
                  <a:lnTo>
                    <a:pt x="1117142" y="1486345"/>
                  </a:lnTo>
                  <a:lnTo>
                    <a:pt x="1146817" y="1451753"/>
                  </a:lnTo>
                  <a:lnTo>
                    <a:pt x="1174718" y="1415659"/>
                  </a:lnTo>
                  <a:lnTo>
                    <a:pt x="1200777" y="1378131"/>
                  </a:lnTo>
                  <a:lnTo>
                    <a:pt x="1224926" y="1339235"/>
                  </a:lnTo>
                  <a:lnTo>
                    <a:pt x="1247097" y="1299040"/>
                  </a:lnTo>
                  <a:lnTo>
                    <a:pt x="1267222" y="1257614"/>
                  </a:lnTo>
                  <a:lnTo>
                    <a:pt x="1285234" y="1215024"/>
                  </a:lnTo>
                  <a:lnTo>
                    <a:pt x="1301065" y="1171339"/>
                  </a:lnTo>
                  <a:lnTo>
                    <a:pt x="1314646" y="1126626"/>
                  </a:lnTo>
                  <a:lnTo>
                    <a:pt x="1325910" y="1080954"/>
                  </a:lnTo>
                  <a:lnTo>
                    <a:pt x="1334789" y="1034389"/>
                  </a:lnTo>
                  <a:lnTo>
                    <a:pt x="1341216" y="987001"/>
                  </a:lnTo>
                  <a:lnTo>
                    <a:pt x="1345121" y="938856"/>
                  </a:lnTo>
                  <a:lnTo>
                    <a:pt x="1346438" y="890023"/>
                  </a:lnTo>
                  <a:lnTo>
                    <a:pt x="1345121" y="841190"/>
                  </a:lnTo>
                  <a:lnTo>
                    <a:pt x="1341216" y="793045"/>
                  </a:lnTo>
                  <a:lnTo>
                    <a:pt x="1334789" y="745657"/>
                  </a:lnTo>
                  <a:lnTo>
                    <a:pt x="1325910" y="699092"/>
                  </a:lnTo>
                  <a:lnTo>
                    <a:pt x="1314646" y="653420"/>
                  </a:lnTo>
                  <a:lnTo>
                    <a:pt x="1301065" y="608707"/>
                  </a:lnTo>
                  <a:lnTo>
                    <a:pt x="1285234" y="565022"/>
                  </a:lnTo>
                  <a:lnTo>
                    <a:pt x="1267222" y="522432"/>
                  </a:lnTo>
                  <a:lnTo>
                    <a:pt x="1247097" y="481006"/>
                  </a:lnTo>
                  <a:lnTo>
                    <a:pt x="1224926" y="440811"/>
                  </a:lnTo>
                  <a:lnTo>
                    <a:pt x="1200777" y="401915"/>
                  </a:lnTo>
                  <a:lnTo>
                    <a:pt x="1174718" y="364387"/>
                  </a:lnTo>
                  <a:lnTo>
                    <a:pt x="1146817" y="328293"/>
                  </a:lnTo>
                  <a:lnTo>
                    <a:pt x="1117142" y="293701"/>
                  </a:lnTo>
                  <a:lnTo>
                    <a:pt x="1085760" y="260681"/>
                  </a:lnTo>
                  <a:lnTo>
                    <a:pt x="1052740" y="229299"/>
                  </a:lnTo>
                  <a:lnTo>
                    <a:pt x="1018149" y="199623"/>
                  </a:lnTo>
                  <a:lnTo>
                    <a:pt x="982056" y="171722"/>
                  </a:lnTo>
                  <a:lnTo>
                    <a:pt x="944528" y="145662"/>
                  </a:lnTo>
                  <a:lnTo>
                    <a:pt x="905632" y="121513"/>
                  </a:lnTo>
                  <a:lnTo>
                    <a:pt x="865438" y="99341"/>
                  </a:lnTo>
                  <a:lnTo>
                    <a:pt x="824012" y="79215"/>
                  </a:lnTo>
                  <a:lnTo>
                    <a:pt x="781423" y="61203"/>
                  </a:lnTo>
                  <a:lnTo>
                    <a:pt x="737738" y="45372"/>
                  </a:lnTo>
                  <a:lnTo>
                    <a:pt x="693026" y="31790"/>
                  </a:lnTo>
                  <a:lnTo>
                    <a:pt x="647353" y="20526"/>
                  </a:lnTo>
                  <a:lnTo>
                    <a:pt x="600789" y="11647"/>
                  </a:lnTo>
                  <a:lnTo>
                    <a:pt x="553401" y="5220"/>
                  </a:lnTo>
                  <a:lnTo>
                    <a:pt x="505256" y="1315"/>
                  </a:lnTo>
                  <a:lnTo>
                    <a:pt x="456488" y="0"/>
                  </a:lnTo>
                  <a:close/>
                </a:path>
              </a:pathLst>
            </a:custGeom>
            <a:solidFill>
              <a:srgbClr val="CC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14955651" y="8279571"/>
              <a:ext cx="456565" cy="1654175"/>
            </a:xfrm>
            <a:custGeom>
              <a:avLst/>
              <a:gdLst/>
              <a:ahLst/>
              <a:cxnLst/>
              <a:rect l="l" t="t" r="r" b="b"/>
              <a:pathLst>
                <a:path w="456565" h="1654175">
                  <a:moveTo>
                    <a:pt x="0" y="1654060"/>
                  </a:moveTo>
                  <a:lnTo>
                    <a:pt x="131409" y="1434116"/>
                  </a:lnTo>
                </a:path>
                <a:path w="456565" h="1654175">
                  <a:moveTo>
                    <a:pt x="456488" y="255948"/>
                  </a:moveTo>
                  <a:lnTo>
                    <a:pt x="456488" y="0"/>
                  </a:lnTo>
                </a:path>
                <a:path w="456565" h="1654175">
                  <a:moveTo>
                    <a:pt x="456488" y="255950"/>
                  </a:moveTo>
                  <a:lnTo>
                    <a:pt x="456488" y="255948"/>
                  </a:lnTo>
                </a:path>
              </a:pathLst>
            </a:custGeom>
            <a:ln w="1047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14522039" y="8819792"/>
              <a:ext cx="565150" cy="1114425"/>
            </a:xfrm>
            <a:custGeom>
              <a:avLst/>
              <a:gdLst/>
              <a:ahLst/>
              <a:cxnLst/>
              <a:rect l="l" t="t" r="r" b="b"/>
              <a:pathLst>
                <a:path w="565150" h="1114425">
                  <a:moveTo>
                    <a:pt x="71694" y="0"/>
                  </a:moveTo>
                  <a:lnTo>
                    <a:pt x="45374" y="68486"/>
                  </a:lnTo>
                  <a:lnTo>
                    <a:pt x="31792" y="113199"/>
                  </a:lnTo>
                  <a:lnTo>
                    <a:pt x="20528" y="158871"/>
                  </a:lnTo>
                  <a:lnTo>
                    <a:pt x="11648" y="205436"/>
                  </a:lnTo>
                  <a:lnTo>
                    <a:pt x="5222" y="252824"/>
                  </a:lnTo>
                  <a:lnTo>
                    <a:pt x="1316" y="300969"/>
                  </a:lnTo>
                  <a:lnTo>
                    <a:pt x="0" y="349802"/>
                  </a:lnTo>
                  <a:lnTo>
                    <a:pt x="1316" y="398635"/>
                  </a:lnTo>
                  <a:lnTo>
                    <a:pt x="5222" y="446780"/>
                  </a:lnTo>
                  <a:lnTo>
                    <a:pt x="11648" y="494168"/>
                  </a:lnTo>
                  <a:lnTo>
                    <a:pt x="20528" y="540733"/>
                  </a:lnTo>
                  <a:lnTo>
                    <a:pt x="31792" y="586405"/>
                  </a:lnTo>
                  <a:lnTo>
                    <a:pt x="45374" y="631118"/>
                  </a:lnTo>
                  <a:lnTo>
                    <a:pt x="61205" y="674803"/>
                  </a:lnTo>
                  <a:lnTo>
                    <a:pt x="79217" y="717393"/>
                  </a:lnTo>
                  <a:lnTo>
                    <a:pt x="99343" y="758819"/>
                  </a:lnTo>
                  <a:lnTo>
                    <a:pt x="121515" y="799014"/>
                  </a:lnTo>
                  <a:lnTo>
                    <a:pt x="145664" y="837910"/>
                  </a:lnTo>
                  <a:lnTo>
                    <a:pt x="171724" y="875438"/>
                  </a:lnTo>
                  <a:lnTo>
                    <a:pt x="199626" y="911532"/>
                  </a:lnTo>
                  <a:lnTo>
                    <a:pt x="229302" y="946123"/>
                  </a:lnTo>
                  <a:lnTo>
                    <a:pt x="260684" y="979144"/>
                  </a:lnTo>
                  <a:lnTo>
                    <a:pt x="293705" y="1010526"/>
                  </a:lnTo>
                  <a:lnTo>
                    <a:pt x="328296" y="1040202"/>
                  </a:lnTo>
                  <a:lnTo>
                    <a:pt x="364391" y="1068103"/>
                  </a:lnTo>
                  <a:lnTo>
                    <a:pt x="401920" y="1094163"/>
                  </a:lnTo>
                  <a:lnTo>
                    <a:pt x="433609" y="1113837"/>
                  </a:lnTo>
                  <a:lnTo>
                    <a:pt x="565018" y="893893"/>
                  </a:lnTo>
                  <a:lnTo>
                    <a:pt x="544776" y="881716"/>
                  </a:lnTo>
                  <a:lnTo>
                    <a:pt x="508443" y="856237"/>
                  </a:lnTo>
                  <a:lnTo>
                    <a:pt x="474036" y="828343"/>
                  </a:lnTo>
                  <a:lnTo>
                    <a:pt x="441677" y="798155"/>
                  </a:lnTo>
                  <a:lnTo>
                    <a:pt x="411489" y="765797"/>
                  </a:lnTo>
                  <a:lnTo>
                    <a:pt x="383594" y="731390"/>
                  </a:lnTo>
                  <a:lnTo>
                    <a:pt x="358114" y="695059"/>
                  </a:lnTo>
                  <a:lnTo>
                    <a:pt x="335173" y="656924"/>
                  </a:lnTo>
                  <a:lnTo>
                    <a:pt x="314893" y="617109"/>
                  </a:lnTo>
                  <a:lnTo>
                    <a:pt x="297397" y="575737"/>
                  </a:lnTo>
                  <a:lnTo>
                    <a:pt x="282807" y="532930"/>
                  </a:lnTo>
                  <a:lnTo>
                    <a:pt x="271245" y="488810"/>
                  </a:lnTo>
                  <a:lnTo>
                    <a:pt x="262835" y="443500"/>
                  </a:lnTo>
                  <a:lnTo>
                    <a:pt x="257699" y="397123"/>
                  </a:lnTo>
                  <a:lnTo>
                    <a:pt x="255960" y="349802"/>
                  </a:lnTo>
                  <a:lnTo>
                    <a:pt x="257699" y="302480"/>
                  </a:lnTo>
                  <a:lnTo>
                    <a:pt x="262835" y="256103"/>
                  </a:lnTo>
                  <a:lnTo>
                    <a:pt x="271245" y="210793"/>
                  </a:lnTo>
                  <a:lnTo>
                    <a:pt x="282807" y="166673"/>
                  </a:lnTo>
                  <a:lnTo>
                    <a:pt x="297397" y="123866"/>
                  </a:lnTo>
                  <a:lnTo>
                    <a:pt x="307208" y="100664"/>
                  </a:lnTo>
                  <a:lnTo>
                    <a:pt x="7169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14593733" y="8819792"/>
              <a:ext cx="493395" cy="1114425"/>
            </a:xfrm>
            <a:custGeom>
              <a:avLst/>
              <a:gdLst/>
              <a:ahLst/>
              <a:cxnLst/>
              <a:rect l="l" t="t" r="r" b="b"/>
              <a:pathLst>
                <a:path w="493394" h="1114425">
                  <a:moveTo>
                    <a:pt x="0" y="0"/>
                  </a:moveTo>
                  <a:lnTo>
                    <a:pt x="235514" y="100664"/>
                  </a:lnTo>
                </a:path>
                <a:path w="493394" h="1114425">
                  <a:moveTo>
                    <a:pt x="493324" y="893893"/>
                  </a:moveTo>
                  <a:lnTo>
                    <a:pt x="361914" y="1113837"/>
                  </a:lnTo>
                </a:path>
              </a:pathLst>
            </a:custGeom>
            <a:ln w="1047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8"/>
            <p:cNvSpPr/>
            <p:nvPr/>
          </p:nvSpPr>
          <p:spPr>
            <a:xfrm>
              <a:off x="14593733" y="8405558"/>
              <a:ext cx="493395" cy="514984"/>
            </a:xfrm>
            <a:custGeom>
              <a:avLst/>
              <a:gdLst/>
              <a:ahLst/>
              <a:cxnLst/>
              <a:rect l="l" t="t" r="r" b="b"/>
              <a:pathLst>
                <a:path w="493394" h="514984">
                  <a:moveTo>
                    <a:pt x="361916" y="0"/>
                  </a:moveTo>
                  <a:lnTo>
                    <a:pt x="292696" y="45735"/>
                  </a:lnTo>
                  <a:lnTo>
                    <a:pt x="256601" y="73636"/>
                  </a:lnTo>
                  <a:lnTo>
                    <a:pt x="222010" y="103312"/>
                  </a:lnTo>
                  <a:lnTo>
                    <a:pt x="188989" y="134694"/>
                  </a:lnTo>
                  <a:lnTo>
                    <a:pt x="157607" y="167715"/>
                  </a:lnTo>
                  <a:lnTo>
                    <a:pt x="127931" y="202306"/>
                  </a:lnTo>
                  <a:lnTo>
                    <a:pt x="100029" y="238400"/>
                  </a:lnTo>
                  <a:lnTo>
                    <a:pt x="73969" y="275929"/>
                  </a:lnTo>
                  <a:lnTo>
                    <a:pt x="49820" y="314824"/>
                  </a:lnTo>
                  <a:lnTo>
                    <a:pt x="27648" y="355019"/>
                  </a:lnTo>
                  <a:lnTo>
                    <a:pt x="7522" y="396446"/>
                  </a:lnTo>
                  <a:lnTo>
                    <a:pt x="0" y="414233"/>
                  </a:lnTo>
                  <a:lnTo>
                    <a:pt x="235514" y="514897"/>
                  </a:lnTo>
                  <a:lnTo>
                    <a:pt x="243198" y="496727"/>
                  </a:lnTo>
                  <a:lnTo>
                    <a:pt x="263478" y="456912"/>
                  </a:lnTo>
                  <a:lnTo>
                    <a:pt x="286419" y="418777"/>
                  </a:lnTo>
                  <a:lnTo>
                    <a:pt x="311898" y="382444"/>
                  </a:lnTo>
                  <a:lnTo>
                    <a:pt x="339794" y="348037"/>
                  </a:lnTo>
                  <a:lnTo>
                    <a:pt x="369982" y="315678"/>
                  </a:lnTo>
                  <a:lnTo>
                    <a:pt x="402341" y="285490"/>
                  </a:lnTo>
                  <a:lnTo>
                    <a:pt x="436748" y="257595"/>
                  </a:lnTo>
                  <a:lnTo>
                    <a:pt x="473080" y="232115"/>
                  </a:lnTo>
                  <a:lnTo>
                    <a:pt x="493323" y="219938"/>
                  </a:lnTo>
                  <a:lnTo>
                    <a:pt x="361916" y="0"/>
                  </a:lnTo>
                  <a:close/>
                </a:path>
              </a:pathLst>
            </a:custGeom>
            <a:solidFill>
              <a:srgbClr val="E57F7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39"/>
            <p:cNvSpPr/>
            <p:nvPr/>
          </p:nvSpPr>
          <p:spPr>
            <a:xfrm>
              <a:off x="14593733" y="8405558"/>
              <a:ext cx="493395" cy="514984"/>
            </a:xfrm>
            <a:custGeom>
              <a:avLst/>
              <a:gdLst/>
              <a:ahLst/>
              <a:cxnLst/>
              <a:rect l="l" t="t" r="r" b="b"/>
              <a:pathLst>
                <a:path w="493394" h="514984">
                  <a:moveTo>
                    <a:pt x="361916" y="0"/>
                  </a:moveTo>
                  <a:lnTo>
                    <a:pt x="493323" y="219938"/>
                  </a:lnTo>
                </a:path>
                <a:path w="493394" h="514984">
                  <a:moveTo>
                    <a:pt x="235514" y="514897"/>
                  </a:moveTo>
                  <a:lnTo>
                    <a:pt x="0" y="414233"/>
                  </a:lnTo>
                </a:path>
              </a:pathLst>
            </a:custGeom>
            <a:ln w="1047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14955648" y="8279571"/>
              <a:ext cx="456565" cy="346075"/>
            </a:xfrm>
            <a:custGeom>
              <a:avLst/>
              <a:gdLst/>
              <a:ahLst/>
              <a:cxnLst/>
              <a:rect l="l" t="t" r="r" b="b"/>
              <a:pathLst>
                <a:path w="456565" h="346075">
                  <a:moveTo>
                    <a:pt x="456484" y="0"/>
                  </a:moveTo>
                  <a:lnTo>
                    <a:pt x="407591" y="1315"/>
                  </a:lnTo>
                  <a:lnTo>
                    <a:pt x="359446" y="5220"/>
                  </a:lnTo>
                  <a:lnTo>
                    <a:pt x="312056" y="11647"/>
                  </a:lnTo>
                  <a:lnTo>
                    <a:pt x="265491" y="20526"/>
                  </a:lnTo>
                  <a:lnTo>
                    <a:pt x="219818" y="31791"/>
                  </a:lnTo>
                  <a:lnTo>
                    <a:pt x="175104" y="45372"/>
                  </a:lnTo>
                  <a:lnTo>
                    <a:pt x="131419" y="61203"/>
                  </a:lnTo>
                  <a:lnTo>
                    <a:pt x="88828" y="79215"/>
                  </a:lnTo>
                  <a:lnTo>
                    <a:pt x="47402" y="99341"/>
                  </a:lnTo>
                  <a:lnTo>
                    <a:pt x="7206" y="121513"/>
                  </a:lnTo>
                  <a:lnTo>
                    <a:pt x="0" y="125987"/>
                  </a:lnTo>
                  <a:lnTo>
                    <a:pt x="131407" y="345925"/>
                  </a:lnTo>
                  <a:lnTo>
                    <a:pt x="149301" y="335161"/>
                  </a:lnTo>
                  <a:lnTo>
                    <a:pt x="189116" y="314881"/>
                  </a:lnTo>
                  <a:lnTo>
                    <a:pt x="230489" y="297385"/>
                  </a:lnTo>
                  <a:lnTo>
                    <a:pt x="273297" y="282794"/>
                  </a:lnTo>
                  <a:lnTo>
                    <a:pt x="317417" y="271233"/>
                  </a:lnTo>
                  <a:lnTo>
                    <a:pt x="362727" y="262823"/>
                  </a:lnTo>
                  <a:lnTo>
                    <a:pt x="409104" y="257687"/>
                  </a:lnTo>
                  <a:lnTo>
                    <a:pt x="456487" y="255948"/>
                  </a:lnTo>
                  <a:lnTo>
                    <a:pt x="456484" y="0"/>
                  </a:lnTo>
                  <a:close/>
                </a:path>
              </a:pathLst>
            </a:custGeom>
            <a:solidFill>
              <a:srgbClr val="8C909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1"/>
            <p:cNvSpPr/>
            <p:nvPr/>
          </p:nvSpPr>
          <p:spPr>
            <a:xfrm>
              <a:off x="14955648" y="8279571"/>
              <a:ext cx="456565" cy="346075"/>
            </a:xfrm>
            <a:custGeom>
              <a:avLst/>
              <a:gdLst/>
              <a:ahLst/>
              <a:cxnLst/>
              <a:rect l="l" t="t" r="r" b="b"/>
              <a:pathLst>
                <a:path w="456565" h="346075">
                  <a:moveTo>
                    <a:pt x="456484" y="0"/>
                  </a:moveTo>
                  <a:lnTo>
                    <a:pt x="456487" y="255948"/>
                  </a:lnTo>
                </a:path>
                <a:path w="456565" h="346075">
                  <a:moveTo>
                    <a:pt x="131407" y="345925"/>
                  </a:moveTo>
                  <a:lnTo>
                    <a:pt x="0" y="125987"/>
                  </a:lnTo>
                </a:path>
                <a:path w="456565" h="346075">
                  <a:moveTo>
                    <a:pt x="456487" y="255948"/>
                  </a:moveTo>
                  <a:lnTo>
                    <a:pt x="456487" y="255950"/>
                  </a:lnTo>
                </a:path>
              </a:pathLst>
            </a:custGeom>
            <a:ln w="1047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42" name="object 4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872819" y="8478515"/>
            <a:ext cx="240830" cy="240830"/>
          </a:xfrm>
          <a:prstGeom prst="rect">
            <a:avLst/>
          </a:prstGeom>
        </p:spPr>
      </p:pic>
      <p:pic>
        <p:nvPicPr>
          <p:cNvPr id="43" name="object 4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872819" y="8858956"/>
            <a:ext cx="240830" cy="240830"/>
          </a:xfrm>
          <a:prstGeom prst="rect">
            <a:avLst/>
          </a:prstGeom>
        </p:spPr>
      </p:pic>
      <p:pic>
        <p:nvPicPr>
          <p:cNvPr id="44" name="object 4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6872819" y="9239398"/>
            <a:ext cx="240830" cy="240830"/>
          </a:xfrm>
          <a:prstGeom prst="rect">
            <a:avLst/>
          </a:prstGeom>
        </p:spPr>
      </p:pic>
      <p:pic>
        <p:nvPicPr>
          <p:cNvPr id="45" name="object 4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6872819" y="9619841"/>
            <a:ext cx="240830" cy="240830"/>
          </a:xfrm>
          <a:prstGeom prst="rect">
            <a:avLst/>
          </a:prstGeom>
        </p:spPr>
      </p:pic>
      <p:sp>
        <p:nvSpPr>
          <p:cNvPr id="46" name="object 46"/>
          <p:cNvSpPr txBox="1"/>
          <p:nvPr/>
        </p:nvSpPr>
        <p:spPr>
          <a:xfrm>
            <a:off x="17215608" y="8468073"/>
            <a:ext cx="986155" cy="138938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dirty="0">
                <a:latin typeface="Open Sans"/>
                <a:cs typeface="Open Sans"/>
              </a:rPr>
              <a:t>1st</a:t>
            </a:r>
            <a:r>
              <a:rPr sz="1300" spc="15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Quarter</a:t>
            </a:r>
            <a:endParaRPr sz="130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1405"/>
              </a:spcBef>
            </a:pPr>
            <a:r>
              <a:rPr sz="1300" dirty="0">
                <a:latin typeface="Open Sans"/>
                <a:cs typeface="Open Sans"/>
              </a:rPr>
              <a:t>2nd</a:t>
            </a:r>
            <a:r>
              <a:rPr sz="1300" spc="1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Quarter</a:t>
            </a:r>
            <a:endParaRPr sz="1300">
              <a:latin typeface="Open Sans"/>
              <a:cs typeface="Open Sans"/>
            </a:endParaRPr>
          </a:p>
          <a:p>
            <a:pPr marL="12700" marR="39370" indent="-635">
              <a:lnSpc>
                <a:spcPct val="195600"/>
              </a:lnSpc>
              <a:spcBef>
                <a:spcPts val="80"/>
              </a:spcBef>
            </a:pPr>
            <a:r>
              <a:rPr sz="1300" dirty="0">
                <a:latin typeface="Open Sans"/>
                <a:cs typeface="Open Sans"/>
              </a:rPr>
              <a:t>3rd</a:t>
            </a:r>
            <a:r>
              <a:rPr sz="1300" spc="1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Quarter </a:t>
            </a:r>
            <a:r>
              <a:rPr sz="1300" dirty="0">
                <a:latin typeface="Open Sans"/>
                <a:cs typeface="Open Sans"/>
              </a:rPr>
              <a:t>4th</a:t>
            </a:r>
            <a:r>
              <a:rPr sz="1300" spc="1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Quarter</a:t>
            </a:r>
            <a:endParaRPr sz="1300">
              <a:latin typeface="Open Sans"/>
              <a:cs typeface="Open Sans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16841100" y="10213162"/>
            <a:ext cx="2295525" cy="164148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950" dirty="0">
                <a:solidFill>
                  <a:srgbClr val="231F20"/>
                </a:solidFill>
                <a:latin typeface="Open Sans"/>
                <a:cs typeface="Open Sans"/>
              </a:rPr>
              <a:t>Source:</a:t>
            </a:r>
            <a:r>
              <a:rPr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lang="en-SG" sz="950" dirty="0" err="1">
                <a:solidFill>
                  <a:srgbClr val="231F20"/>
                </a:solidFill>
                <a:latin typeface="Open Sans"/>
                <a:cs typeface="Open Sans"/>
              </a:rPr>
              <a:t>Factset</a:t>
            </a:r>
            <a:r>
              <a:rPr lang="en-SG" sz="950" dirty="0">
                <a:solidFill>
                  <a:srgbClr val="231F20"/>
                </a:solidFill>
                <a:latin typeface="Open Sans"/>
                <a:cs typeface="Open Sans"/>
              </a:rPr>
              <a:t>,</a:t>
            </a:r>
            <a:r>
              <a:rPr lang="en-SG"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lang="en-SG" sz="950" dirty="0">
                <a:solidFill>
                  <a:srgbClr val="231F20"/>
                </a:solidFill>
                <a:latin typeface="Open Sans"/>
                <a:cs typeface="Open Sans"/>
              </a:rPr>
              <a:t>as</a:t>
            </a:r>
            <a:r>
              <a:rPr lang="en-SG"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lang="en-SG" sz="950" dirty="0">
                <a:solidFill>
                  <a:srgbClr val="231F20"/>
                </a:solidFill>
                <a:latin typeface="Open Sans"/>
                <a:cs typeface="Open Sans"/>
              </a:rPr>
              <a:t>of</a:t>
            </a:r>
            <a:r>
              <a:rPr lang="en-SG"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lang="en-SG" sz="950" dirty="0">
                <a:solidFill>
                  <a:srgbClr val="231F20"/>
                </a:solidFill>
                <a:latin typeface="Open Sans"/>
                <a:cs typeface="Open Sans"/>
              </a:rPr>
              <a:t>31</a:t>
            </a:r>
            <a:r>
              <a:rPr lang="en-SG"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lang="en-SG" sz="950" dirty="0">
                <a:solidFill>
                  <a:srgbClr val="231F20"/>
                </a:solidFill>
                <a:latin typeface="Open Sans"/>
                <a:cs typeface="Open Sans"/>
              </a:rPr>
              <a:t>July</a:t>
            </a:r>
            <a:r>
              <a:rPr lang="en-SG"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lang="en-SG" sz="950" spc="-20" dirty="0">
                <a:solidFill>
                  <a:srgbClr val="231F20"/>
                </a:solidFill>
                <a:latin typeface="Open Sans"/>
                <a:cs typeface="Open Sans"/>
              </a:rPr>
              <a:t>2022</a:t>
            </a:r>
            <a:endParaRPr sz="950" dirty="0">
              <a:latin typeface="Open Sans"/>
              <a:cs typeface="Open Sans"/>
            </a:endParaRPr>
          </a:p>
        </p:txBody>
      </p:sp>
      <p:grpSp>
        <p:nvGrpSpPr>
          <p:cNvPr id="48" name="object 48"/>
          <p:cNvGrpSpPr/>
          <p:nvPr/>
        </p:nvGrpSpPr>
        <p:grpSpPr>
          <a:xfrm>
            <a:off x="8223811" y="8279572"/>
            <a:ext cx="1780539" cy="1780539"/>
            <a:chOff x="8223811" y="8279572"/>
            <a:chExt cx="1780539" cy="1780539"/>
          </a:xfrm>
        </p:grpSpPr>
        <p:sp>
          <p:nvSpPr>
            <p:cNvPr id="49" name="object 49"/>
            <p:cNvSpPr/>
            <p:nvPr/>
          </p:nvSpPr>
          <p:spPr>
            <a:xfrm>
              <a:off x="8657404" y="8279572"/>
              <a:ext cx="1346835" cy="1780539"/>
            </a:xfrm>
            <a:custGeom>
              <a:avLst/>
              <a:gdLst/>
              <a:ahLst/>
              <a:cxnLst/>
              <a:rect l="l" t="t" r="r" b="b"/>
              <a:pathLst>
                <a:path w="1346834" h="1780540">
                  <a:moveTo>
                    <a:pt x="131409" y="1434115"/>
                  </a:moveTo>
                  <a:lnTo>
                    <a:pt x="0" y="1654054"/>
                  </a:lnTo>
                  <a:lnTo>
                    <a:pt x="7213" y="1658533"/>
                  </a:lnTo>
                  <a:lnTo>
                    <a:pt x="47407" y="1680705"/>
                  </a:lnTo>
                  <a:lnTo>
                    <a:pt x="88833" y="1700831"/>
                  </a:lnTo>
                  <a:lnTo>
                    <a:pt x="131422" y="1718843"/>
                  </a:lnTo>
                  <a:lnTo>
                    <a:pt x="175107" y="1734674"/>
                  </a:lnTo>
                  <a:lnTo>
                    <a:pt x="219819" y="1748255"/>
                  </a:lnTo>
                  <a:lnTo>
                    <a:pt x="265492" y="1759520"/>
                  </a:lnTo>
                  <a:lnTo>
                    <a:pt x="312056" y="1768399"/>
                  </a:lnTo>
                  <a:lnTo>
                    <a:pt x="359444" y="1774826"/>
                  </a:lnTo>
                  <a:lnTo>
                    <a:pt x="407589" y="1778731"/>
                  </a:lnTo>
                  <a:lnTo>
                    <a:pt x="456422" y="1780048"/>
                  </a:lnTo>
                  <a:lnTo>
                    <a:pt x="505256" y="1778731"/>
                  </a:lnTo>
                  <a:lnTo>
                    <a:pt x="553402" y="1774826"/>
                  </a:lnTo>
                  <a:lnTo>
                    <a:pt x="600791" y="1768399"/>
                  </a:lnTo>
                  <a:lnTo>
                    <a:pt x="647356" y="1759520"/>
                  </a:lnTo>
                  <a:lnTo>
                    <a:pt x="693030" y="1748255"/>
                  </a:lnTo>
                  <a:lnTo>
                    <a:pt x="737743" y="1734674"/>
                  </a:lnTo>
                  <a:lnTo>
                    <a:pt x="781429" y="1718843"/>
                  </a:lnTo>
                  <a:lnTo>
                    <a:pt x="824019" y="1700831"/>
                  </a:lnTo>
                  <a:lnTo>
                    <a:pt x="865446" y="1680705"/>
                  </a:lnTo>
                  <a:lnTo>
                    <a:pt x="905641" y="1658533"/>
                  </a:lnTo>
                  <a:lnTo>
                    <a:pt x="944537" y="1634384"/>
                  </a:lnTo>
                  <a:lnTo>
                    <a:pt x="982067" y="1608324"/>
                  </a:lnTo>
                  <a:lnTo>
                    <a:pt x="1018161" y="1580423"/>
                  </a:lnTo>
                  <a:lnTo>
                    <a:pt x="1052752" y="1550747"/>
                  </a:lnTo>
                  <a:lnTo>
                    <a:pt x="1080804" y="1524087"/>
                  </a:lnTo>
                  <a:lnTo>
                    <a:pt x="456422" y="1524087"/>
                  </a:lnTo>
                  <a:lnTo>
                    <a:pt x="409100" y="1522348"/>
                  </a:lnTo>
                  <a:lnTo>
                    <a:pt x="362724" y="1517212"/>
                  </a:lnTo>
                  <a:lnTo>
                    <a:pt x="317414" y="1508803"/>
                  </a:lnTo>
                  <a:lnTo>
                    <a:pt x="273294" y="1497242"/>
                  </a:lnTo>
                  <a:lnTo>
                    <a:pt x="230487" y="1482652"/>
                  </a:lnTo>
                  <a:lnTo>
                    <a:pt x="189115" y="1465156"/>
                  </a:lnTo>
                  <a:lnTo>
                    <a:pt x="149300" y="1444877"/>
                  </a:lnTo>
                  <a:lnTo>
                    <a:pt x="131409" y="1434115"/>
                  </a:lnTo>
                  <a:close/>
                </a:path>
                <a:path w="1346834" h="1780540">
                  <a:moveTo>
                    <a:pt x="456494" y="0"/>
                  </a:moveTo>
                  <a:lnTo>
                    <a:pt x="456494" y="255951"/>
                  </a:lnTo>
                  <a:lnTo>
                    <a:pt x="503745" y="257687"/>
                  </a:lnTo>
                  <a:lnTo>
                    <a:pt x="550123" y="262823"/>
                  </a:lnTo>
                  <a:lnTo>
                    <a:pt x="595434" y="271233"/>
                  </a:lnTo>
                  <a:lnTo>
                    <a:pt x="639554" y="282794"/>
                  </a:lnTo>
                  <a:lnTo>
                    <a:pt x="682363" y="297384"/>
                  </a:lnTo>
                  <a:lnTo>
                    <a:pt x="723736" y="314881"/>
                  </a:lnTo>
                  <a:lnTo>
                    <a:pt x="763551" y="335161"/>
                  </a:lnTo>
                  <a:lnTo>
                    <a:pt x="801686" y="358102"/>
                  </a:lnTo>
                  <a:lnTo>
                    <a:pt x="838018" y="383581"/>
                  </a:lnTo>
                  <a:lnTo>
                    <a:pt x="872425" y="411476"/>
                  </a:lnTo>
                  <a:lnTo>
                    <a:pt x="904784" y="441665"/>
                  </a:lnTo>
                  <a:lnTo>
                    <a:pt x="934972" y="474024"/>
                  </a:lnTo>
                  <a:lnTo>
                    <a:pt x="962867" y="508431"/>
                  </a:lnTo>
                  <a:lnTo>
                    <a:pt x="988346" y="544763"/>
                  </a:lnTo>
                  <a:lnTo>
                    <a:pt x="1011286" y="582898"/>
                  </a:lnTo>
                  <a:lnTo>
                    <a:pt x="1031566" y="622714"/>
                  </a:lnTo>
                  <a:lnTo>
                    <a:pt x="1049062" y="664086"/>
                  </a:lnTo>
                  <a:lnTo>
                    <a:pt x="1063651" y="706894"/>
                  </a:lnTo>
                  <a:lnTo>
                    <a:pt x="1075212" y="751014"/>
                  </a:lnTo>
                  <a:lnTo>
                    <a:pt x="1083622" y="796324"/>
                  </a:lnTo>
                  <a:lnTo>
                    <a:pt x="1088758" y="842701"/>
                  </a:lnTo>
                  <a:lnTo>
                    <a:pt x="1090497" y="890023"/>
                  </a:lnTo>
                  <a:lnTo>
                    <a:pt x="1088758" y="937344"/>
                  </a:lnTo>
                  <a:lnTo>
                    <a:pt x="1083622" y="983721"/>
                  </a:lnTo>
                  <a:lnTo>
                    <a:pt x="1075212" y="1029031"/>
                  </a:lnTo>
                  <a:lnTo>
                    <a:pt x="1063651" y="1073151"/>
                  </a:lnTo>
                  <a:lnTo>
                    <a:pt x="1049062" y="1115958"/>
                  </a:lnTo>
                  <a:lnTo>
                    <a:pt x="1031566" y="1157330"/>
                  </a:lnTo>
                  <a:lnTo>
                    <a:pt x="1011286" y="1197145"/>
                  </a:lnTo>
                  <a:lnTo>
                    <a:pt x="988346" y="1235279"/>
                  </a:lnTo>
                  <a:lnTo>
                    <a:pt x="962867" y="1271611"/>
                  </a:lnTo>
                  <a:lnTo>
                    <a:pt x="934972" y="1306017"/>
                  </a:lnTo>
                  <a:lnTo>
                    <a:pt x="904784" y="1338376"/>
                  </a:lnTo>
                  <a:lnTo>
                    <a:pt x="872425" y="1368563"/>
                  </a:lnTo>
                  <a:lnTo>
                    <a:pt x="838018" y="1396458"/>
                  </a:lnTo>
                  <a:lnTo>
                    <a:pt x="801686" y="1421937"/>
                  </a:lnTo>
                  <a:lnTo>
                    <a:pt x="763551" y="1444877"/>
                  </a:lnTo>
                  <a:lnTo>
                    <a:pt x="723736" y="1465156"/>
                  </a:lnTo>
                  <a:lnTo>
                    <a:pt x="682363" y="1482652"/>
                  </a:lnTo>
                  <a:lnTo>
                    <a:pt x="639554" y="1497242"/>
                  </a:lnTo>
                  <a:lnTo>
                    <a:pt x="595434" y="1508803"/>
                  </a:lnTo>
                  <a:lnTo>
                    <a:pt x="550123" y="1517212"/>
                  </a:lnTo>
                  <a:lnTo>
                    <a:pt x="503745" y="1522348"/>
                  </a:lnTo>
                  <a:lnTo>
                    <a:pt x="456422" y="1524087"/>
                  </a:lnTo>
                  <a:lnTo>
                    <a:pt x="1080804" y="1524087"/>
                  </a:lnTo>
                  <a:lnTo>
                    <a:pt x="1117155" y="1486344"/>
                  </a:lnTo>
                  <a:lnTo>
                    <a:pt x="1146831" y="1451753"/>
                  </a:lnTo>
                  <a:lnTo>
                    <a:pt x="1174733" y="1415659"/>
                  </a:lnTo>
                  <a:lnTo>
                    <a:pt x="1200793" y="1378130"/>
                  </a:lnTo>
                  <a:lnTo>
                    <a:pt x="1224942" y="1339235"/>
                  </a:lnTo>
                  <a:lnTo>
                    <a:pt x="1247114" y="1299040"/>
                  </a:lnTo>
                  <a:lnTo>
                    <a:pt x="1267240" y="1257614"/>
                  </a:lnTo>
                  <a:lnTo>
                    <a:pt x="1285252" y="1215024"/>
                  </a:lnTo>
                  <a:lnTo>
                    <a:pt x="1301083" y="1171339"/>
                  </a:lnTo>
                  <a:lnTo>
                    <a:pt x="1314665" y="1126626"/>
                  </a:lnTo>
                  <a:lnTo>
                    <a:pt x="1325929" y="1080953"/>
                  </a:lnTo>
                  <a:lnTo>
                    <a:pt x="1334809" y="1034389"/>
                  </a:lnTo>
                  <a:lnTo>
                    <a:pt x="1341235" y="987001"/>
                  </a:lnTo>
                  <a:lnTo>
                    <a:pt x="1345141" y="938856"/>
                  </a:lnTo>
                  <a:lnTo>
                    <a:pt x="1346458" y="890023"/>
                  </a:lnTo>
                  <a:lnTo>
                    <a:pt x="1345141" y="841190"/>
                  </a:lnTo>
                  <a:lnTo>
                    <a:pt x="1341235" y="793045"/>
                  </a:lnTo>
                  <a:lnTo>
                    <a:pt x="1334809" y="745657"/>
                  </a:lnTo>
                  <a:lnTo>
                    <a:pt x="1325929" y="699092"/>
                  </a:lnTo>
                  <a:lnTo>
                    <a:pt x="1314665" y="653420"/>
                  </a:lnTo>
                  <a:lnTo>
                    <a:pt x="1301083" y="608707"/>
                  </a:lnTo>
                  <a:lnTo>
                    <a:pt x="1285252" y="565022"/>
                  </a:lnTo>
                  <a:lnTo>
                    <a:pt x="1267240" y="522432"/>
                  </a:lnTo>
                  <a:lnTo>
                    <a:pt x="1247114" y="481006"/>
                  </a:lnTo>
                  <a:lnTo>
                    <a:pt x="1224942" y="440811"/>
                  </a:lnTo>
                  <a:lnTo>
                    <a:pt x="1200793" y="401915"/>
                  </a:lnTo>
                  <a:lnTo>
                    <a:pt x="1174733" y="364386"/>
                  </a:lnTo>
                  <a:lnTo>
                    <a:pt x="1146831" y="328292"/>
                  </a:lnTo>
                  <a:lnTo>
                    <a:pt x="1117155" y="293701"/>
                  </a:lnTo>
                  <a:lnTo>
                    <a:pt x="1085773" y="260681"/>
                  </a:lnTo>
                  <a:lnTo>
                    <a:pt x="1052752" y="229299"/>
                  </a:lnTo>
                  <a:lnTo>
                    <a:pt x="1018161" y="199623"/>
                  </a:lnTo>
                  <a:lnTo>
                    <a:pt x="982067" y="171721"/>
                  </a:lnTo>
                  <a:lnTo>
                    <a:pt x="944537" y="145662"/>
                  </a:lnTo>
                  <a:lnTo>
                    <a:pt x="905641" y="121513"/>
                  </a:lnTo>
                  <a:lnTo>
                    <a:pt x="865446" y="99341"/>
                  </a:lnTo>
                  <a:lnTo>
                    <a:pt x="824019" y="79215"/>
                  </a:lnTo>
                  <a:lnTo>
                    <a:pt x="781429" y="61203"/>
                  </a:lnTo>
                  <a:lnTo>
                    <a:pt x="737743" y="45372"/>
                  </a:lnTo>
                  <a:lnTo>
                    <a:pt x="693030" y="31790"/>
                  </a:lnTo>
                  <a:lnTo>
                    <a:pt x="647356" y="20526"/>
                  </a:lnTo>
                  <a:lnTo>
                    <a:pt x="600791" y="11647"/>
                  </a:lnTo>
                  <a:lnTo>
                    <a:pt x="553402" y="5220"/>
                  </a:lnTo>
                  <a:lnTo>
                    <a:pt x="505256" y="1315"/>
                  </a:lnTo>
                  <a:lnTo>
                    <a:pt x="456494" y="0"/>
                  </a:lnTo>
                  <a:close/>
                </a:path>
              </a:pathLst>
            </a:custGeom>
            <a:solidFill>
              <a:srgbClr val="CC0000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0" name="object 50"/>
            <p:cNvSpPr/>
            <p:nvPr/>
          </p:nvSpPr>
          <p:spPr>
            <a:xfrm>
              <a:off x="8657404" y="8279572"/>
              <a:ext cx="456565" cy="1654175"/>
            </a:xfrm>
            <a:custGeom>
              <a:avLst/>
              <a:gdLst/>
              <a:ahLst/>
              <a:cxnLst/>
              <a:rect l="l" t="t" r="r" b="b"/>
              <a:pathLst>
                <a:path w="456565" h="1654175">
                  <a:moveTo>
                    <a:pt x="0" y="1654054"/>
                  </a:moveTo>
                  <a:lnTo>
                    <a:pt x="131409" y="1434115"/>
                  </a:lnTo>
                </a:path>
                <a:path w="456565" h="1654175">
                  <a:moveTo>
                    <a:pt x="456494" y="255948"/>
                  </a:moveTo>
                  <a:lnTo>
                    <a:pt x="456494" y="0"/>
                  </a:lnTo>
                </a:path>
                <a:path w="456565" h="1654175">
                  <a:moveTo>
                    <a:pt x="456494" y="255951"/>
                  </a:moveTo>
                  <a:lnTo>
                    <a:pt x="456494" y="255948"/>
                  </a:lnTo>
                </a:path>
              </a:pathLst>
            </a:custGeom>
            <a:ln w="1047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8223811" y="8819792"/>
              <a:ext cx="565150" cy="1114425"/>
            </a:xfrm>
            <a:custGeom>
              <a:avLst/>
              <a:gdLst/>
              <a:ahLst/>
              <a:cxnLst/>
              <a:rect l="l" t="t" r="r" b="b"/>
              <a:pathLst>
                <a:path w="565150" h="1114425">
                  <a:moveTo>
                    <a:pt x="71692" y="0"/>
                  </a:moveTo>
                  <a:lnTo>
                    <a:pt x="45373" y="68487"/>
                  </a:lnTo>
                  <a:lnTo>
                    <a:pt x="31791" y="113199"/>
                  </a:lnTo>
                  <a:lnTo>
                    <a:pt x="20527" y="158872"/>
                  </a:lnTo>
                  <a:lnTo>
                    <a:pt x="11648" y="205436"/>
                  </a:lnTo>
                  <a:lnTo>
                    <a:pt x="5222" y="252825"/>
                  </a:lnTo>
                  <a:lnTo>
                    <a:pt x="1316" y="300970"/>
                  </a:lnTo>
                  <a:lnTo>
                    <a:pt x="0" y="349803"/>
                  </a:lnTo>
                  <a:lnTo>
                    <a:pt x="1316" y="398636"/>
                  </a:lnTo>
                  <a:lnTo>
                    <a:pt x="5222" y="446780"/>
                  </a:lnTo>
                  <a:lnTo>
                    <a:pt x="11648" y="494169"/>
                  </a:lnTo>
                  <a:lnTo>
                    <a:pt x="20527" y="540733"/>
                  </a:lnTo>
                  <a:lnTo>
                    <a:pt x="31791" y="586406"/>
                  </a:lnTo>
                  <a:lnTo>
                    <a:pt x="45373" y="631119"/>
                  </a:lnTo>
                  <a:lnTo>
                    <a:pt x="61203" y="674804"/>
                  </a:lnTo>
                  <a:lnTo>
                    <a:pt x="79215" y="717393"/>
                  </a:lnTo>
                  <a:lnTo>
                    <a:pt x="99341" y="758819"/>
                  </a:lnTo>
                  <a:lnTo>
                    <a:pt x="121512" y="799014"/>
                  </a:lnTo>
                  <a:lnTo>
                    <a:pt x="145661" y="837910"/>
                  </a:lnTo>
                  <a:lnTo>
                    <a:pt x="171720" y="875439"/>
                  </a:lnTo>
                  <a:lnTo>
                    <a:pt x="199621" y="911533"/>
                  </a:lnTo>
                  <a:lnTo>
                    <a:pt x="229296" y="946124"/>
                  </a:lnTo>
                  <a:lnTo>
                    <a:pt x="260677" y="979145"/>
                  </a:lnTo>
                  <a:lnTo>
                    <a:pt x="293697" y="1010527"/>
                  </a:lnTo>
                  <a:lnTo>
                    <a:pt x="328288" y="1040202"/>
                  </a:lnTo>
                  <a:lnTo>
                    <a:pt x="364382" y="1068104"/>
                  </a:lnTo>
                  <a:lnTo>
                    <a:pt x="401910" y="1094163"/>
                  </a:lnTo>
                  <a:lnTo>
                    <a:pt x="433597" y="1113837"/>
                  </a:lnTo>
                  <a:lnTo>
                    <a:pt x="565007" y="893897"/>
                  </a:lnTo>
                  <a:lnTo>
                    <a:pt x="544758" y="881716"/>
                  </a:lnTo>
                  <a:lnTo>
                    <a:pt x="508426" y="856238"/>
                  </a:lnTo>
                  <a:lnTo>
                    <a:pt x="474020" y="828343"/>
                  </a:lnTo>
                  <a:lnTo>
                    <a:pt x="441661" y="798155"/>
                  </a:lnTo>
                  <a:lnTo>
                    <a:pt x="411474" y="765797"/>
                  </a:lnTo>
                  <a:lnTo>
                    <a:pt x="383579" y="731391"/>
                  </a:lnTo>
                  <a:lnTo>
                    <a:pt x="358100" y="695059"/>
                  </a:lnTo>
                  <a:lnTo>
                    <a:pt x="335160" y="656925"/>
                  </a:lnTo>
                  <a:lnTo>
                    <a:pt x="314881" y="617110"/>
                  </a:lnTo>
                  <a:lnTo>
                    <a:pt x="297385" y="575738"/>
                  </a:lnTo>
                  <a:lnTo>
                    <a:pt x="282795" y="532930"/>
                  </a:lnTo>
                  <a:lnTo>
                    <a:pt x="271234" y="488810"/>
                  </a:lnTo>
                  <a:lnTo>
                    <a:pt x="262825" y="443501"/>
                  </a:lnTo>
                  <a:lnTo>
                    <a:pt x="257689" y="397124"/>
                  </a:lnTo>
                  <a:lnTo>
                    <a:pt x="255950" y="349803"/>
                  </a:lnTo>
                  <a:lnTo>
                    <a:pt x="257689" y="302481"/>
                  </a:lnTo>
                  <a:lnTo>
                    <a:pt x="262825" y="256104"/>
                  </a:lnTo>
                  <a:lnTo>
                    <a:pt x="271234" y="210794"/>
                  </a:lnTo>
                  <a:lnTo>
                    <a:pt x="282795" y="166674"/>
                  </a:lnTo>
                  <a:lnTo>
                    <a:pt x="297385" y="123866"/>
                  </a:lnTo>
                  <a:lnTo>
                    <a:pt x="307198" y="100661"/>
                  </a:lnTo>
                  <a:lnTo>
                    <a:pt x="7169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8295504" y="8819792"/>
              <a:ext cx="493395" cy="1114425"/>
            </a:xfrm>
            <a:custGeom>
              <a:avLst/>
              <a:gdLst/>
              <a:ahLst/>
              <a:cxnLst/>
              <a:rect l="l" t="t" r="r" b="b"/>
              <a:pathLst>
                <a:path w="493395" h="1114425">
                  <a:moveTo>
                    <a:pt x="0" y="0"/>
                  </a:moveTo>
                  <a:lnTo>
                    <a:pt x="235505" y="100661"/>
                  </a:lnTo>
                </a:path>
                <a:path w="493395" h="1114425">
                  <a:moveTo>
                    <a:pt x="493314" y="893897"/>
                  </a:moveTo>
                  <a:lnTo>
                    <a:pt x="361904" y="1113837"/>
                  </a:lnTo>
                </a:path>
              </a:pathLst>
            </a:custGeom>
            <a:ln w="1047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3" name="object 53"/>
            <p:cNvSpPr/>
            <p:nvPr/>
          </p:nvSpPr>
          <p:spPr>
            <a:xfrm>
              <a:off x="8295504" y="8405561"/>
              <a:ext cx="493395" cy="514984"/>
            </a:xfrm>
            <a:custGeom>
              <a:avLst/>
              <a:gdLst/>
              <a:ahLst/>
              <a:cxnLst/>
              <a:rect l="l" t="t" r="r" b="b"/>
              <a:pathLst>
                <a:path w="493395" h="514984">
                  <a:moveTo>
                    <a:pt x="361903" y="0"/>
                  </a:moveTo>
                  <a:lnTo>
                    <a:pt x="292689" y="45732"/>
                  </a:lnTo>
                  <a:lnTo>
                    <a:pt x="256596" y="73634"/>
                  </a:lnTo>
                  <a:lnTo>
                    <a:pt x="222005" y="103309"/>
                  </a:lnTo>
                  <a:lnTo>
                    <a:pt x="188985" y="134691"/>
                  </a:lnTo>
                  <a:lnTo>
                    <a:pt x="157604" y="167712"/>
                  </a:lnTo>
                  <a:lnTo>
                    <a:pt x="127928" y="202303"/>
                  </a:lnTo>
                  <a:lnTo>
                    <a:pt x="100027" y="238397"/>
                  </a:lnTo>
                  <a:lnTo>
                    <a:pt x="73968" y="275926"/>
                  </a:lnTo>
                  <a:lnTo>
                    <a:pt x="49819" y="314822"/>
                  </a:lnTo>
                  <a:lnTo>
                    <a:pt x="27648" y="355017"/>
                  </a:lnTo>
                  <a:lnTo>
                    <a:pt x="7523" y="396443"/>
                  </a:lnTo>
                  <a:lnTo>
                    <a:pt x="0" y="414232"/>
                  </a:lnTo>
                  <a:lnTo>
                    <a:pt x="235506" y="514891"/>
                  </a:lnTo>
                  <a:lnTo>
                    <a:pt x="243188" y="496724"/>
                  </a:lnTo>
                  <a:lnTo>
                    <a:pt x="263468" y="456909"/>
                  </a:lnTo>
                  <a:lnTo>
                    <a:pt x="286408" y="418774"/>
                  </a:lnTo>
                  <a:lnTo>
                    <a:pt x="311887" y="382441"/>
                  </a:lnTo>
                  <a:lnTo>
                    <a:pt x="339781" y="348034"/>
                  </a:lnTo>
                  <a:lnTo>
                    <a:pt x="369969" y="315675"/>
                  </a:lnTo>
                  <a:lnTo>
                    <a:pt x="402327" y="285487"/>
                  </a:lnTo>
                  <a:lnTo>
                    <a:pt x="436734" y="257592"/>
                  </a:lnTo>
                  <a:lnTo>
                    <a:pt x="473065" y="232112"/>
                  </a:lnTo>
                  <a:lnTo>
                    <a:pt x="493310" y="219934"/>
                  </a:lnTo>
                  <a:lnTo>
                    <a:pt x="361903" y="0"/>
                  </a:lnTo>
                  <a:close/>
                </a:path>
              </a:pathLst>
            </a:custGeom>
            <a:solidFill>
              <a:srgbClr val="E57F7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4" name="object 54"/>
            <p:cNvSpPr/>
            <p:nvPr/>
          </p:nvSpPr>
          <p:spPr>
            <a:xfrm>
              <a:off x="8295504" y="8405561"/>
              <a:ext cx="493395" cy="514984"/>
            </a:xfrm>
            <a:custGeom>
              <a:avLst/>
              <a:gdLst/>
              <a:ahLst/>
              <a:cxnLst/>
              <a:rect l="l" t="t" r="r" b="b"/>
              <a:pathLst>
                <a:path w="493395" h="514984">
                  <a:moveTo>
                    <a:pt x="361903" y="0"/>
                  </a:moveTo>
                  <a:lnTo>
                    <a:pt x="493310" y="219934"/>
                  </a:lnTo>
                </a:path>
                <a:path w="493395" h="514984">
                  <a:moveTo>
                    <a:pt x="235506" y="514891"/>
                  </a:moveTo>
                  <a:lnTo>
                    <a:pt x="0" y="414232"/>
                  </a:lnTo>
                </a:path>
              </a:pathLst>
            </a:custGeom>
            <a:ln w="1047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5" name="object 55"/>
            <p:cNvSpPr/>
            <p:nvPr/>
          </p:nvSpPr>
          <p:spPr>
            <a:xfrm>
              <a:off x="8657409" y="8279572"/>
              <a:ext cx="456565" cy="346075"/>
            </a:xfrm>
            <a:custGeom>
              <a:avLst/>
              <a:gdLst/>
              <a:ahLst/>
              <a:cxnLst/>
              <a:rect l="l" t="t" r="r" b="b"/>
              <a:pathLst>
                <a:path w="456565" h="346075">
                  <a:moveTo>
                    <a:pt x="456490" y="0"/>
                  </a:moveTo>
                  <a:lnTo>
                    <a:pt x="407584" y="1314"/>
                  </a:lnTo>
                  <a:lnTo>
                    <a:pt x="359440" y="5220"/>
                  </a:lnTo>
                  <a:lnTo>
                    <a:pt x="312051" y="11647"/>
                  </a:lnTo>
                  <a:lnTo>
                    <a:pt x="265487" y="20526"/>
                  </a:lnTo>
                  <a:lnTo>
                    <a:pt x="219815" y="31790"/>
                  </a:lnTo>
                  <a:lnTo>
                    <a:pt x="175102" y="45372"/>
                  </a:lnTo>
                  <a:lnTo>
                    <a:pt x="131418" y="61203"/>
                  </a:lnTo>
                  <a:lnTo>
                    <a:pt x="88828" y="79215"/>
                  </a:lnTo>
                  <a:lnTo>
                    <a:pt x="47403" y="99341"/>
                  </a:lnTo>
                  <a:lnTo>
                    <a:pt x="7208" y="121513"/>
                  </a:lnTo>
                  <a:lnTo>
                    <a:pt x="0" y="125988"/>
                  </a:lnTo>
                  <a:lnTo>
                    <a:pt x="131405" y="345923"/>
                  </a:lnTo>
                  <a:lnTo>
                    <a:pt x="149295" y="335161"/>
                  </a:lnTo>
                  <a:lnTo>
                    <a:pt x="189110" y="314881"/>
                  </a:lnTo>
                  <a:lnTo>
                    <a:pt x="230482" y="297384"/>
                  </a:lnTo>
                  <a:lnTo>
                    <a:pt x="273290" y="282794"/>
                  </a:lnTo>
                  <a:lnTo>
                    <a:pt x="317409" y="271233"/>
                  </a:lnTo>
                  <a:lnTo>
                    <a:pt x="362719" y="262823"/>
                  </a:lnTo>
                  <a:lnTo>
                    <a:pt x="409096" y="257687"/>
                  </a:lnTo>
                  <a:lnTo>
                    <a:pt x="456490" y="255948"/>
                  </a:lnTo>
                  <a:lnTo>
                    <a:pt x="456490" y="0"/>
                  </a:lnTo>
                  <a:close/>
                </a:path>
              </a:pathLst>
            </a:custGeom>
            <a:solidFill>
              <a:srgbClr val="8C909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6" name="object 56"/>
            <p:cNvSpPr/>
            <p:nvPr/>
          </p:nvSpPr>
          <p:spPr>
            <a:xfrm>
              <a:off x="8657409" y="8279572"/>
              <a:ext cx="456565" cy="346075"/>
            </a:xfrm>
            <a:custGeom>
              <a:avLst/>
              <a:gdLst/>
              <a:ahLst/>
              <a:cxnLst/>
              <a:rect l="l" t="t" r="r" b="b"/>
              <a:pathLst>
                <a:path w="456565" h="346075">
                  <a:moveTo>
                    <a:pt x="456490" y="0"/>
                  </a:moveTo>
                  <a:lnTo>
                    <a:pt x="456490" y="255948"/>
                  </a:lnTo>
                </a:path>
                <a:path w="456565" h="346075">
                  <a:moveTo>
                    <a:pt x="131405" y="345923"/>
                  </a:moveTo>
                  <a:lnTo>
                    <a:pt x="0" y="125988"/>
                  </a:lnTo>
                </a:path>
                <a:path w="456565" h="346075">
                  <a:moveTo>
                    <a:pt x="456490" y="255948"/>
                  </a:moveTo>
                  <a:lnTo>
                    <a:pt x="456490" y="255951"/>
                  </a:lnTo>
                </a:path>
              </a:pathLst>
            </a:custGeom>
            <a:ln w="1047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57" name="object 5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585050" y="8478515"/>
            <a:ext cx="240830" cy="240830"/>
          </a:xfrm>
          <a:prstGeom prst="rect">
            <a:avLst/>
          </a:prstGeom>
        </p:spPr>
      </p:pic>
      <p:pic>
        <p:nvPicPr>
          <p:cNvPr id="58" name="object 5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85050" y="8858956"/>
            <a:ext cx="240830" cy="240830"/>
          </a:xfrm>
          <a:prstGeom prst="rect">
            <a:avLst/>
          </a:prstGeom>
        </p:spPr>
      </p:pic>
      <p:pic>
        <p:nvPicPr>
          <p:cNvPr id="59" name="object 5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585050" y="9239398"/>
            <a:ext cx="240830" cy="240830"/>
          </a:xfrm>
          <a:prstGeom prst="rect">
            <a:avLst/>
          </a:prstGeom>
        </p:spPr>
      </p:pic>
      <p:pic>
        <p:nvPicPr>
          <p:cNvPr id="60" name="object 6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0585050" y="9619841"/>
            <a:ext cx="240830" cy="240830"/>
          </a:xfrm>
          <a:prstGeom prst="rect">
            <a:avLst/>
          </a:prstGeom>
        </p:spPr>
      </p:pic>
      <p:sp>
        <p:nvSpPr>
          <p:cNvPr id="61" name="object 61"/>
          <p:cNvSpPr txBox="1"/>
          <p:nvPr/>
        </p:nvSpPr>
        <p:spPr>
          <a:xfrm>
            <a:off x="10927841" y="8468073"/>
            <a:ext cx="986155" cy="138938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dirty="0">
                <a:latin typeface="Open Sans"/>
                <a:cs typeface="Open Sans"/>
              </a:rPr>
              <a:t>1st</a:t>
            </a:r>
            <a:r>
              <a:rPr sz="1300" spc="15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Quarter</a:t>
            </a:r>
            <a:endParaRPr sz="130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1405"/>
              </a:spcBef>
            </a:pPr>
            <a:r>
              <a:rPr sz="1300" dirty="0">
                <a:latin typeface="Open Sans"/>
                <a:cs typeface="Open Sans"/>
              </a:rPr>
              <a:t>2nd</a:t>
            </a:r>
            <a:r>
              <a:rPr sz="1300" spc="1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Quarter</a:t>
            </a:r>
            <a:endParaRPr sz="1300">
              <a:latin typeface="Open Sans"/>
              <a:cs typeface="Open Sans"/>
            </a:endParaRPr>
          </a:p>
          <a:p>
            <a:pPr marL="12700" marR="39370" indent="-635">
              <a:lnSpc>
                <a:spcPct val="195600"/>
              </a:lnSpc>
              <a:spcBef>
                <a:spcPts val="80"/>
              </a:spcBef>
            </a:pPr>
            <a:r>
              <a:rPr sz="1300" dirty="0">
                <a:latin typeface="Open Sans"/>
                <a:cs typeface="Open Sans"/>
              </a:rPr>
              <a:t>3rd</a:t>
            </a:r>
            <a:r>
              <a:rPr sz="1300" spc="1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Quarter </a:t>
            </a:r>
            <a:r>
              <a:rPr sz="1300" dirty="0">
                <a:latin typeface="Open Sans"/>
                <a:cs typeface="Open Sans"/>
              </a:rPr>
              <a:t>4th</a:t>
            </a:r>
            <a:r>
              <a:rPr sz="1300" spc="1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Quarter</a:t>
            </a:r>
            <a:endParaRPr sz="1300">
              <a:latin typeface="Open Sans"/>
              <a:cs typeface="Open Sans"/>
            </a:endParaRPr>
          </a:p>
        </p:txBody>
      </p:sp>
      <p:sp>
        <p:nvSpPr>
          <p:cNvPr id="62" name="object 62"/>
          <p:cNvSpPr txBox="1"/>
          <p:nvPr/>
        </p:nvSpPr>
        <p:spPr>
          <a:xfrm>
            <a:off x="10544284" y="10213162"/>
            <a:ext cx="2295525" cy="17653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950" dirty="0">
                <a:solidFill>
                  <a:srgbClr val="231F20"/>
                </a:solidFill>
                <a:latin typeface="Open Sans"/>
                <a:cs typeface="Open Sans"/>
              </a:rPr>
              <a:t>Source:</a:t>
            </a:r>
            <a:r>
              <a:rPr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950" dirty="0">
                <a:solidFill>
                  <a:srgbClr val="231F20"/>
                </a:solidFill>
                <a:latin typeface="Open Sans"/>
                <a:cs typeface="Open Sans"/>
              </a:rPr>
              <a:t>Morningstar,</a:t>
            </a:r>
            <a:r>
              <a:rPr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950" dirty="0">
                <a:solidFill>
                  <a:srgbClr val="231F20"/>
                </a:solidFill>
                <a:latin typeface="Open Sans"/>
                <a:cs typeface="Open Sans"/>
              </a:rPr>
              <a:t>as</a:t>
            </a:r>
            <a:r>
              <a:rPr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950" dirty="0">
                <a:solidFill>
                  <a:srgbClr val="231F20"/>
                </a:solidFill>
                <a:latin typeface="Open Sans"/>
                <a:cs typeface="Open Sans"/>
              </a:rPr>
              <a:t>of</a:t>
            </a:r>
            <a:r>
              <a:rPr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950" dirty="0">
                <a:solidFill>
                  <a:srgbClr val="231F20"/>
                </a:solidFill>
                <a:latin typeface="Open Sans"/>
                <a:cs typeface="Open Sans"/>
              </a:rPr>
              <a:t>31</a:t>
            </a:r>
            <a:r>
              <a:rPr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950" dirty="0">
                <a:solidFill>
                  <a:srgbClr val="231F20"/>
                </a:solidFill>
                <a:latin typeface="Open Sans"/>
                <a:cs typeface="Open Sans"/>
              </a:rPr>
              <a:t>July</a:t>
            </a:r>
            <a:r>
              <a:rPr sz="950" spc="85" dirty="0">
                <a:solidFill>
                  <a:srgbClr val="231F20"/>
                </a:solidFill>
                <a:latin typeface="Open Sans"/>
                <a:cs typeface="Open Sans"/>
              </a:rPr>
              <a:t> </a:t>
            </a:r>
            <a:r>
              <a:rPr sz="950" spc="-20" dirty="0">
                <a:solidFill>
                  <a:srgbClr val="231F20"/>
                </a:solidFill>
                <a:latin typeface="Open Sans"/>
                <a:cs typeface="Open Sans"/>
              </a:rPr>
              <a:t>2022</a:t>
            </a:r>
            <a:endParaRPr sz="950">
              <a:latin typeface="Open Sans"/>
              <a:cs typeface="Open Sans"/>
            </a:endParaRPr>
          </a:p>
        </p:txBody>
      </p:sp>
      <p:sp>
        <p:nvSpPr>
          <p:cNvPr id="63" name="object 63"/>
          <p:cNvSpPr txBox="1"/>
          <p:nvPr/>
        </p:nvSpPr>
        <p:spPr>
          <a:xfrm>
            <a:off x="17965963" y="7552259"/>
            <a:ext cx="1134110" cy="164148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950" dirty="0">
                <a:latin typeface="Open Sans"/>
                <a:cs typeface="Open Sans"/>
              </a:rPr>
              <a:t>Source:</a:t>
            </a:r>
            <a:r>
              <a:rPr sz="950" spc="70" dirty="0">
                <a:latin typeface="Open Sans"/>
                <a:cs typeface="Open Sans"/>
              </a:rPr>
              <a:t> </a:t>
            </a:r>
            <a:r>
              <a:rPr lang="en-SG" sz="950" spc="-10" dirty="0" err="1">
                <a:latin typeface="Open Sans"/>
                <a:cs typeface="Open Sans"/>
              </a:rPr>
              <a:t>Factset</a:t>
            </a:r>
            <a:endParaRPr sz="950" dirty="0">
              <a:latin typeface="Open Sans"/>
              <a:cs typeface="Open Sans"/>
            </a:endParaRPr>
          </a:p>
        </p:txBody>
      </p:sp>
      <p:sp>
        <p:nvSpPr>
          <p:cNvPr id="64" name="object 64"/>
          <p:cNvSpPr/>
          <p:nvPr/>
        </p:nvSpPr>
        <p:spPr>
          <a:xfrm>
            <a:off x="7299034" y="3811402"/>
            <a:ext cx="11789410" cy="2540"/>
          </a:xfrm>
          <a:custGeom>
            <a:avLst/>
            <a:gdLst/>
            <a:ahLst/>
            <a:cxnLst/>
            <a:rect l="l" t="t" r="r" b="b"/>
            <a:pathLst>
              <a:path w="11789410" h="2539">
                <a:moveTo>
                  <a:pt x="0" y="2094"/>
                </a:moveTo>
                <a:lnTo>
                  <a:pt x="11789389" y="2094"/>
                </a:lnTo>
                <a:lnTo>
                  <a:pt x="11789389" y="0"/>
                </a:lnTo>
                <a:lnTo>
                  <a:pt x="0" y="0"/>
                </a:lnTo>
                <a:lnTo>
                  <a:pt x="0" y="2094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 txBox="1"/>
          <p:nvPr/>
        </p:nvSpPr>
        <p:spPr>
          <a:xfrm>
            <a:off x="7299034" y="3813496"/>
            <a:ext cx="11789410" cy="398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82550" rIns="0" bIns="0" rtlCol="0">
            <a:spAutoFit/>
          </a:bodyPr>
          <a:lstStyle/>
          <a:p>
            <a:pPr marL="213360">
              <a:lnSpc>
                <a:spcPct val="100000"/>
              </a:lnSpc>
              <a:spcBef>
                <a:spcPts val="650"/>
              </a:spcBef>
            </a:pP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Investment</a:t>
            </a:r>
            <a:r>
              <a:rPr sz="1300" b="1" spc="100" dirty="0">
                <a:solidFill>
                  <a:srgbClr val="FFFFFF"/>
                </a:solidFill>
                <a:latin typeface="Open Sans Semibold"/>
                <a:cs typeface="Open Sans Semibold"/>
              </a:rPr>
              <a:t> </a:t>
            </a:r>
            <a:r>
              <a:rPr sz="1300" b="1" spc="-10" dirty="0">
                <a:solidFill>
                  <a:srgbClr val="FFFFFF"/>
                </a:solidFill>
                <a:latin typeface="Open Sans Semibold"/>
                <a:cs typeface="Open Sans Semibold"/>
              </a:rPr>
              <a:t>Rationale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66" name="object 66"/>
          <p:cNvSpPr txBox="1"/>
          <p:nvPr/>
        </p:nvSpPr>
        <p:spPr>
          <a:xfrm>
            <a:off x="7299034" y="4211390"/>
            <a:ext cx="11789410" cy="3275329"/>
          </a:xfrm>
          <a:prstGeom prst="rect">
            <a:avLst/>
          </a:prstGeom>
          <a:solidFill>
            <a:srgbClr val="E6E6E6"/>
          </a:solidFill>
        </p:spPr>
        <p:txBody>
          <a:bodyPr vert="horz" wrap="square" lIns="0" tIns="122555" rIns="0" bIns="0" rtlCol="0">
            <a:spAutoFit/>
          </a:bodyPr>
          <a:lstStyle/>
          <a:p>
            <a:pPr marL="213360" marR="424180">
              <a:lnSpc>
                <a:spcPct val="101499"/>
              </a:lnSpc>
              <a:spcBef>
                <a:spcPts val="965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tempor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aliqua.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enim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minim </a:t>
            </a:r>
            <a:r>
              <a:rPr sz="1300" dirty="0">
                <a:latin typeface="Open Sans"/>
                <a:cs typeface="Open Sans"/>
              </a:rPr>
              <a:t>veniam,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quis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nostrud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exercitation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ullamco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laboris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nisi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aliquip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ex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ea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commodo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consequat.</a:t>
            </a:r>
            <a:endParaRPr sz="1300">
              <a:latin typeface="Open Sans"/>
              <a:cs typeface="Open Sans"/>
            </a:endParaRPr>
          </a:p>
          <a:p>
            <a:pPr marL="213360">
              <a:lnSpc>
                <a:spcPct val="100000"/>
              </a:lnSpc>
              <a:spcBef>
                <a:spcPts val="1605"/>
              </a:spcBef>
            </a:pPr>
            <a:r>
              <a:rPr sz="1300" dirty="0">
                <a:latin typeface="Open Sans"/>
                <a:cs typeface="Open Sans"/>
              </a:rPr>
              <a:t>Lorem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ipsum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amet,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consectetur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adipiscing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elit,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eiusmod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tempor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incididunt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labore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dolore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magna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aliqua.</a:t>
            </a:r>
            <a:endParaRPr sz="1300">
              <a:latin typeface="Open Sans"/>
              <a:cs typeface="Open Sans"/>
            </a:endParaRPr>
          </a:p>
        </p:txBody>
      </p:sp>
      <p:sp>
        <p:nvSpPr>
          <p:cNvPr id="67" name="object 67"/>
          <p:cNvSpPr/>
          <p:nvPr/>
        </p:nvSpPr>
        <p:spPr>
          <a:xfrm>
            <a:off x="1026146" y="7491918"/>
            <a:ext cx="5518785" cy="0"/>
          </a:xfrm>
          <a:custGeom>
            <a:avLst/>
            <a:gdLst/>
            <a:ahLst/>
            <a:cxnLst/>
            <a:rect l="l" t="t" r="r" b="b"/>
            <a:pathLst>
              <a:path w="5518784">
                <a:moveTo>
                  <a:pt x="0" y="0"/>
                </a:moveTo>
                <a:lnTo>
                  <a:pt x="5518156" y="0"/>
                </a:lnTo>
              </a:path>
            </a:pathLst>
          </a:custGeom>
          <a:ln w="31412">
            <a:solidFill>
              <a:srgbClr val="B3B3B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8" name="object 68"/>
          <p:cNvGrpSpPr/>
          <p:nvPr/>
        </p:nvGrpSpPr>
        <p:grpSpPr>
          <a:xfrm>
            <a:off x="0" y="11046783"/>
            <a:ext cx="20104100" cy="262255"/>
            <a:chOff x="0" y="11046783"/>
            <a:chExt cx="20104100" cy="262255"/>
          </a:xfrm>
        </p:grpSpPr>
        <p:sp>
          <p:nvSpPr>
            <p:cNvPr id="69" name="object 69"/>
            <p:cNvSpPr/>
            <p:nvPr/>
          </p:nvSpPr>
          <p:spPr>
            <a:xfrm>
              <a:off x="19109365" y="11046783"/>
              <a:ext cx="995044" cy="262255"/>
            </a:xfrm>
            <a:custGeom>
              <a:avLst/>
              <a:gdLst/>
              <a:ahLst/>
              <a:cxnLst/>
              <a:rect l="l" t="t" r="r" b="b"/>
              <a:pathLst>
                <a:path w="995044" h="262254">
                  <a:moveTo>
                    <a:pt x="994734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994734" y="261772"/>
                  </a:lnTo>
                  <a:lnTo>
                    <a:pt x="99473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0" name="object 70"/>
            <p:cNvSpPr/>
            <p:nvPr/>
          </p:nvSpPr>
          <p:spPr>
            <a:xfrm>
              <a:off x="0" y="11046783"/>
              <a:ext cx="19109690" cy="262255"/>
            </a:xfrm>
            <a:custGeom>
              <a:avLst/>
              <a:gdLst/>
              <a:ahLst/>
              <a:cxnLst/>
              <a:rect l="l" t="t" r="r" b="b"/>
              <a:pathLst>
                <a:path w="19109690" h="262254">
                  <a:moveTo>
                    <a:pt x="19109365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19109365" y="261772"/>
                  </a:lnTo>
                  <a:lnTo>
                    <a:pt x="19109365" y="0"/>
                  </a:lnTo>
                  <a:close/>
                </a:path>
              </a:pathLst>
            </a:custGeom>
            <a:solidFill>
              <a:srgbClr val="CC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1" name="object 71"/>
          <p:cNvSpPr/>
          <p:nvPr/>
        </p:nvSpPr>
        <p:spPr>
          <a:xfrm>
            <a:off x="17283177" y="769244"/>
            <a:ext cx="528320" cy="528320"/>
          </a:xfrm>
          <a:custGeom>
            <a:avLst/>
            <a:gdLst/>
            <a:ahLst/>
            <a:cxnLst/>
            <a:rect l="l" t="t" r="r" b="b"/>
            <a:pathLst>
              <a:path w="528319" h="528319">
                <a:moveTo>
                  <a:pt x="458587" y="458736"/>
                </a:moveTo>
                <a:lnTo>
                  <a:pt x="69238" y="458736"/>
                </a:lnTo>
                <a:lnTo>
                  <a:pt x="64043" y="471270"/>
                </a:lnTo>
                <a:lnTo>
                  <a:pt x="62504" y="485630"/>
                </a:lnTo>
                <a:lnTo>
                  <a:pt x="66280" y="500854"/>
                </a:lnTo>
                <a:lnTo>
                  <a:pt x="77028" y="515980"/>
                </a:lnTo>
                <a:lnTo>
                  <a:pt x="96555" y="527338"/>
                </a:lnTo>
                <a:lnTo>
                  <a:pt x="114315" y="528059"/>
                </a:lnTo>
                <a:lnTo>
                  <a:pt x="129978" y="522822"/>
                </a:lnTo>
                <a:lnTo>
                  <a:pt x="143215" y="516304"/>
                </a:lnTo>
                <a:lnTo>
                  <a:pt x="180272" y="501162"/>
                </a:lnTo>
                <a:lnTo>
                  <a:pt x="211011" y="493013"/>
                </a:lnTo>
                <a:lnTo>
                  <a:pt x="238024" y="489704"/>
                </a:lnTo>
                <a:lnTo>
                  <a:pt x="263902" y="489080"/>
                </a:lnTo>
                <a:lnTo>
                  <a:pt x="464492" y="489080"/>
                </a:lnTo>
                <a:lnTo>
                  <a:pt x="465348" y="485630"/>
                </a:lnTo>
                <a:lnTo>
                  <a:pt x="463809" y="471270"/>
                </a:lnTo>
                <a:lnTo>
                  <a:pt x="458587" y="458736"/>
                </a:lnTo>
                <a:close/>
              </a:path>
              <a:path w="528319" h="528319">
                <a:moveTo>
                  <a:pt x="464492" y="489080"/>
                </a:moveTo>
                <a:lnTo>
                  <a:pt x="263902" y="489080"/>
                </a:lnTo>
                <a:lnTo>
                  <a:pt x="289795" y="489704"/>
                </a:lnTo>
                <a:lnTo>
                  <a:pt x="316829" y="493013"/>
                </a:lnTo>
                <a:lnTo>
                  <a:pt x="347587" y="501162"/>
                </a:lnTo>
                <a:lnTo>
                  <a:pt x="384653" y="516304"/>
                </a:lnTo>
                <a:lnTo>
                  <a:pt x="397879" y="522822"/>
                </a:lnTo>
                <a:lnTo>
                  <a:pt x="413557" y="528059"/>
                </a:lnTo>
                <a:lnTo>
                  <a:pt x="431333" y="527338"/>
                </a:lnTo>
                <a:lnTo>
                  <a:pt x="450849" y="515980"/>
                </a:lnTo>
                <a:lnTo>
                  <a:pt x="461572" y="500854"/>
                </a:lnTo>
                <a:lnTo>
                  <a:pt x="464492" y="489080"/>
                </a:lnTo>
                <a:close/>
              </a:path>
              <a:path w="528319" h="528319">
                <a:moveTo>
                  <a:pt x="504875" y="458736"/>
                </a:moveTo>
                <a:lnTo>
                  <a:pt x="458587" y="458736"/>
                </a:lnTo>
                <a:lnTo>
                  <a:pt x="471141" y="463921"/>
                </a:lnTo>
                <a:lnTo>
                  <a:pt x="485503" y="465458"/>
                </a:lnTo>
                <a:lnTo>
                  <a:pt x="500739" y="461673"/>
                </a:lnTo>
                <a:lnTo>
                  <a:pt x="504875" y="458736"/>
                </a:lnTo>
                <a:close/>
              </a:path>
              <a:path w="528319" h="528319">
                <a:moveTo>
                  <a:pt x="42341" y="62604"/>
                </a:moveTo>
                <a:lnTo>
                  <a:pt x="27125" y="66377"/>
                </a:lnTo>
                <a:lnTo>
                  <a:pt x="12004" y="77114"/>
                </a:lnTo>
                <a:lnTo>
                  <a:pt x="714" y="96645"/>
                </a:lnTo>
                <a:lnTo>
                  <a:pt x="1" y="114424"/>
                </a:lnTo>
                <a:lnTo>
                  <a:pt x="5229" y="130102"/>
                </a:lnTo>
                <a:lnTo>
                  <a:pt x="11755" y="143332"/>
                </a:lnTo>
                <a:lnTo>
                  <a:pt x="26846" y="180372"/>
                </a:lnTo>
                <a:lnTo>
                  <a:pt x="34980" y="211117"/>
                </a:lnTo>
                <a:lnTo>
                  <a:pt x="38291" y="238223"/>
                </a:lnTo>
                <a:lnTo>
                  <a:pt x="38912" y="264050"/>
                </a:lnTo>
                <a:lnTo>
                  <a:pt x="38288" y="289885"/>
                </a:lnTo>
                <a:lnTo>
                  <a:pt x="34974" y="316939"/>
                </a:lnTo>
                <a:lnTo>
                  <a:pt x="26841" y="347687"/>
                </a:lnTo>
                <a:lnTo>
                  <a:pt x="11727" y="384748"/>
                </a:lnTo>
                <a:lnTo>
                  <a:pt x="5218" y="397963"/>
                </a:lnTo>
                <a:lnTo>
                  <a:pt x="0" y="413645"/>
                </a:lnTo>
                <a:lnTo>
                  <a:pt x="714" y="431428"/>
                </a:lnTo>
                <a:lnTo>
                  <a:pt x="12004" y="450945"/>
                </a:lnTo>
                <a:lnTo>
                  <a:pt x="27125" y="461673"/>
                </a:lnTo>
                <a:lnTo>
                  <a:pt x="42341" y="465446"/>
                </a:lnTo>
                <a:lnTo>
                  <a:pt x="56697" y="463916"/>
                </a:lnTo>
                <a:lnTo>
                  <a:pt x="69238" y="458736"/>
                </a:lnTo>
                <a:lnTo>
                  <a:pt x="504875" y="458736"/>
                </a:lnTo>
                <a:lnTo>
                  <a:pt x="515842" y="450945"/>
                </a:lnTo>
                <a:lnTo>
                  <a:pt x="527222" y="431428"/>
                </a:lnTo>
                <a:lnTo>
                  <a:pt x="527297" y="429616"/>
                </a:lnTo>
                <a:lnTo>
                  <a:pt x="98871" y="429616"/>
                </a:lnTo>
                <a:lnTo>
                  <a:pt x="98337" y="429197"/>
                </a:lnTo>
                <a:lnTo>
                  <a:pt x="205925" y="301034"/>
                </a:lnTo>
                <a:lnTo>
                  <a:pt x="215738" y="290665"/>
                </a:lnTo>
                <a:lnTo>
                  <a:pt x="220777" y="283348"/>
                </a:lnTo>
                <a:lnTo>
                  <a:pt x="222633" y="275607"/>
                </a:lnTo>
                <a:lnTo>
                  <a:pt x="222898" y="263967"/>
                </a:lnTo>
                <a:lnTo>
                  <a:pt x="220246" y="249978"/>
                </a:lnTo>
                <a:lnTo>
                  <a:pt x="214412" y="238223"/>
                </a:lnTo>
                <a:lnTo>
                  <a:pt x="208577" y="230125"/>
                </a:lnTo>
                <a:lnTo>
                  <a:pt x="205925" y="227109"/>
                </a:lnTo>
                <a:lnTo>
                  <a:pt x="98337" y="98893"/>
                </a:lnTo>
                <a:lnTo>
                  <a:pt x="98818" y="98390"/>
                </a:lnTo>
                <a:lnTo>
                  <a:pt x="527294" y="98390"/>
                </a:lnTo>
                <a:lnTo>
                  <a:pt x="527221" y="96645"/>
                </a:lnTo>
                <a:lnTo>
                  <a:pt x="515842" y="77114"/>
                </a:lnTo>
                <a:lnTo>
                  <a:pt x="504900" y="69344"/>
                </a:lnTo>
                <a:lnTo>
                  <a:pt x="458587" y="69344"/>
                </a:lnTo>
                <a:lnTo>
                  <a:pt x="69238" y="69313"/>
                </a:lnTo>
                <a:lnTo>
                  <a:pt x="56697" y="64135"/>
                </a:lnTo>
                <a:lnTo>
                  <a:pt x="42341" y="62604"/>
                </a:lnTo>
                <a:close/>
              </a:path>
              <a:path w="528319" h="528319">
                <a:moveTo>
                  <a:pt x="263902" y="305096"/>
                </a:moveTo>
                <a:lnTo>
                  <a:pt x="249885" y="307737"/>
                </a:lnTo>
                <a:lnTo>
                  <a:pt x="238118" y="313546"/>
                </a:lnTo>
                <a:lnTo>
                  <a:pt x="230018" y="319356"/>
                </a:lnTo>
                <a:lnTo>
                  <a:pt x="227003" y="321996"/>
                </a:lnTo>
                <a:lnTo>
                  <a:pt x="98871" y="429616"/>
                </a:lnTo>
                <a:lnTo>
                  <a:pt x="429101" y="429616"/>
                </a:lnTo>
                <a:lnTo>
                  <a:pt x="300875" y="321996"/>
                </a:lnTo>
                <a:lnTo>
                  <a:pt x="290567" y="312226"/>
                </a:lnTo>
                <a:lnTo>
                  <a:pt x="283280" y="307209"/>
                </a:lnTo>
                <a:lnTo>
                  <a:pt x="275547" y="305360"/>
                </a:lnTo>
                <a:lnTo>
                  <a:pt x="263902" y="305096"/>
                </a:lnTo>
                <a:close/>
              </a:path>
              <a:path w="528319" h="528319">
                <a:moveTo>
                  <a:pt x="527299" y="98506"/>
                </a:moveTo>
                <a:lnTo>
                  <a:pt x="429018" y="98506"/>
                </a:lnTo>
                <a:lnTo>
                  <a:pt x="429552" y="98935"/>
                </a:lnTo>
                <a:lnTo>
                  <a:pt x="321911" y="227109"/>
                </a:lnTo>
                <a:lnTo>
                  <a:pt x="312147" y="237446"/>
                </a:lnTo>
                <a:lnTo>
                  <a:pt x="307133" y="244739"/>
                </a:lnTo>
                <a:lnTo>
                  <a:pt x="305285" y="252453"/>
                </a:lnTo>
                <a:lnTo>
                  <a:pt x="305021" y="264050"/>
                </a:lnTo>
                <a:lnTo>
                  <a:pt x="307660" y="278090"/>
                </a:lnTo>
                <a:lnTo>
                  <a:pt x="313492" y="289921"/>
                </a:lnTo>
                <a:lnTo>
                  <a:pt x="319272" y="298008"/>
                </a:lnTo>
                <a:lnTo>
                  <a:pt x="321911" y="301034"/>
                </a:lnTo>
                <a:lnTo>
                  <a:pt x="429552" y="429166"/>
                </a:lnTo>
                <a:lnTo>
                  <a:pt x="429101" y="429616"/>
                </a:lnTo>
                <a:lnTo>
                  <a:pt x="527297" y="429616"/>
                </a:lnTo>
                <a:lnTo>
                  <a:pt x="527958" y="413641"/>
                </a:lnTo>
                <a:lnTo>
                  <a:pt x="522727" y="397950"/>
                </a:lnTo>
                <a:lnTo>
                  <a:pt x="516206" y="384717"/>
                </a:lnTo>
                <a:lnTo>
                  <a:pt x="501040" y="347675"/>
                </a:lnTo>
                <a:lnTo>
                  <a:pt x="492869" y="316915"/>
                </a:lnTo>
                <a:lnTo>
                  <a:pt x="489549" y="289885"/>
                </a:lnTo>
                <a:lnTo>
                  <a:pt x="488924" y="263967"/>
                </a:lnTo>
                <a:lnTo>
                  <a:pt x="489548" y="238223"/>
                </a:lnTo>
                <a:lnTo>
                  <a:pt x="492872" y="211113"/>
                </a:lnTo>
                <a:lnTo>
                  <a:pt x="501043" y="180370"/>
                </a:lnTo>
                <a:lnTo>
                  <a:pt x="516235" y="143300"/>
                </a:lnTo>
                <a:lnTo>
                  <a:pt x="522738" y="130089"/>
                </a:lnTo>
                <a:lnTo>
                  <a:pt x="527960" y="114420"/>
                </a:lnTo>
                <a:lnTo>
                  <a:pt x="527299" y="98506"/>
                </a:lnTo>
                <a:close/>
              </a:path>
              <a:path w="528319" h="528319">
                <a:moveTo>
                  <a:pt x="527294" y="98390"/>
                </a:moveTo>
                <a:lnTo>
                  <a:pt x="98818" y="98390"/>
                </a:lnTo>
                <a:lnTo>
                  <a:pt x="227003" y="206021"/>
                </a:lnTo>
                <a:lnTo>
                  <a:pt x="237333" y="215809"/>
                </a:lnTo>
                <a:lnTo>
                  <a:pt x="244620" y="220836"/>
                </a:lnTo>
                <a:lnTo>
                  <a:pt x="252323" y="222688"/>
                </a:lnTo>
                <a:lnTo>
                  <a:pt x="263902" y="222952"/>
                </a:lnTo>
                <a:lnTo>
                  <a:pt x="277980" y="220307"/>
                </a:lnTo>
                <a:lnTo>
                  <a:pt x="289767" y="214486"/>
                </a:lnTo>
                <a:lnTo>
                  <a:pt x="297865" y="208666"/>
                </a:lnTo>
                <a:lnTo>
                  <a:pt x="300875" y="206021"/>
                </a:lnTo>
                <a:lnTo>
                  <a:pt x="429018" y="98506"/>
                </a:lnTo>
                <a:lnTo>
                  <a:pt x="527299" y="98506"/>
                </a:lnTo>
                <a:close/>
              </a:path>
              <a:path w="528319" h="528319">
                <a:moveTo>
                  <a:pt x="485503" y="62608"/>
                </a:moveTo>
                <a:lnTo>
                  <a:pt x="471141" y="64149"/>
                </a:lnTo>
                <a:lnTo>
                  <a:pt x="458587" y="69344"/>
                </a:lnTo>
                <a:lnTo>
                  <a:pt x="504900" y="69344"/>
                </a:lnTo>
                <a:lnTo>
                  <a:pt x="500719" y="66377"/>
                </a:lnTo>
                <a:lnTo>
                  <a:pt x="485503" y="62608"/>
                </a:lnTo>
                <a:close/>
              </a:path>
              <a:path w="528319" h="528319">
                <a:moveTo>
                  <a:pt x="114315" y="0"/>
                </a:moveTo>
                <a:lnTo>
                  <a:pt x="96555" y="727"/>
                </a:lnTo>
                <a:lnTo>
                  <a:pt x="77028" y="12089"/>
                </a:lnTo>
                <a:lnTo>
                  <a:pt x="66293" y="27220"/>
                </a:lnTo>
                <a:lnTo>
                  <a:pt x="62516" y="42452"/>
                </a:lnTo>
                <a:lnTo>
                  <a:pt x="64053" y="56817"/>
                </a:lnTo>
                <a:lnTo>
                  <a:pt x="69238" y="69313"/>
                </a:lnTo>
                <a:lnTo>
                  <a:pt x="458601" y="69313"/>
                </a:lnTo>
                <a:lnTo>
                  <a:pt x="463826" y="56804"/>
                </a:lnTo>
                <a:lnTo>
                  <a:pt x="465374" y="42448"/>
                </a:lnTo>
                <a:lnTo>
                  <a:pt x="464519" y="39000"/>
                </a:lnTo>
                <a:lnTo>
                  <a:pt x="263902" y="39000"/>
                </a:lnTo>
                <a:lnTo>
                  <a:pt x="238029" y="38374"/>
                </a:lnTo>
                <a:lnTo>
                  <a:pt x="210999" y="35063"/>
                </a:lnTo>
                <a:lnTo>
                  <a:pt x="180250" y="26914"/>
                </a:lnTo>
                <a:lnTo>
                  <a:pt x="143215" y="11775"/>
                </a:lnTo>
                <a:lnTo>
                  <a:pt x="129978" y="5238"/>
                </a:lnTo>
                <a:lnTo>
                  <a:pt x="114315" y="0"/>
                </a:lnTo>
                <a:close/>
              </a:path>
              <a:path w="528319" h="528319">
                <a:moveTo>
                  <a:pt x="413557" y="0"/>
                </a:moveTo>
                <a:lnTo>
                  <a:pt x="397879" y="5238"/>
                </a:lnTo>
                <a:lnTo>
                  <a:pt x="384653" y="11775"/>
                </a:lnTo>
                <a:lnTo>
                  <a:pt x="347596" y="26914"/>
                </a:lnTo>
                <a:lnTo>
                  <a:pt x="316852" y="35063"/>
                </a:lnTo>
                <a:lnTo>
                  <a:pt x="289821" y="38374"/>
                </a:lnTo>
                <a:lnTo>
                  <a:pt x="263902" y="39000"/>
                </a:lnTo>
                <a:lnTo>
                  <a:pt x="464519" y="39000"/>
                </a:lnTo>
                <a:lnTo>
                  <a:pt x="461597" y="27219"/>
                </a:lnTo>
                <a:lnTo>
                  <a:pt x="450849" y="12089"/>
                </a:lnTo>
                <a:lnTo>
                  <a:pt x="431333" y="727"/>
                </a:lnTo>
                <a:lnTo>
                  <a:pt x="413557" y="0"/>
                </a:lnTo>
                <a:close/>
              </a:path>
            </a:pathLst>
          </a:custGeom>
          <a:solidFill>
            <a:srgbClr val="CC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17882314" y="792618"/>
            <a:ext cx="1215390" cy="481965"/>
          </a:xfrm>
          <a:custGeom>
            <a:avLst/>
            <a:gdLst/>
            <a:ahLst/>
            <a:cxnLst/>
            <a:rect l="l" t="t" r="r" b="b"/>
            <a:pathLst>
              <a:path w="1215390" h="481965">
                <a:moveTo>
                  <a:pt x="2711" y="5084"/>
                </a:moveTo>
                <a:lnTo>
                  <a:pt x="3109" y="10142"/>
                </a:lnTo>
                <a:lnTo>
                  <a:pt x="14422" y="13586"/>
                </a:lnTo>
                <a:lnTo>
                  <a:pt x="23838" y="19848"/>
                </a:lnTo>
                <a:lnTo>
                  <a:pt x="35480" y="71496"/>
                </a:lnTo>
                <a:lnTo>
                  <a:pt x="36834" y="121655"/>
                </a:lnTo>
                <a:lnTo>
                  <a:pt x="37685" y="181612"/>
                </a:lnTo>
                <a:lnTo>
                  <a:pt x="38057" y="252036"/>
                </a:lnTo>
                <a:lnTo>
                  <a:pt x="37770" y="319228"/>
                </a:lnTo>
                <a:lnTo>
                  <a:pt x="36777" y="379066"/>
                </a:lnTo>
                <a:lnTo>
                  <a:pt x="35002" y="425035"/>
                </a:lnTo>
                <a:lnTo>
                  <a:pt x="20581" y="463374"/>
                </a:lnTo>
                <a:lnTo>
                  <a:pt x="293" y="470976"/>
                </a:lnTo>
                <a:lnTo>
                  <a:pt x="0" y="476243"/>
                </a:lnTo>
                <a:lnTo>
                  <a:pt x="247416" y="476201"/>
                </a:lnTo>
                <a:lnTo>
                  <a:pt x="284178" y="472045"/>
                </a:lnTo>
                <a:lnTo>
                  <a:pt x="320351" y="459845"/>
                </a:lnTo>
                <a:lnTo>
                  <a:pt x="321536" y="459159"/>
                </a:lnTo>
                <a:lnTo>
                  <a:pt x="183134" y="459159"/>
                </a:lnTo>
                <a:lnTo>
                  <a:pt x="149880" y="457322"/>
                </a:lnTo>
                <a:lnTo>
                  <a:pt x="122788" y="406212"/>
                </a:lnTo>
                <a:lnTo>
                  <a:pt x="122264" y="359848"/>
                </a:lnTo>
                <a:lnTo>
                  <a:pt x="122093" y="319228"/>
                </a:lnTo>
                <a:lnTo>
                  <a:pt x="122031" y="236742"/>
                </a:lnTo>
                <a:lnTo>
                  <a:pt x="122288" y="172434"/>
                </a:lnTo>
                <a:lnTo>
                  <a:pt x="122770" y="114578"/>
                </a:lnTo>
                <a:lnTo>
                  <a:pt x="123461" y="69393"/>
                </a:lnTo>
                <a:lnTo>
                  <a:pt x="126144" y="31042"/>
                </a:lnTo>
                <a:lnTo>
                  <a:pt x="149796" y="22811"/>
                </a:lnTo>
                <a:lnTo>
                  <a:pt x="312006" y="22811"/>
                </a:lnTo>
                <a:lnTo>
                  <a:pt x="301032" y="17934"/>
                </a:lnTo>
                <a:lnTo>
                  <a:pt x="262100" y="8138"/>
                </a:lnTo>
                <a:lnTo>
                  <a:pt x="224982" y="5147"/>
                </a:lnTo>
                <a:lnTo>
                  <a:pt x="180032" y="5147"/>
                </a:lnTo>
                <a:lnTo>
                  <a:pt x="2711" y="5084"/>
                </a:lnTo>
                <a:close/>
              </a:path>
              <a:path w="1215390" h="481965">
                <a:moveTo>
                  <a:pt x="312006" y="22811"/>
                </a:moveTo>
                <a:lnTo>
                  <a:pt x="149796" y="22811"/>
                </a:lnTo>
                <a:lnTo>
                  <a:pt x="160752" y="22903"/>
                </a:lnTo>
                <a:lnTo>
                  <a:pt x="168608" y="23111"/>
                </a:lnTo>
                <a:lnTo>
                  <a:pt x="235534" y="32933"/>
                </a:lnTo>
                <a:lnTo>
                  <a:pt x="272698" y="50311"/>
                </a:lnTo>
                <a:lnTo>
                  <a:pt x="302312" y="75657"/>
                </a:lnTo>
                <a:lnTo>
                  <a:pt x="325029" y="107980"/>
                </a:lnTo>
                <a:lnTo>
                  <a:pt x="341506" y="146286"/>
                </a:lnTo>
                <a:lnTo>
                  <a:pt x="352400" y="189583"/>
                </a:lnTo>
                <a:lnTo>
                  <a:pt x="358348" y="236742"/>
                </a:lnTo>
                <a:lnTo>
                  <a:pt x="358287" y="239998"/>
                </a:lnTo>
                <a:lnTo>
                  <a:pt x="356726" y="302428"/>
                </a:lnTo>
                <a:lnTo>
                  <a:pt x="343429" y="356847"/>
                </a:lnTo>
                <a:lnTo>
                  <a:pt x="322024" y="399377"/>
                </a:lnTo>
                <a:lnTo>
                  <a:pt x="296062" y="429255"/>
                </a:lnTo>
                <a:lnTo>
                  <a:pt x="242363" y="453453"/>
                </a:lnTo>
                <a:lnTo>
                  <a:pt x="183134" y="459159"/>
                </a:lnTo>
                <a:lnTo>
                  <a:pt x="321536" y="459159"/>
                </a:lnTo>
                <a:lnTo>
                  <a:pt x="354634" y="439979"/>
                </a:lnTo>
                <a:lnTo>
                  <a:pt x="385637" y="412903"/>
                </a:lnTo>
                <a:lnTo>
                  <a:pt x="412103" y="378957"/>
                </a:lnTo>
                <a:lnTo>
                  <a:pt x="432688" y="338559"/>
                </a:lnTo>
                <a:lnTo>
                  <a:pt x="446067" y="292107"/>
                </a:lnTo>
                <a:lnTo>
                  <a:pt x="450918" y="239998"/>
                </a:lnTo>
                <a:lnTo>
                  <a:pt x="445316" y="181612"/>
                </a:lnTo>
                <a:lnTo>
                  <a:pt x="429452" y="132292"/>
                </a:lnTo>
                <a:lnTo>
                  <a:pt x="405209" y="91652"/>
                </a:lnTo>
                <a:lnTo>
                  <a:pt x="374470" y="59304"/>
                </a:lnTo>
                <a:lnTo>
                  <a:pt x="339116" y="34860"/>
                </a:lnTo>
                <a:lnTo>
                  <a:pt x="312006" y="22811"/>
                </a:lnTo>
                <a:close/>
              </a:path>
              <a:path w="1215390" h="481965">
                <a:moveTo>
                  <a:pt x="224202" y="5084"/>
                </a:moveTo>
                <a:lnTo>
                  <a:pt x="180032" y="5147"/>
                </a:lnTo>
                <a:lnTo>
                  <a:pt x="224982" y="5147"/>
                </a:lnTo>
                <a:lnTo>
                  <a:pt x="224202" y="5084"/>
                </a:lnTo>
                <a:close/>
              </a:path>
              <a:path w="1215390" h="481965">
                <a:moveTo>
                  <a:pt x="666314" y="5084"/>
                </a:moveTo>
                <a:lnTo>
                  <a:pt x="460352" y="5084"/>
                </a:lnTo>
                <a:lnTo>
                  <a:pt x="460708" y="9984"/>
                </a:lnTo>
                <a:lnTo>
                  <a:pt x="474812" y="13906"/>
                </a:lnTo>
                <a:lnTo>
                  <a:pt x="484720" y="23002"/>
                </a:lnTo>
                <a:lnTo>
                  <a:pt x="490502" y="38951"/>
                </a:lnTo>
                <a:lnTo>
                  <a:pt x="492225" y="63428"/>
                </a:lnTo>
                <a:lnTo>
                  <a:pt x="490540" y="422632"/>
                </a:lnTo>
                <a:lnTo>
                  <a:pt x="487912" y="444476"/>
                </a:lnTo>
                <a:lnTo>
                  <a:pt x="480648" y="458827"/>
                </a:lnTo>
                <a:lnTo>
                  <a:pt x="469676" y="467150"/>
                </a:lnTo>
                <a:lnTo>
                  <a:pt x="455923" y="470913"/>
                </a:lnTo>
                <a:lnTo>
                  <a:pt x="455661" y="476243"/>
                </a:lnTo>
                <a:lnTo>
                  <a:pt x="727946" y="476243"/>
                </a:lnTo>
                <a:lnTo>
                  <a:pt x="754593" y="474163"/>
                </a:lnTo>
                <a:lnTo>
                  <a:pt x="787388" y="465354"/>
                </a:lnTo>
                <a:lnTo>
                  <a:pt x="797801" y="459120"/>
                </a:lnTo>
                <a:lnTo>
                  <a:pt x="654295" y="459120"/>
                </a:lnTo>
                <a:lnTo>
                  <a:pt x="629738" y="458902"/>
                </a:lnTo>
                <a:lnTo>
                  <a:pt x="590307" y="455191"/>
                </a:lnTo>
                <a:lnTo>
                  <a:pt x="579322" y="433479"/>
                </a:lnTo>
                <a:lnTo>
                  <a:pt x="579519" y="401391"/>
                </a:lnTo>
                <a:lnTo>
                  <a:pt x="580484" y="322184"/>
                </a:lnTo>
                <a:lnTo>
                  <a:pt x="581737" y="247620"/>
                </a:lnTo>
                <a:lnTo>
                  <a:pt x="582712" y="193403"/>
                </a:lnTo>
                <a:lnTo>
                  <a:pt x="583741" y="138585"/>
                </a:lnTo>
                <a:lnTo>
                  <a:pt x="585647" y="40130"/>
                </a:lnTo>
                <a:lnTo>
                  <a:pt x="616762" y="21877"/>
                </a:lnTo>
                <a:lnTo>
                  <a:pt x="774715" y="21877"/>
                </a:lnTo>
                <a:lnTo>
                  <a:pt x="736555" y="9116"/>
                </a:lnTo>
                <a:lnTo>
                  <a:pt x="696644" y="5134"/>
                </a:lnTo>
                <a:lnTo>
                  <a:pt x="666314" y="5084"/>
                </a:lnTo>
                <a:close/>
              </a:path>
              <a:path w="1215390" h="481965">
                <a:moveTo>
                  <a:pt x="774715" y="21877"/>
                </a:moveTo>
                <a:lnTo>
                  <a:pt x="616762" y="21877"/>
                </a:lnTo>
                <a:lnTo>
                  <a:pt x="638409" y="22078"/>
                </a:lnTo>
                <a:lnTo>
                  <a:pt x="664235" y="24054"/>
                </a:lnTo>
                <a:lnTo>
                  <a:pt x="696397" y="34980"/>
                </a:lnTo>
                <a:lnTo>
                  <a:pt x="724522" y="63176"/>
                </a:lnTo>
                <a:lnTo>
                  <a:pt x="738239" y="116966"/>
                </a:lnTo>
                <a:lnTo>
                  <a:pt x="724714" y="173597"/>
                </a:lnTo>
                <a:lnTo>
                  <a:pt x="689049" y="205816"/>
                </a:lnTo>
                <a:lnTo>
                  <a:pt x="647915" y="220445"/>
                </a:lnTo>
                <a:lnTo>
                  <a:pt x="616766" y="224449"/>
                </a:lnTo>
                <a:lnTo>
                  <a:pt x="616222" y="228313"/>
                </a:lnTo>
                <a:lnTo>
                  <a:pt x="663048" y="234056"/>
                </a:lnTo>
                <a:lnTo>
                  <a:pt x="704099" y="247620"/>
                </a:lnTo>
                <a:lnTo>
                  <a:pt x="737440" y="271585"/>
                </a:lnTo>
                <a:lnTo>
                  <a:pt x="759538" y="308435"/>
                </a:lnTo>
                <a:lnTo>
                  <a:pt x="766856" y="360654"/>
                </a:lnTo>
                <a:lnTo>
                  <a:pt x="759172" y="404824"/>
                </a:lnTo>
                <a:lnTo>
                  <a:pt x="720340" y="448101"/>
                </a:lnTo>
                <a:lnTo>
                  <a:pt x="678289" y="458015"/>
                </a:lnTo>
                <a:lnTo>
                  <a:pt x="654295" y="459120"/>
                </a:lnTo>
                <a:lnTo>
                  <a:pt x="797801" y="459120"/>
                </a:lnTo>
                <a:lnTo>
                  <a:pt x="819789" y="445956"/>
                </a:lnTo>
                <a:lnTo>
                  <a:pt x="845254" y="412112"/>
                </a:lnTo>
                <a:lnTo>
                  <a:pt x="857240" y="359963"/>
                </a:lnTo>
                <a:lnTo>
                  <a:pt x="855313" y="332949"/>
                </a:lnTo>
                <a:lnTo>
                  <a:pt x="840792" y="294239"/>
                </a:lnTo>
                <a:lnTo>
                  <a:pt x="804315" y="254557"/>
                </a:lnTo>
                <a:lnTo>
                  <a:pt x="736522" y="224627"/>
                </a:lnTo>
                <a:lnTo>
                  <a:pt x="754695" y="215709"/>
                </a:lnTo>
                <a:lnTo>
                  <a:pt x="787456" y="193403"/>
                </a:lnTo>
                <a:lnTo>
                  <a:pt x="817482" y="156090"/>
                </a:lnTo>
                <a:lnTo>
                  <a:pt x="827451" y="102149"/>
                </a:lnTo>
                <a:lnTo>
                  <a:pt x="810591" y="51874"/>
                </a:lnTo>
                <a:lnTo>
                  <a:pt x="777415" y="22780"/>
                </a:lnTo>
                <a:lnTo>
                  <a:pt x="774715" y="21877"/>
                </a:lnTo>
                <a:close/>
              </a:path>
              <a:path w="1215390" h="481965">
                <a:moveTo>
                  <a:pt x="1135027" y="460757"/>
                </a:moveTo>
                <a:lnTo>
                  <a:pt x="895991" y="460757"/>
                </a:lnTo>
                <a:lnTo>
                  <a:pt x="903616" y="461950"/>
                </a:lnTo>
                <a:lnTo>
                  <a:pt x="942191" y="472471"/>
                </a:lnTo>
                <a:lnTo>
                  <a:pt x="966762" y="478034"/>
                </a:lnTo>
                <a:lnTo>
                  <a:pt x="987872" y="480490"/>
                </a:lnTo>
                <a:lnTo>
                  <a:pt x="1016063" y="481687"/>
                </a:lnTo>
                <a:lnTo>
                  <a:pt x="1069565" y="479493"/>
                </a:lnTo>
                <a:lnTo>
                  <a:pt x="1116428" y="469362"/>
                </a:lnTo>
                <a:lnTo>
                  <a:pt x="1135027" y="460757"/>
                </a:lnTo>
                <a:close/>
              </a:path>
              <a:path w="1215390" h="481965">
                <a:moveTo>
                  <a:pt x="878245" y="381303"/>
                </a:moveTo>
                <a:lnTo>
                  <a:pt x="878004" y="471908"/>
                </a:lnTo>
                <a:lnTo>
                  <a:pt x="883313" y="471625"/>
                </a:lnTo>
                <a:lnTo>
                  <a:pt x="886898" y="465827"/>
                </a:lnTo>
                <a:lnTo>
                  <a:pt x="890771" y="462126"/>
                </a:lnTo>
                <a:lnTo>
                  <a:pt x="895991" y="460757"/>
                </a:lnTo>
                <a:lnTo>
                  <a:pt x="1135027" y="460757"/>
                </a:lnTo>
                <a:lnTo>
                  <a:pt x="1136545" y="460055"/>
                </a:lnTo>
                <a:lnTo>
                  <a:pt x="1006220" y="460055"/>
                </a:lnTo>
                <a:lnTo>
                  <a:pt x="965552" y="455395"/>
                </a:lnTo>
                <a:lnTo>
                  <a:pt x="915741" y="432656"/>
                </a:lnTo>
                <a:lnTo>
                  <a:pt x="888162" y="399950"/>
                </a:lnTo>
                <a:lnTo>
                  <a:pt x="883439" y="381596"/>
                </a:lnTo>
                <a:lnTo>
                  <a:pt x="878245" y="381303"/>
                </a:lnTo>
                <a:close/>
              </a:path>
              <a:path w="1215390" h="481965">
                <a:moveTo>
                  <a:pt x="1073947" y="0"/>
                </a:moveTo>
                <a:lnTo>
                  <a:pt x="993393" y="4066"/>
                </a:lnTo>
                <a:lnTo>
                  <a:pt x="952115" y="15690"/>
                </a:lnTo>
                <a:lnTo>
                  <a:pt x="916194" y="37334"/>
                </a:lnTo>
                <a:lnTo>
                  <a:pt x="889240" y="71349"/>
                </a:lnTo>
                <a:lnTo>
                  <a:pt x="874863" y="120086"/>
                </a:lnTo>
                <a:lnTo>
                  <a:pt x="870922" y="159367"/>
                </a:lnTo>
                <a:lnTo>
                  <a:pt x="874121" y="183187"/>
                </a:lnTo>
                <a:lnTo>
                  <a:pt x="918181" y="223067"/>
                </a:lnTo>
                <a:lnTo>
                  <a:pt x="957883" y="246829"/>
                </a:lnTo>
                <a:lnTo>
                  <a:pt x="1005174" y="263194"/>
                </a:lnTo>
                <a:lnTo>
                  <a:pt x="1050363" y="275275"/>
                </a:lnTo>
                <a:lnTo>
                  <a:pt x="1083757" y="286185"/>
                </a:lnTo>
                <a:lnTo>
                  <a:pt x="1107860" y="304251"/>
                </a:lnTo>
                <a:lnTo>
                  <a:pt x="1120574" y="326549"/>
                </a:lnTo>
                <a:lnTo>
                  <a:pt x="1125217" y="348705"/>
                </a:lnTo>
                <a:lnTo>
                  <a:pt x="1125107" y="366340"/>
                </a:lnTo>
                <a:lnTo>
                  <a:pt x="1112300" y="410011"/>
                </a:lnTo>
                <a:lnTo>
                  <a:pt x="1086144" y="439183"/>
                </a:lnTo>
                <a:lnTo>
                  <a:pt x="1049749" y="455363"/>
                </a:lnTo>
                <a:lnTo>
                  <a:pt x="1006220" y="460055"/>
                </a:lnTo>
                <a:lnTo>
                  <a:pt x="1136545" y="460055"/>
                </a:lnTo>
                <a:lnTo>
                  <a:pt x="1155544" y="451264"/>
                </a:lnTo>
                <a:lnTo>
                  <a:pt x="1185808" y="425170"/>
                </a:lnTo>
                <a:lnTo>
                  <a:pt x="1206114" y="391050"/>
                </a:lnTo>
                <a:lnTo>
                  <a:pt x="1215355" y="348875"/>
                </a:lnTo>
                <a:lnTo>
                  <a:pt x="1210454" y="292006"/>
                </a:lnTo>
                <a:lnTo>
                  <a:pt x="1190287" y="251572"/>
                </a:lnTo>
                <a:lnTo>
                  <a:pt x="1160767" y="224539"/>
                </a:lnTo>
                <a:lnTo>
                  <a:pt x="1097303" y="198541"/>
                </a:lnTo>
                <a:lnTo>
                  <a:pt x="1075181" y="193508"/>
                </a:lnTo>
                <a:lnTo>
                  <a:pt x="1029142" y="181256"/>
                </a:lnTo>
                <a:lnTo>
                  <a:pt x="993566" y="165878"/>
                </a:lnTo>
                <a:lnTo>
                  <a:pt x="970713" y="142610"/>
                </a:lnTo>
                <a:lnTo>
                  <a:pt x="962839" y="106694"/>
                </a:lnTo>
                <a:lnTo>
                  <a:pt x="969543" y="74169"/>
                </a:lnTo>
                <a:lnTo>
                  <a:pt x="989776" y="45656"/>
                </a:lnTo>
                <a:lnTo>
                  <a:pt x="1024545" y="26123"/>
                </a:lnTo>
                <a:lnTo>
                  <a:pt x="1074857" y="20539"/>
                </a:lnTo>
                <a:lnTo>
                  <a:pt x="1185522" y="20539"/>
                </a:lnTo>
                <a:lnTo>
                  <a:pt x="1185431" y="15984"/>
                </a:lnTo>
                <a:lnTo>
                  <a:pt x="1163011" y="15984"/>
                </a:lnTo>
                <a:lnTo>
                  <a:pt x="1150551" y="12613"/>
                </a:lnTo>
                <a:lnTo>
                  <a:pt x="1120314" y="5079"/>
                </a:lnTo>
                <a:lnTo>
                  <a:pt x="1098346" y="1265"/>
                </a:lnTo>
                <a:lnTo>
                  <a:pt x="1073947" y="0"/>
                </a:lnTo>
                <a:close/>
              </a:path>
              <a:path w="1215390" h="481965">
                <a:moveTo>
                  <a:pt x="1185522" y="20539"/>
                </a:moveTo>
                <a:lnTo>
                  <a:pt x="1074857" y="20539"/>
                </a:lnTo>
                <a:lnTo>
                  <a:pt x="1118133" y="28098"/>
                </a:lnTo>
                <a:lnTo>
                  <a:pt x="1149862" y="43939"/>
                </a:lnTo>
                <a:lnTo>
                  <a:pt x="1170829" y="65532"/>
                </a:lnTo>
                <a:lnTo>
                  <a:pt x="1181817" y="90349"/>
                </a:lnTo>
                <a:lnTo>
                  <a:pt x="1186916" y="90422"/>
                </a:lnTo>
                <a:lnTo>
                  <a:pt x="1185522" y="20539"/>
                </a:lnTo>
                <a:close/>
              </a:path>
              <a:path w="1215390" h="481965">
                <a:moveTo>
                  <a:pt x="1185241" y="6456"/>
                </a:moveTo>
                <a:lnTo>
                  <a:pt x="1180717" y="6498"/>
                </a:lnTo>
                <a:lnTo>
                  <a:pt x="1179430" y="8068"/>
                </a:lnTo>
                <a:lnTo>
                  <a:pt x="1177451" y="10676"/>
                </a:lnTo>
                <a:lnTo>
                  <a:pt x="1173440" y="12047"/>
                </a:lnTo>
                <a:lnTo>
                  <a:pt x="1163011" y="15984"/>
                </a:lnTo>
                <a:lnTo>
                  <a:pt x="1185431" y="15984"/>
                </a:lnTo>
                <a:lnTo>
                  <a:pt x="1185241" y="64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 txBox="1"/>
          <p:nvPr/>
        </p:nvSpPr>
        <p:spPr>
          <a:xfrm>
            <a:off x="1013447" y="1397395"/>
            <a:ext cx="1494804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  <a:tabLst>
                <a:tab pos="1584325" algn="l"/>
                <a:tab pos="2508250" algn="l"/>
              </a:tabLst>
            </a:pPr>
            <a:r>
              <a:rPr sz="2950" b="1" dirty="0">
                <a:latin typeface="Open Sans Semibold"/>
                <a:cs typeface="Open Sans Semibold"/>
              </a:rPr>
              <a:t>DHR</a:t>
            </a:r>
            <a:r>
              <a:rPr sz="2950" b="1" spc="-10" dirty="0">
                <a:latin typeface="Open Sans Semibold"/>
                <a:cs typeface="Open Sans Semibold"/>
              </a:rPr>
              <a:t> </a:t>
            </a:r>
            <a:r>
              <a:rPr sz="2950" b="1" spc="-25" dirty="0">
                <a:latin typeface="Open Sans Semibold"/>
                <a:cs typeface="Open Sans Semibold"/>
              </a:rPr>
              <a:t>US</a:t>
            </a:r>
            <a:endParaRPr sz="2950" dirty="0">
              <a:latin typeface="Open Sans Semibold"/>
              <a:cs typeface="Open Sans Semibold"/>
            </a:endParaRPr>
          </a:p>
        </p:txBody>
      </p:sp>
      <p:sp>
        <p:nvSpPr>
          <p:cNvPr id="78" name="object 7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2666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spc="-25" dirty="0"/>
              <a:t>XX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2CAB06BD-3B7D-4761-0BA5-0CEB33DF0373}"/>
              </a:ext>
            </a:extLst>
          </p:cNvPr>
          <p:cNvGrpSpPr/>
          <p:nvPr/>
        </p:nvGrpSpPr>
        <p:grpSpPr>
          <a:xfrm>
            <a:off x="4988759" y="1351880"/>
            <a:ext cx="1069983" cy="546303"/>
            <a:chOff x="4181467" y="1783735"/>
            <a:chExt cx="1069983" cy="546303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9FAF36A3-0591-6A46-3EAF-175A6CFA19AA}"/>
                </a:ext>
              </a:extLst>
            </p:cNvPr>
            <p:cNvSpPr/>
            <p:nvPr/>
          </p:nvSpPr>
          <p:spPr>
            <a:xfrm>
              <a:off x="4181467" y="1805804"/>
              <a:ext cx="1069983" cy="506456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B76081AF-A580-DB12-E246-DCDBAF4BCAF4}"/>
                </a:ext>
              </a:extLst>
            </p:cNvPr>
            <p:cNvSpPr txBox="1"/>
            <p:nvPr/>
          </p:nvSpPr>
          <p:spPr>
            <a:xfrm>
              <a:off x="4181467" y="1783735"/>
              <a:ext cx="1069983" cy="5463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2700" algn="ctr">
                <a:lnSpc>
                  <a:spcPct val="100000"/>
                </a:lnSpc>
                <a:spcBef>
                  <a:spcPts val="114"/>
                </a:spcBef>
                <a:tabLst>
                  <a:tab pos="2799715" algn="l"/>
                  <a:tab pos="3723640" algn="l"/>
                </a:tabLst>
              </a:pPr>
              <a:r>
                <a:rPr lang="en-SG" sz="2950" b="1" spc="-10" dirty="0">
                  <a:solidFill>
                    <a:schemeClr val="bg1"/>
                  </a:solidFill>
                  <a:latin typeface="Open Sans Semibold"/>
                  <a:cs typeface="Open Sans Semibold"/>
                </a:rPr>
                <a:t>SELL</a:t>
              </a:r>
              <a:endParaRPr lang="en-SG" sz="2950" dirty="0">
                <a:solidFill>
                  <a:schemeClr val="bg1"/>
                </a:solidFill>
                <a:latin typeface="Open Sans Semibold"/>
                <a:cs typeface="Open Sans Semibold"/>
              </a:endParaRP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49A45312-CDD7-A965-ABF1-95B7D82E8D4B}"/>
              </a:ext>
            </a:extLst>
          </p:cNvPr>
          <p:cNvGrpSpPr/>
          <p:nvPr/>
        </p:nvGrpSpPr>
        <p:grpSpPr>
          <a:xfrm>
            <a:off x="2502263" y="1368698"/>
            <a:ext cx="990600" cy="546303"/>
            <a:chOff x="5303602" y="1800553"/>
            <a:chExt cx="990600" cy="546303"/>
          </a:xfrm>
        </p:grpSpPr>
        <p:sp>
          <p:nvSpPr>
            <p:cNvPr id="83" name="object 11">
              <a:extLst>
                <a:ext uri="{FF2B5EF4-FFF2-40B4-BE49-F238E27FC236}">
                  <a16:creationId xmlns:a16="http://schemas.microsoft.com/office/drawing/2014/main" id="{04CABC9C-8249-1E22-7128-0BD37D0C51DF}"/>
                </a:ext>
              </a:extLst>
            </p:cNvPr>
            <p:cNvSpPr/>
            <p:nvPr/>
          </p:nvSpPr>
          <p:spPr>
            <a:xfrm>
              <a:off x="5303602" y="1805804"/>
              <a:ext cx="990600" cy="506456"/>
            </a:xfrm>
            <a:custGeom>
              <a:avLst/>
              <a:gdLst/>
              <a:ahLst/>
              <a:cxnLst/>
              <a:rect l="l" t="t" r="r" b="b"/>
              <a:pathLst>
                <a:path w="848360" h="398144">
                  <a:moveTo>
                    <a:pt x="848141" y="0"/>
                  </a:moveTo>
                  <a:lnTo>
                    <a:pt x="0" y="0"/>
                  </a:lnTo>
                  <a:lnTo>
                    <a:pt x="0" y="397893"/>
                  </a:lnTo>
                  <a:lnTo>
                    <a:pt x="848141" y="397893"/>
                  </a:lnTo>
                  <a:lnTo>
                    <a:pt x="848141" y="0"/>
                  </a:lnTo>
                  <a:close/>
                </a:path>
              </a:pathLst>
            </a:custGeom>
            <a:solidFill>
              <a:srgbClr val="00B38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9763B55A-8B25-F3DF-3F95-326620D5A245}"/>
                </a:ext>
              </a:extLst>
            </p:cNvPr>
            <p:cNvSpPr txBox="1"/>
            <p:nvPr/>
          </p:nvSpPr>
          <p:spPr>
            <a:xfrm>
              <a:off x="5303602" y="1800553"/>
              <a:ext cx="990600" cy="5463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2700" algn="ctr">
                <a:lnSpc>
                  <a:spcPct val="100000"/>
                </a:lnSpc>
                <a:spcBef>
                  <a:spcPts val="114"/>
                </a:spcBef>
                <a:tabLst>
                  <a:tab pos="2799715" algn="l"/>
                  <a:tab pos="3723640" algn="l"/>
                </a:tabLst>
              </a:pPr>
              <a:r>
                <a:rPr lang="en-SG" sz="2950" b="1" spc="-10" dirty="0">
                  <a:solidFill>
                    <a:schemeClr val="bg1"/>
                  </a:solidFill>
                  <a:latin typeface="Open Sans Semibold"/>
                  <a:cs typeface="Open Sans Semibold"/>
                </a:rPr>
                <a:t>BUY</a:t>
              </a:r>
              <a:endParaRPr lang="en-SG" sz="2950" dirty="0">
                <a:solidFill>
                  <a:schemeClr val="bg1"/>
                </a:solidFill>
                <a:latin typeface="Open Sans Semibold"/>
                <a:cs typeface="Open Sans Semibold"/>
              </a:endParaRPr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9EE66A9B-8C85-E122-6DF7-CC7150315AB2}"/>
              </a:ext>
            </a:extLst>
          </p:cNvPr>
          <p:cNvGrpSpPr/>
          <p:nvPr/>
        </p:nvGrpSpPr>
        <p:grpSpPr>
          <a:xfrm>
            <a:off x="3593111" y="1374239"/>
            <a:ext cx="1295400" cy="546636"/>
            <a:chOff x="6394450" y="1806094"/>
            <a:chExt cx="1295400" cy="546636"/>
          </a:xfrm>
        </p:grpSpPr>
        <p:sp>
          <p:nvSpPr>
            <p:cNvPr id="86" name="object 13">
              <a:extLst>
                <a:ext uri="{FF2B5EF4-FFF2-40B4-BE49-F238E27FC236}">
                  <a16:creationId xmlns:a16="http://schemas.microsoft.com/office/drawing/2014/main" id="{2943C0F7-E682-CE90-C58F-E02A1E722990}"/>
                </a:ext>
              </a:extLst>
            </p:cNvPr>
            <p:cNvSpPr/>
            <p:nvPr/>
          </p:nvSpPr>
          <p:spPr>
            <a:xfrm>
              <a:off x="6394450" y="1806094"/>
              <a:ext cx="1295400" cy="504072"/>
            </a:xfrm>
            <a:custGeom>
              <a:avLst/>
              <a:gdLst/>
              <a:ahLst/>
              <a:cxnLst/>
              <a:rect l="l" t="t" r="r" b="b"/>
              <a:pathLst>
                <a:path w="1151889" h="398144">
                  <a:moveTo>
                    <a:pt x="1151797" y="0"/>
                  </a:moveTo>
                  <a:lnTo>
                    <a:pt x="0" y="0"/>
                  </a:lnTo>
                  <a:lnTo>
                    <a:pt x="0" y="397893"/>
                  </a:lnTo>
                  <a:lnTo>
                    <a:pt x="1151797" y="397893"/>
                  </a:lnTo>
                  <a:lnTo>
                    <a:pt x="1151797" y="0"/>
                  </a:lnTo>
                  <a:close/>
                </a:path>
              </a:pathLst>
            </a:custGeom>
            <a:solidFill>
              <a:srgbClr val="80808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C0BB6D2D-49EA-3A64-C351-356BF6B2765E}"/>
                </a:ext>
              </a:extLst>
            </p:cNvPr>
            <p:cNvSpPr txBox="1"/>
            <p:nvPr/>
          </p:nvSpPr>
          <p:spPr>
            <a:xfrm>
              <a:off x="6394450" y="1806427"/>
              <a:ext cx="1295400" cy="5463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2700" algn="ctr">
                <a:lnSpc>
                  <a:spcPct val="100000"/>
                </a:lnSpc>
                <a:spcBef>
                  <a:spcPts val="114"/>
                </a:spcBef>
                <a:tabLst>
                  <a:tab pos="2799715" algn="l"/>
                  <a:tab pos="3723640" algn="l"/>
                </a:tabLst>
              </a:pPr>
              <a:r>
                <a:rPr lang="en-SG" sz="2950" b="1" spc="-10" dirty="0">
                  <a:solidFill>
                    <a:schemeClr val="bg1"/>
                  </a:solidFill>
                  <a:latin typeface="Open Sans Semibold"/>
                  <a:cs typeface="Open Sans Semibold"/>
                </a:rPr>
                <a:t>HOLD</a:t>
              </a:r>
              <a:endParaRPr lang="en-SG" sz="2950" dirty="0">
                <a:solidFill>
                  <a:schemeClr val="bg1"/>
                </a:solidFill>
                <a:latin typeface="Open Sans Semibold"/>
                <a:cs typeface="Open Sans Semibold"/>
              </a:endParaRPr>
            </a:p>
          </p:txBody>
        </p:sp>
      </p:grpSp>
      <p:sp>
        <p:nvSpPr>
          <p:cNvPr id="74" name="object 10">
            <a:extLst>
              <a:ext uri="{FF2B5EF4-FFF2-40B4-BE49-F238E27FC236}">
                <a16:creationId xmlns:a16="http://schemas.microsoft.com/office/drawing/2014/main" id="{CE2DF91C-3EF5-E5B8-3916-C3B7B8B2288C}"/>
              </a:ext>
            </a:extLst>
          </p:cNvPr>
          <p:cNvSpPr txBox="1"/>
          <p:nvPr/>
        </p:nvSpPr>
        <p:spPr>
          <a:xfrm>
            <a:off x="1003477" y="10670564"/>
            <a:ext cx="15755619" cy="298800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270"/>
              </a:spcBef>
            </a:pP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 contained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 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 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intended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only for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 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person 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whom it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has been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delivered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and should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not be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disseminated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 distributed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 third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parties without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our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prior written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consent.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DBS</a:t>
            </a:r>
            <a:r>
              <a:rPr sz="900" spc="-2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accepts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liability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whatsoever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with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respect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contents.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Disclaimer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found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Certain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©2020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MSCI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ESG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Research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LLC.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reproduced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permission.</a:t>
            </a:r>
            <a:endParaRPr sz="900" dirty="0">
              <a:latin typeface="Open Sans"/>
              <a:cs typeface="Open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7465">
              <a:lnSpc>
                <a:spcPct val="100000"/>
              </a:lnSpc>
              <a:spcBef>
                <a:spcPts val="125"/>
              </a:spcBef>
            </a:pPr>
            <a:r>
              <a:rPr dirty="0"/>
              <a:t>EQ</a:t>
            </a:r>
            <a:r>
              <a:rPr spc="5" dirty="0"/>
              <a:t> </a:t>
            </a:r>
            <a:r>
              <a:rPr dirty="0"/>
              <a:t>Recommendation</a:t>
            </a:r>
            <a:r>
              <a:rPr spc="5" dirty="0"/>
              <a:t> </a:t>
            </a:r>
            <a:r>
              <a:rPr spc="-20" dirty="0"/>
              <a:t>List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58853" y="3212647"/>
            <a:ext cx="632460" cy="140970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dirty="0">
                <a:solidFill>
                  <a:srgbClr val="808080"/>
                </a:solidFill>
                <a:latin typeface="Open Sans"/>
                <a:cs typeface="Open Sans"/>
              </a:rPr>
              <a:t>DHR</a:t>
            </a:r>
            <a:r>
              <a:rPr sz="1300" spc="20" dirty="0">
                <a:solidFill>
                  <a:srgbClr val="80808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808080"/>
                </a:solidFill>
                <a:latin typeface="Open Sans"/>
                <a:cs typeface="Open Sans"/>
              </a:rPr>
              <a:t>US</a:t>
            </a:r>
            <a:endParaRPr sz="1300">
              <a:latin typeface="Open Sans"/>
              <a:cs typeface="Open Sans"/>
            </a:endParaRPr>
          </a:p>
          <a:p>
            <a:pPr marL="12700" marR="5080">
              <a:lnSpc>
                <a:spcPts val="4700"/>
              </a:lnSpc>
              <a:spcBef>
                <a:spcPts val="395"/>
              </a:spcBef>
            </a:pPr>
            <a:r>
              <a:rPr sz="1300" dirty="0">
                <a:solidFill>
                  <a:srgbClr val="808080"/>
                </a:solidFill>
                <a:latin typeface="Open Sans"/>
                <a:cs typeface="Open Sans"/>
              </a:rPr>
              <a:t>DHR</a:t>
            </a:r>
            <a:r>
              <a:rPr sz="1300" spc="20" dirty="0">
                <a:solidFill>
                  <a:srgbClr val="80808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808080"/>
                </a:solidFill>
                <a:latin typeface="Open Sans"/>
                <a:cs typeface="Open Sans"/>
              </a:rPr>
              <a:t>US </a:t>
            </a:r>
            <a:r>
              <a:rPr sz="1300" dirty="0">
                <a:solidFill>
                  <a:srgbClr val="808080"/>
                </a:solidFill>
                <a:latin typeface="Open Sans"/>
                <a:cs typeface="Open Sans"/>
              </a:rPr>
              <a:t>DHR</a:t>
            </a:r>
            <a:r>
              <a:rPr sz="1300" spc="20" dirty="0">
                <a:solidFill>
                  <a:srgbClr val="808080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808080"/>
                </a:solidFill>
                <a:latin typeface="Open Sans"/>
                <a:cs typeface="Open Sans"/>
              </a:rPr>
              <a:t>US</a:t>
            </a:r>
            <a:endParaRPr sz="1300">
              <a:latin typeface="Open Sans"/>
              <a:cs typeface="Open Sans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6204641"/>
              </p:ext>
            </p:extLst>
          </p:nvPr>
        </p:nvGraphicFramePr>
        <p:xfrm>
          <a:off x="1015675" y="2476584"/>
          <a:ext cx="18127339" cy="254317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19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84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395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51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1508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09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601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6012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43700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17411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40714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89408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92646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99109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117729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1179830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397510">
                <a:tc>
                  <a:txBody>
                    <a:bodyPr/>
                    <a:lstStyle/>
                    <a:p>
                      <a:pPr marL="255270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sz="130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Company</a:t>
                      </a:r>
                      <a:r>
                        <a:rPr sz="1300" spc="6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Name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636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393065"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sz="1300" spc="-1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Country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636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sz="1300" spc="-1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Sector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636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sz="1300" spc="-1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Rating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636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sz="130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Rating</a:t>
                      </a:r>
                      <a:r>
                        <a:rPr sz="1300" spc="10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Source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636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sz="130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Market</a:t>
                      </a:r>
                      <a:r>
                        <a:rPr sz="1300" spc="10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Cap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636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sz="130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Target</a:t>
                      </a:r>
                      <a:r>
                        <a:rPr sz="1300" spc="9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Price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636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sz="130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%</a:t>
                      </a:r>
                      <a:r>
                        <a:rPr sz="1300" spc="3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Upside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636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sz="130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Last Close</a:t>
                      </a:r>
                      <a:r>
                        <a:rPr sz="1300" spc="5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Price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636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sz="130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YTD</a:t>
                      </a:r>
                      <a:r>
                        <a:rPr sz="1300" spc="2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Change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636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R="102870" algn="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sz="130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PE</a:t>
                      </a:r>
                      <a:r>
                        <a:rPr sz="1300" spc="1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FY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636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sz="130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Div</a:t>
                      </a:r>
                      <a:r>
                        <a:rPr sz="1300" spc="4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Yield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636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sz="130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FCF</a:t>
                      </a:r>
                      <a:r>
                        <a:rPr sz="1300" spc="6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Yield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636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R="102870" algn="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sz="1300" spc="-2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P/B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636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41910" algn="ctr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sz="130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Risk</a:t>
                      </a:r>
                      <a:r>
                        <a:rPr sz="1300" spc="6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Rating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636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132715" marR="12065">
                        <a:lnSpc>
                          <a:spcPct val="100000"/>
                        </a:lnSpc>
                        <a:spcBef>
                          <a:spcPts val="680"/>
                        </a:spcBef>
                      </a:pPr>
                      <a:r>
                        <a:rPr sz="130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ESG</a:t>
                      </a:r>
                      <a:r>
                        <a:rPr sz="1300" spc="5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Rating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6360" marB="0"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5795">
                <a:tc>
                  <a:txBody>
                    <a:bodyPr/>
                    <a:lstStyle/>
                    <a:p>
                      <a:pPr marL="255270">
                        <a:lnSpc>
                          <a:spcPct val="100000"/>
                        </a:lnSpc>
                        <a:spcBef>
                          <a:spcPts val="119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Coca-</a:t>
                      </a:r>
                      <a:r>
                        <a:rPr sz="1300" spc="-20" dirty="0">
                          <a:latin typeface="Open Sans"/>
                          <a:cs typeface="Open Sans"/>
                        </a:rPr>
                        <a:t>Cola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51765" marB="0"/>
                </a:tc>
                <a:tc>
                  <a:txBody>
                    <a:bodyPr/>
                    <a:lstStyle/>
                    <a:p>
                      <a:pPr marL="393065" algn="ctr">
                        <a:lnSpc>
                          <a:spcPct val="100000"/>
                        </a:lnSpc>
                        <a:spcBef>
                          <a:spcPts val="119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US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5176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Consumer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Staples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51765" marB="0"/>
                </a:tc>
                <a:tc>
                  <a:txBody>
                    <a:bodyPr/>
                    <a:lstStyle/>
                    <a:p>
                      <a:pPr marR="35560" algn="ctr">
                        <a:lnSpc>
                          <a:spcPct val="100000"/>
                        </a:lnSpc>
                        <a:spcBef>
                          <a:spcPts val="119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BUY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51765" marB="0"/>
                </a:tc>
                <a:tc>
                  <a:txBody>
                    <a:bodyPr/>
                    <a:lstStyle/>
                    <a:p>
                      <a:pPr marL="12700" algn="ctr">
                        <a:lnSpc>
                          <a:spcPct val="100000"/>
                        </a:lnSpc>
                        <a:spcBef>
                          <a:spcPts val="119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Jeﬀeries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5176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177,096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5176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265.0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5176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10%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5176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240.0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5176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latin typeface="Open Sans"/>
                          <a:cs typeface="Open Sans"/>
                        </a:rPr>
                        <a:t>9.6%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51765" marB="0"/>
                </a:tc>
                <a:tc>
                  <a:txBody>
                    <a:bodyPr/>
                    <a:lstStyle/>
                    <a:p>
                      <a:pPr marR="147320" algn="r">
                        <a:lnSpc>
                          <a:spcPct val="100000"/>
                        </a:lnSpc>
                        <a:spcBef>
                          <a:spcPts val="119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25,6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5176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5176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19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4.1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51765" marB="0"/>
                </a:tc>
                <a:tc>
                  <a:txBody>
                    <a:bodyPr/>
                    <a:lstStyle/>
                    <a:p>
                      <a:pPr marR="123189" algn="r">
                        <a:lnSpc>
                          <a:spcPct val="100000"/>
                        </a:lnSpc>
                        <a:spcBef>
                          <a:spcPts val="119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3.2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51765" marB="0"/>
                </a:tc>
                <a:tc>
                  <a:txBody>
                    <a:bodyPr/>
                    <a:lstStyle/>
                    <a:p>
                      <a:pPr marL="42545" algn="ctr">
                        <a:lnSpc>
                          <a:spcPct val="100000"/>
                        </a:lnSpc>
                        <a:spcBef>
                          <a:spcPts val="119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2</a:t>
                      </a:r>
                      <a:r>
                        <a:rPr sz="1300" spc="1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–</a:t>
                      </a:r>
                      <a:r>
                        <a:rPr sz="1300" spc="2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Low</a:t>
                      </a:r>
                      <a:r>
                        <a:rPr sz="1300" spc="1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(IOS)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51765" marB="0"/>
                </a:tc>
                <a:tc>
                  <a:txBody>
                    <a:bodyPr/>
                    <a:lstStyle/>
                    <a:p>
                      <a:pPr marR="48260" algn="ctr">
                        <a:lnSpc>
                          <a:spcPct val="100000"/>
                        </a:lnSpc>
                        <a:spcBef>
                          <a:spcPts val="119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A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51765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1185">
                <a:tc>
                  <a:txBody>
                    <a:bodyPr/>
                    <a:lstStyle/>
                    <a:p>
                      <a:pPr marL="255270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Coca-</a:t>
                      </a:r>
                      <a:r>
                        <a:rPr sz="1300" spc="-20" dirty="0">
                          <a:latin typeface="Open Sans"/>
                          <a:cs typeface="Open Sans"/>
                        </a:rPr>
                        <a:t>Cola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2710" marB="0"/>
                </a:tc>
                <a:tc>
                  <a:txBody>
                    <a:bodyPr/>
                    <a:lstStyle/>
                    <a:p>
                      <a:pPr marL="393065" algn="ctr">
                        <a:lnSpc>
                          <a:spcPct val="100000"/>
                        </a:lnSpc>
                        <a:spcBef>
                          <a:spcPts val="73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US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271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Consumer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Staples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2075" marB="0"/>
                </a:tc>
                <a:tc>
                  <a:txBody>
                    <a:bodyPr/>
                    <a:lstStyle/>
                    <a:p>
                      <a:pPr marR="35560" algn="ctr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BUY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2075" marB="0"/>
                </a:tc>
                <a:tc>
                  <a:txBody>
                    <a:bodyPr/>
                    <a:lstStyle/>
                    <a:p>
                      <a:pPr marL="12700" algn="ctr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Jeﬀeries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207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177,096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207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265.0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207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10%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207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240.0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207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latin typeface="Open Sans"/>
                          <a:cs typeface="Open Sans"/>
                        </a:rPr>
                        <a:t>9.6%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2075" marB="0"/>
                </a:tc>
                <a:tc>
                  <a:txBody>
                    <a:bodyPr/>
                    <a:lstStyle/>
                    <a:p>
                      <a:pPr marR="147320" algn="r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25,6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207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207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4.1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2075" marB="0"/>
                </a:tc>
                <a:tc>
                  <a:txBody>
                    <a:bodyPr/>
                    <a:lstStyle/>
                    <a:p>
                      <a:pPr marR="123189" algn="r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3.2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2075" marB="0"/>
                </a:tc>
                <a:tc>
                  <a:txBody>
                    <a:bodyPr/>
                    <a:lstStyle/>
                    <a:p>
                      <a:pPr marL="42545" algn="ctr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2</a:t>
                      </a:r>
                      <a:r>
                        <a:rPr sz="1300" spc="1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–</a:t>
                      </a:r>
                      <a:r>
                        <a:rPr sz="1300" spc="2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Low</a:t>
                      </a:r>
                      <a:r>
                        <a:rPr sz="1300" spc="1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(IOS)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2075" marB="0"/>
                </a:tc>
                <a:tc>
                  <a:txBody>
                    <a:bodyPr/>
                    <a:lstStyle/>
                    <a:p>
                      <a:pPr marR="48260" algn="ctr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A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2075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5315">
                <a:tc>
                  <a:txBody>
                    <a:bodyPr/>
                    <a:lstStyle/>
                    <a:p>
                      <a:pPr marL="255270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Coca-</a:t>
                      </a:r>
                      <a:r>
                        <a:rPr sz="1300" spc="-20" dirty="0">
                          <a:latin typeface="Open Sans"/>
                          <a:cs typeface="Open Sans"/>
                        </a:rPr>
                        <a:t>Cola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779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93065" algn="ct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US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779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Consumer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Staples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779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35560" algn="ct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BUY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779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0" algn="ct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Jeﬀeries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779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177,096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779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265.0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779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10%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779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240.0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779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latin typeface="Open Sans"/>
                          <a:cs typeface="Open Sans"/>
                        </a:rPr>
                        <a:t>9.6%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779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147320" algn="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25,6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779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779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4.1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779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123189" algn="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3.2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779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42545" algn="ct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2</a:t>
                      </a:r>
                      <a:r>
                        <a:rPr sz="1300" spc="1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–</a:t>
                      </a:r>
                      <a:r>
                        <a:rPr sz="1300" spc="2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Low</a:t>
                      </a:r>
                      <a:r>
                        <a:rPr sz="1300" spc="1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(IOS)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779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48260" algn="ctr">
                        <a:lnSpc>
                          <a:spcPct val="100000"/>
                        </a:lnSpc>
                        <a:spcBef>
                          <a:spcPts val="77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A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9779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337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38100">
                      <a:solidFill>
                        <a:srgbClr val="B3B3B3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38100">
                      <a:solidFill>
                        <a:srgbClr val="B3B3B3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38100">
                      <a:solidFill>
                        <a:srgbClr val="B3B3B3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38100">
                      <a:solidFill>
                        <a:srgbClr val="B3B3B3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38100">
                      <a:solidFill>
                        <a:srgbClr val="B3B3B3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38100">
                      <a:solidFill>
                        <a:srgbClr val="B3B3B3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38100">
                      <a:solidFill>
                        <a:srgbClr val="B3B3B3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38100">
                      <a:solidFill>
                        <a:srgbClr val="B3B3B3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38100">
                      <a:solidFill>
                        <a:srgbClr val="B3B3B3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38100">
                      <a:solidFill>
                        <a:srgbClr val="B3B3B3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38100">
                      <a:solidFill>
                        <a:srgbClr val="B3B3B3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38100">
                      <a:solidFill>
                        <a:srgbClr val="B3B3B3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38100">
                      <a:solidFill>
                        <a:srgbClr val="B3B3B3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38100">
                      <a:solidFill>
                        <a:srgbClr val="B3B3B3"/>
                      </a:solidFill>
                      <a:prstDash val="solid"/>
                    </a:lnT>
                  </a:tcPr>
                </a:tc>
                <a:tc gridSpan="2">
                  <a:txBody>
                    <a:bodyPr/>
                    <a:lstStyle/>
                    <a:p>
                      <a:pPr marL="12700" algn="r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lang="en-SG" sz="950" dirty="0">
                          <a:solidFill>
                            <a:srgbClr val="231F20"/>
                          </a:solidFill>
                          <a:latin typeface="Open Sans"/>
                          <a:cs typeface="Open Sans"/>
                        </a:rPr>
                        <a:t>Source:</a:t>
                      </a:r>
                      <a:r>
                        <a:rPr lang="en-SG" sz="950" spc="85" dirty="0">
                          <a:solidFill>
                            <a:srgbClr val="231F20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SG" sz="950" dirty="0" err="1">
                          <a:solidFill>
                            <a:srgbClr val="231F20"/>
                          </a:solidFill>
                          <a:latin typeface="Open Sans"/>
                          <a:cs typeface="Open Sans"/>
                        </a:rPr>
                        <a:t>Factset</a:t>
                      </a:r>
                      <a:r>
                        <a:rPr lang="en-SG" sz="950" dirty="0">
                          <a:solidFill>
                            <a:srgbClr val="231F20"/>
                          </a:solidFill>
                          <a:latin typeface="Open Sans"/>
                          <a:cs typeface="Open Sans"/>
                        </a:rPr>
                        <a:t>,</a:t>
                      </a:r>
                      <a:r>
                        <a:rPr lang="en-SG" sz="950" spc="85" dirty="0">
                          <a:solidFill>
                            <a:srgbClr val="231F20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SG" sz="950" dirty="0">
                          <a:solidFill>
                            <a:srgbClr val="231F20"/>
                          </a:solidFill>
                          <a:latin typeface="Open Sans"/>
                          <a:cs typeface="Open Sans"/>
                        </a:rPr>
                        <a:t>as</a:t>
                      </a:r>
                      <a:r>
                        <a:rPr lang="en-SG" sz="950" spc="85" dirty="0">
                          <a:solidFill>
                            <a:srgbClr val="231F20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SG" sz="950" dirty="0">
                          <a:solidFill>
                            <a:srgbClr val="231F20"/>
                          </a:solidFill>
                          <a:latin typeface="Open Sans"/>
                          <a:cs typeface="Open Sans"/>
                        </a:rPr>
                        <a:t>of</a:t>
                      </a:r>
                      <a:r>
                        <a:rPr lang="en-SG" sz="950" spc="85" dirty="0">
                          <a:solidFill>
                            <a:srgbClr val="231F20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SG" sz="950" dirty="0">
                          <a:solidFill>
                            <a:srgbClr val="231F20"/>
                          </a:solidFill>
                          <a:latin typeface="Open Sans"/>
                          <a:cs typeface="Open Sans"/>
                        </a:rPr>
                        <a:t>31</a:t>
                      </a:r>
                      <a:r>
                        <a:rPr lang="en-SG" sz="950" spc="85" dirty="0">
                          <a:solidFill>
                            <a:srgbClr val="231F20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SG" sz="950" dirty="0">
                          <a:solidFill>
                            <a:srgbClr val="231F20"/>
                          </a:solidFill>
                          <a:latin typeface="Open Sans"/>
                          <a:cs typeface="Open Sans"/>
                        </a:rPr>
                        <a:t>July</a:t>
                      </a:r>
                      <a:r>
                        <a:rPr lang="en-SG" sz="950" spc="85" dirty="0">
                          <a:solidFill>
                            <a:srgbClr val="231F20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SG" sz="950" spc="-20" dirty="0">
                          <a:solidFill>
                            <a:srgbClr val="231F20"/>
                          </a:solidFill>
                          <a:latin typeface="Open Sans"/>
                          <a:cs typeface="Open Sans"/>
                        </a:rPr>
                        <a:t>2022</a:t>
                      </a:r>
                      <a:endParaRPr lang="en-SG" sz="950" dirty="0">
                        <a:latin typeface="Open Sans"/>
                        <a:cs typeface="Open Sans"/>
                      </a:endParaRPr>
                    </a:p>
                  </a:txBody>
                  <a:tcPr marL="0" marR="0" marT="0" marB="0">
                    <a:lnT w="38100">
                      <a:solidFill>
                        <a:srgbClr val="B3B3B3"/>
                      </a:solidFill>
                      <a:prstDash val="solid"/>
                    </a:lnT>
                  </a:tcPr>
                </a:tc>
                <a:tc hMerge="1">
                  <a:txBody>
                    <a:bodyPr/>
                    <a:lstStyle/>
                    <a:p>
                      <a:pPr marL="67945">
                        <a:lnSpc>
                          <a:spcPct val="100000"/>
                        </a:lnSpc>
                        <a:spcBef>
                          <a:spcPts val="1075"/>
                        </a:spcBef>
                      </a:pPr>
                      <a:r>
                        <a:rPr sz="950" dirty="0">
                          <a:latin typeface="Open Sans"/>
                          <a:cs typeface="Open Sans"/>
                        </a:rPr>
                        <a:t>Source:</a:t>
                      </a:r>
                      <a:r>
                        <a:rPr sz="950" spc="7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lang="en-SG" sz="950" spc="-10" dirty="0" err="1">
                          <a:latin typeface="Open Sans"/>
                          <a:cs typeface="Open Sans"/>
                        </a:rPr>
                        <a:t>Factset</a:t>
                      </a:r>
                      <a:r>
                        <a:rPr lang="en-SG" sz="950" spc="-10" dirty="0">
                          <a:latin typeface="Open Sans"/>
                          <a:cs typeface="Open Sans"/>
                        </a:rPr>
                        <a:t>, as of</a:t>
                      </a:r>
                      <a:endParaRPr sz="950" dirty="0">
                        <a:latin typeface="Open Sans"/>
                        <a:cs typeface="Open Sans"/>
                      </a:endParaRPr>
                    </a:p>
                  </a:txBody>
                  <a:tcPr marL="0" marR="0" marT="136525" marB="0">
                    <a:lnT w="38100">
                      <a:solidFill>
                        <a:srgbClr val="B3B3B3"/>
                      </a:solidFill>
                      <a:prstDash val="soli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5" name="object 5"/>
          <p:cNvGrpSpPr/>
          <p:nvPr/>
        </p:nvGrpSpPr>
        <p:grpSpPr>
          <a:xfrm>
            <a:off x="0" y="11046783"/>
            <a:ext cx="20104100" cy="262255"/>
            <a:chOff x="0" y="11046783"/>
            <a:chExt cx="20104100" cy="262255"/>
          </a:xfrm>
        </p:grpSpPr>
        <p:sp>
          <p:nvSpPr>
            <p:cNvPr id="6" name="object 6"/>
            <p:cNvSpPr/>
            <p:nvPr/>
          </p:nvSpPr>
          <p:spPr>
            <a:xfrm>
              <a:off x="19109365" y="11046783"/>
              <a:ext cx="995044" cy="262255"/>
            </a:xfrm>
            <a:custGeom>
              <a:avLst/>
              <a:gdLst/>
              <a:ahLst/>
              <a:cxnLst/>
              <a:rect l="l" t="t" r="r" b="b"/>
              <a:pathLst>
                <a:path w="995044" h="262254">
                  <a:moveTo>
                    <a:pt x="994723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994723" y="261772"/>
                  </a:lnTo>
                  <a:lnTo>
                    <a:pt x="994723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11046783"/>
              <a:ext cx="19109690" cy="262255"/>
            </a:xfrm>
            <a:custGeom>
              <a:avLst/>
              <a:gdLst/>
              <a:ahLst/>
              <a:cxnLst/>
              <a:rect l="l" t="t" r="r" b="b"/>
              <a:pathLst>
                <a:path w="19109690" h="262254">
                  <a:moveTo>
                    <a:pt x="19109365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19109365" y="261772"/>
                  </a:lnTo>
                  <a:lnTo>
                    <a:pt x="19109365" y="0"/>
                  </a:lnTo>
                  <a:close/>
                </a:path>
              </a:pathLst>
            </a:custGeom>
            <a:solidFill>
              <a:srgbClr val="CC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/>
          <p:nvPr/>
        </p:nvSpPr>
        <p:spPr>
          <a:xfrm>
            <a:off x="17283177" y="769244"/>
            <a:ext cx="528320" cy="528320"/>
          </a:xfrm>
          <a:custGeom>
            <a:avLst/>
            <a:gdLst/>
            <a:ahLst/>
            <a:cxnLst/>
            <a:rect l="l" t="t" r="r" b="b"/>
            <a:pathLst>
              <a:path w="528319" h="528319">
                <a:moveTo>
                  <a:pt x="458587" y="458736"/>
                </a:moveTo>
                <a:lnTo>
                  <a:pt x="69238" y="458736"/>
                </a:lnTo>
                <a:lnTo>
                  <a:pt x="64043" y="471270"/>
                </a:lnTo>
                <a:lnTo>
                  <a:pt x="62504" y="485630"/>
                </a:lnTo>
                <a:lnTo>
                  <a:pt x="66280" y="500854"/>
                </a:lnTo>
                <a:lnTo>
                  <a:pt x="77028" y="515980"/>
                </a:lnTo>
                <a:lnTo>
                  <a:pt x="96555" y="527338"/>
                </a:lnTo>
                <a:lnTo>
                  <a:pt x="114315" y="528059"/>
                </a:lnTo>
                <a:lnTo>
                  <a:pt x="129978" y="522822"/>
                </a:lnTo>
                <a:lnTo>
                  <a:pt x="143215" y="516304"/>
                </a:lnTo>
                <a:lnTo>
                  <a:pt x="180272" y="501162"/>
                </a:lnTo>
                <a:lnTo>
                  <a:pt x="211011" y="493013"/>
                </a:lnTo>
                <a:lnTo>
                  <a:pt x="238024" y="489704"/>
                </a:lnTo>
                <a:lnTo>
                  <a:pt x="263902" y="489080"/>
                </a:lnTo>
                <a:lnTo>
                  <a:pt x="464492" y="489080"/>
                </a:lnTo>
                <a:lnTo>
                  <a:pt x="465348" y="485630"/>
                </a:lnTo>
                <a:lnTo>
                  <a:pt x="463809" y="471270"/>
                </a:lnTo>
                <a:lnTo>
                  <a:pt x="458587" y="458736"/>
                </a:lnTo>
                <a:close/>
              </a:path>
              <a:path w="528319" h="528319">
                <a:moveTo>
                  <a:pt x="464492" y="489080"/>
                </a:moveTo>
                <a:lnTo>
                  <a:pt x="263902" y="489080"/>
                </a:lnTo>
                <a:lnTo>
                  <a:pt x="289795" y="489704"/>
                </a:lnTo>
                <a:lnTo>
                  <a:pt x="316829" y="493013"/>
                </a:lnTo>
                <a:lnTo>
                  <a:pt x="347587" y="501162"/>
                </a:lnTo>
                <a:lnTo>
                  <a:pt x="384653" y="516304"/>
                </a:lnTo>
                <a:lnTo>
                  <a:pt x="397879" y="522822"/>
                </a:lnTo>
                <a:lnTo>
                  <a:pt x="413557" y="528059"/>
                </a:lnTo>
                <a:lnTo>
                  <a:pt x="431333" y="527338"/>
                </a:lnTo>
                <a:lnTo>
                  <a:pt x="450849" y="515980"/>
                </a:lnTo>
                <a:lnTo>
                  <a:pt x="461572" y="500854"/>
                </a:lnTo>
                <a:lnTo>
                  <a:pt x="464492" y="489080"/>
                </a:lnTo>
                <a:close/>
              </a:path>
              <a:path w="528319" h="528319">
                <a:moveTo>
                  <a:pt x="504875" y="458736"/>
                </a:moveTo>
                <a:lnTo>
                  <a:pt x="458587" y="458736"/>
                </a:lnTo>
                <a:lnTo>
                  <a:pt x="471141" y="463921"/>
                </a:lnTo>
                <a:lnTo>
                  <a:pt x="485503" y="465458"/>
                </a:lnTo>
                <a:lnTo>
                  <a:pt x="500739" y="461673"/>
                </a:lnTo>
                <a:lnTo>
                  <a:pt x="504875" y="458736"/>
                </a:lnTo>
                <a:close/>
              </a:path>
              <a:path w="528319" h="528319">
                <a:moveTo>
                  <a:pt x="42341" y="62604"/>
                </a:moveTo>
                <a:lnTo>
                  <a:pt x="27125" y="66377"/>
                </a:lnTo>
                <a:lnTo>
                  <a:pt x="12004" y="77114"/>
                </a:lnTo>
                <a:lnTo>
                  <a:pt x="714" y="96645"/>
                </a:lnTo>
                <a:lnTo>
                  <a:pt x="1" y="114424"/>
                </a:lnTo>
                <a:lnTo>
                  <a:pt x="5229" y="130102"/>
                </a:lnTo>
                <a:lnTo>
                  <a:pt x="11755" y="143332"/>
                </a:lnTo>
                <a:lnTo>
                  <a:pt x="26846" y="180372"/>
                </a:lnTo>
                <a:lnTo>
                  <a:pt x="34980" y="211117"/>
                </a:lnTo>
                <a:lnTo>
                  <a:pt x="38291" y="238223"/>
                </a:lnTo>
                <a:lnTo>
                  <a:pt x="38912" y="264050"/>
                </a:lnTo>
                <a:lnTo>
                  <a:pt x="38288" y="289885"/>
                </a:lnTo>
                <a:lnTo>
                  <a:pt x="34974" y="316939"/>
                </a:lnTo>
                <a:lnTo>
                  <a:pt x="26841" y="347687"/>
                </a:lnTo>
                <a:lnTo>
                  <a:pt x="11727" y="384748"/>
                </a:lnTo>
                <a:lnTo>
                  <a:pt x="5218" y="397963"/>
                </a:lnTo>
                <a:lnTo>
                  <a:pt x="0" y="413645"/>
                </a:lnTo>
                <a:lnTo>
                  <a:pt x="714" y="431428"/>
                </a:lnTo>
                <a:lnTo>
                  <a:pt x="12004" y="450945"/>
                </a:lnTo>
                <a:lnTo>
                  <a:pt x="27125" y="461673"/>
                </a:lnTo>
                <a:lnTo>
                  <a:pt x="42341" y="465446"/>
                </a:lnTo>
                <a:lnTo>
                  <a:pt x="56697" y="463916"/>
                </a:lnTo>
                <a:lnTo>
                  <a:pt x="69238" y="458736"/>
                </a:lnTo>
                <a:lnTo>
                  <a:pt x="504875" y="458736"/>
                </a:lnTo>
                <a:lnTo>
                  <a:pt x="515842" y="450945"/>
                </a:lnTo>
                <a:lnTo>
                  <a:pt x="527222" y="431428"/>
                </a:lnTo>
                <a:lnTo>
                  <a:pt x="527297" y="429616"/>
                </a:lnTo>
                <a:lnTo>
                  <a:pt x="98871" y="429616"/>
                </a:lnTo>
                <a:lnTo>
                  <a:pt x="98337" y="429197"/>
                </a:lnTo>
                <a:lnTo>
                  <a:pt x="205925" y="301034"/>
                </a:lnTo>
                <a:lnTo>
                  <a:pt x="215738" y="290665"/>
                </a:lnTo>
                <a:lnTo>
                  <a:pt x="220777" y="283348"/>
                </a:lnTo>
                <a:lnTo>
                  <a:pt x="222633" y="275607"/>
                </a:lnTo>
                <a:lnTo>
                  <a:pt x="222898" y="263967"/>
                </a:lnTo>
                <a:lnTo>
                  <a:pt x="220246" y="249978"/>
                </a:lnTo>
                <a:lnTo>
                  <a:pt x="214412" y="238223"/>
                </a:lnTo>
                <a:lnTo>
                  <a:pt x="208577" y="230125"/>
                </a:lnTo>
                <a:lnTo>
                  <a:pt x="205925" y="227109"/>
                </a:lnTo>
                <a:lnTo>
                  <a:pt x="98337" y="98893"/>
                </a:lnTo>
                <a:lnTo>
                  <a:pt x="98818" y="98390"/>
                </a:lnTo>
                <a:lnTo>
                  <a:pt x="527294" y="98390"/>
                </a:lnTo>
                <a:lnTo>
                  <a:pt x="527221" y="96645"/>
                </a:lnTo>
                <a:lnTo>
                  <a:pt x="515842" y="77114"/>
                </a:lnTo>
                <a:lnTo>
                  <a:pt x="504900" y="69344"/>
                </a:lnTo>
                <a:lnTo>
                  <a:pt x="458587" y="69344"/>
                </a:lnTo>
                <a:lnTo>
                  <a:pt x="69238" y="69313"/>
                </a:lnTo>
                <a:lnTo>
                  <a:pt x="56697" y="64135"/>
                </a:lnTo>
                <a:lnTo>
                  <a:pt x="42341" y="62604"/>
                </a:lnTo>
                <a:close/>
              </a:path>
              <a:path w="528319" h="528319">
                <a:moveTo>
                  <a:pt x="263902" y="305096"/>
                </a:moveTo>
                <a:lnTo>
                  <a:pt x="249885" y="307737"/>
                </a:lnTo>
                <a:lnTo>
                  <a:pt x="238118" y="313546"/>
                </a:lnTo>
                <a:lnTo>
                  <a:pt x="230018" y="319356"/>
                </a:lnTo>
                <a:lnTo>
                  <a:pt x="227003" y="321996"/>
                </a:lnTo>
                <a:lnTo>
                  <a:pt x="98871" y="429616"/>
                </a:lnTo>
                <a:lnTo>
                  <a:pt x="429101" y="429616"/>
                </a:lnTo>
                <a:lnTo>
                  <a:pt x="300875" y="321996"/>
                </a:lnTo>
                <a:lnTo>
                  <a:pt x="290567" y="312226"/>
                </a:lnTo>
                <a:lnTo>
                  <a:pt x="283280" y="307209"/>
                </a:lnTo>
                <a:lnTo>
                  <a:pt x="275547" y="305360"/>
                </a:lnTo>
                <a:lnTo>
                  <a:pt x="263902" y="305096"/>
                </a:lnTo>
                <a:close/>
              </a:path>
              <a:path w="528319" h="528319">
                <a:moveTo>
                  <a:pt x="527299" y="98506"/>
                </a:moveTo>
                <a:lnTo>
                  <a:pt x="429018" y="98506"/>
                </a:lnTo>
                <a:lnTo>
                  <a:pt x="429552" y="98935"/>
                </a:lnTo>
                <a:lnTo>
                  <a:pt x="321911" y="227109"/>
                </a:lnTo>
                <a:lnTo>
                  <a:pt x="312147" y="237446"/>
                </a:lnTo>
                <a:lnTo>
                  <a:pt x="307133" y="244739"/>
                </a:lnTo>
                <a:lnTo>
                  <a:pt x="305285" y="252453"/>
                </a:lnTo>
                <a:lnTo>
                  <a:pt x="305021" y="264050"/>
                </a:lnTo>
                <a:lnTo>
                  <a:pt x="307660" y="278090"/>
                </a:lnTo>
                <a:lnTo>
                  <a:pt x="313492" y="289921"/>
                </a:lnTo>
                <a:lnTo>
                  <a:pt x="319272" y="298008"/>
                </a:lnTo>
                <a:lnTo>
                  <a:pt x="321911" y="301034"/>
                </a:lnTo>
                <a:lnTo>
                  <a:pt x="429552" y="429166"/>
                </a:lnTo>
                <a:lnTo>
                  <a:pt x="429101" y="429616"/>
                </a:lnTo>
                <a:lnTo>
                  <a:pt x="527297" y="429616"/>
                </a:lnTo>
                <a:lnTo>
                  <a:pt x="527958" y="413641"/>
                </a:lnTo>
                <a:lnTo>
                  <a:pt x="522727" y="397950"/>
                </a:lnTo>
                <a:lnTo>
                  <a:pt x="516206" y="384717"/>
                </a:lnTo>
                <a:lnTo>
                  <a:pt x="501040" y="347675"/>
                </a:lnTo>
                <a:lnTo>
                  <a:pt x="492869" y="316915"/>
                </a:lnTo>
                <a:lnTo>
                  <a:pt x="489549" y="289885"/>
                </a:lnTo>
                <a:lnTo>
                  <a:pt x="488924" y="263967"/>
                </a:lnTo>
                <a:lnTo>
                  <a:pt x="489548" y="238223"/>
                </a:lnTo>
                <a:lnTo>
                  <a:pt x="492872" y="211113"/>
                </a:lnTo>
                <a:lnTo>
                  <a:pt x="501043" y="180370"/>
                </a:lnTo>
                <a:lnTo>
                  <a:pt x="516235" y="143300"/>
                </a:lnTo>
                <a:lnTo>
                  <a:pt x="522738" y="130089"/>
                </a:lnTo>
                <a:lnTo>
                  <a:pt x="527960" y="114420"/>
                </a:lnTo>
                <a:lnTo>
                  <a:pt x="527299" y="98506"/>
                </a:lnTo>
                <a:close/>
              </a:path>
              <a:path w="528319" h="528319">
                <a:moveTo>
                  <a:pt x="527294" y="98390"/>
                </a:moveTo>
                <a:lnTo>
                  <a:pt x="98818" y="98390"/>
                </a:lnTo>
                <a:lnTo>
                  <a:pt x="227003" y="206021"/>
                </a:lnTo>
                <a:lnTo>
                  <a:pt x="237333" y="215809"/>
                </a:lnTo>
                <a:lnTo>
                  <a:pt x="244620" y="220836"/>
                </a:lnTo>
                <a:lnTo>
                  <a:pt x="252323" y="222688"/>
                </a:lnTo>
                <a:lnTo>
                  <a:pt x="263902" y="222952"/>
                </a:lnTo>
                <a:lnTo>
                  <a:pt x="277980" y="220307"/>
                </a:lnTo>
                <a:lnTo>
                  <a:pt x="289767" y="214486"/>
                </a:lnTo>
                <a:lnTo>
                  <a:pt x="297865" y="208666"/>
                </a:lnTo>
                <a:lnTo>
                  <a:pt x="300875" y="206021"/>
                </a:lnTo>
                <a:lnTo>
                  <a:pt x="429018" y="98506"/>
                </a:lnTo>
                <a:lnTo>
                  <a:pt x="527299" y="98506"/>
                </a:lnTo>
                <a:close/>
              </a:path>
              <a:path w="528319" h="528319">
                <a:moveTo>
                  <a:pt x="485503" y="62608"/>
                </a:moveTo>
                <a:lnTo>
                  <a:pt x="471141" y="64149"/>
                </a:lnTo>
                <a:lnTo>
                  <a:pt x="458587" y="69344"/>
                </a:lnTo>
                <a:lnTo>
                  <a:pt x="504900" y="69344"/>
                </a:lnTo>
                <a:lnTo>
                  <a:pt x="500719" y="66377"/>
                </a:lnTo>
                <a:lnTo>
                  <a:pt x="485503" y="62608"/>
                </a:lnTo>
                <a:close/>
              </a:path>
              <a:path w="528319" h="528319">
                <a:moveTo>
                  <a:pt x="114315" y="0"/>
                </a:moveTo>
                <a:lnTo>
                  <a:pt x="96555" y="727"/>
                </a:lnTo>
                <a:lnTo>
                  <a:pt x="77028" y="12089"/>
                </a:lnTo>
                <a:lnTo>
                  <a:pt x="66293" y="27220"/>
                </a:lnTo>
                <a:lnTo>
                  <a:pt x="62516" y="42452"/>
                </a:lnTo>
                <a:lnTo>
                  <a:pt x="64053" y="56817"/>
                </a:lnTo>
                <a:lnTo>
                  <a:pt x="69238" y="69313"/>
                </a:lnTo>
                <a:lnTo>
                  <a:pt x="458601" y="69313"/>
                </a:lnTo>
                <a:lnTo>
                  <a:pt x="463826" y="56804"/>
                </a:lnTo>
                <a:lnTo>
                  <a:pt x="465374" y="42448"/>
                </a:lnTo>
                <a:lnTo>
                  <a:pt x="464519" y="39000"/>
                </a:lnTo>
                <a:lnTo>
                  <a:pt x="263902" y="39000"/>
                </a:lnTo>
                <a:lnTo>
                  <a:pt x="238029" y="38374"/>
                </a:lnTo>
                <a:lnTo>
                  <a:pt x="210999" y="35063"/>
                </a:lnTo>
                <a:lnTo>
                  <a:pt x="180250" y="26914"/>
                </a:lnTo>
                <a:lnTo>
                  <a:pt x="143215" y="11775"/>
                </a:lnTo>
                <a:lnTo>
                  <a:pt x="129978" y="5238"/>
                </a:lnTo>
                <a:lnTo>
                  <a:pt x="114315" y="0"/>
                </a:lnTo>
                <a:close/>
              </a:path>
              <a:path w="528319" h="528319">
                <a:moveTo>
                  <a:pt x="413557" y="0"/>
                </a:moveTo>
                <a:lnTo>
                  <a:pt x="397879" y="5238"/>
                </a:lnTo>
                <a:lnTo>
                  <a:pt x="384653" y="11775"/>
                </a:lnTo>
                <a:lnTo>
                  <a:pt x="347596" y="26914"/>
                </a:lnTo>
                <a:lnTo>
                  <a:pt x="316852" y="35063"/>
                </a:lnTo>
                <a:lnTo>
                  <a:pt x="289821" y="38374"/>
                </a:lnTo>
                <a:lnTo>
                  <a:pt x="263902" y="39000"/>
                </a:lnTo>
                <a:lnTo>
                  <a:pt x="464519" y="39000"/>
                </a:lnTo>
                <a:lnTo>
                  <a:pt x="461597" y="27219"/>
                </a:lnTo>
                <a:lnTo>
                  <a:pt x="450849" y="12089"/>
                </a:lnTo>
                <a:lnTo>
                  <a:pt x="431333" y="727"/>
                </a:lnTo>
                <a:lnTo>
                  <a:pt x="413557" y="0"/>
                </a:lnTo>
                <a:close/>
              </a:path>
            </a:pathLst>
          </a:custGeom>
          <a:solidFill>
            <a:srgbClr val="CC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7882314" y="792618"/>
            <a:ext cx="1215390" cy="481965"/>
          </a:xfrm>
          <a:custGeom>
            <a:avLst/>
            <a:gdLst/>
            <a:ahLst/>
            <a:cxnLst/>
            <a:rect l="l" t="t" r="r" b="b"/>
            <a:pathLst>
              <a:path w="1215390" h="481965">
                <a:moveTo>
                  <a:pt x="2711" y="5084"/>
                </a:moveTo>
                <a:lnTo>
                  <a:pt x="3109" y="10142"/>
                </a:lnTo>
                <a:lnTo>
                  <a:pt x="14422" y="13586"/>
                </a:lnTo>
                <a:lnTo>
                  <a:pt x="23838" y="19848"/>
                </a:lnTo>
                <a:lnTo>
                  <a:pt x="35480" y="71496"/>
                </a:lnTo>
                <a:lnTo>
                  <a:pt x="36834" y="121655"/>
                </a:lnTo>
                <a:lnTo>
                  <a:pt x="37685" y="181612"/>
                </a:lnTo>
                <a:lnTo>
                  <a:pt x="38057" y="252036"/>
                </a:lnTo>
                <a:lnTo>
                  <a:pt x="37770" y="319228"/>
                </a:lnTo>
                <a:lnTo>
                  <a:pt x="36777" y="379066"/>
                </a:lnTo>
                <a:lnTo>
                  <a:pt x="35002" y="425035"/>
                </a:lnTo>
                <a:lnTo>
                  <a:pt x="20581" y="463374"/>
                </a:lnTo>
                <a:lnTo>
                  <a:pt x="293" y="470976"/>
                </a:lnTo>
                <a:lnTo>
                  <a:pt x="0" y="476243"/>
                </a:lnTo>
                <a:lnTo>
                  <a:pt x="247416" y="476201"/>
                </a:lnTo>
                <a:lnTo>
                  <a:pt x="284178" y="472045"/>
                </a:lnTo>
                <a:lnTo>
                  <a:pt x="320351" y="459845"/>
                </a:lnTo>
                <a:lnTo>
                  <a:pt x="321536" y="459159"/>
                </a:lnTo>
                <a:lnTo>
                  <a:pt x="183134" y="459159"/>
                </a:lnTo>
                <a:lnTo>
                  <a:pt x="149880" y="457322"/>
                </a:lnTo>
                <a:lnTo>
                  <a:pt x="122788" y="406212"/>
                </a:lnTo>
                <a:lnTo>
                  <a:pt x="122264" y="359848"/>
                </a:lnTo>
                <a:lnTo>
                  <a:pt x="122093" y="319228"/>
                </a:lnTo>
                <a:lnTo>
                  <a:pt x="122031" y="236742"/>
                </a:lnTo>
                <a:lnTo>
                  <a:pt x="122288" y="172434"/>
                </a:lnTo>
                <a:lnTo>
                  <a:pt x="122770" y="114578"/>
                </a:lnTo>
                <a:lnTo>
                  <a:pt x="123461" y="69393"/>
                </a:lnTo>
                <a:lnTo>
                  <a:pt x="126144" y="31042"/>
                </a:lnTo>
                <a:lnTo>
                  <a:pt x="149796" y="22811"/>
                </a:lnTo>
                <a:lnTo>
                  <a:pt x="312006" y="22811"/>
                </a:lnTo>
                <a:lnTo>
                  <a:pt x="301032" y="17934"/>
                </a:lnTo>
                <a:lnTo>
                  <a:pt x="262100" y="8138"/>
                </a:lnTo>
                <a:lnTo>
                  <a:pt x="224982" y="5147"/>
                </a:lnTo>
                <a:lnTo>
                  <a:pt x="180032" y="5147"/>
                </a:lnTo>
                <a:lnTo>
                  <a:pt x="2711" y="5084"/>
                </a:lnTo>
                <a:close/>
              </a:path>
              <a:path w="1215390" h="481965">
                <a:moveTo>
                  <a:pt x="312006" y="22811"/>
                </a:moveTo>
                <a:lnTo>
                  <a:pt x="149796" y="22811"/>
                </a:lnTo>
                <a:lnTo>
                  <a:pt x="160752" y="22903"/>
                </a:lnTo>
                <a:lnTo>
                  <a:pt x="168608" y="23111"/>
                </a:lnTo>
                <a:lnTo>
                  <a:pt x="235534" y="32933"/>
                </a:lnTo>
                <a:lnTo>
                  <a:pt x="272698" y="50311"/>
                </a:lnTo>
                <a:lnTo>
                  <a:pt x="302312" y="75657"/>
                </a:lnTo>
                <a:lnTo>
                  <a:pt x="325029" y="107980"/>
                </a:lnTo>
                <a:lnTo>
                  <a:pt x="341506" y="146286"/>
                </a:lnTo>
                <a:lnTo>
                  <a:pt x="352400" y="189583"/>
                </a:lnTo>
                <a:lnTo>
                  <a:pt x="358348" y="236742"/>
                </a:lnTo>
                <a:lnTo>
                  <a:pt x="358287" y="239998"/>
                </a:lnTo>
                <a:lnTo>
                  <a:pt x="356726" y="302428"/>
                </a:lnTo>
                <a:lnTo>
                  <a:pt x="343429" y="356847"/>
                </a:lnTo>
                <a:lnTo>
                  <a:pt x="322024" y="399377"/>
                </a:lnTo>
                <a:lnTo>
                  <a:pt x="296062" y="429255"/>
                </a:lnTo>
                <a:lnTo>
                  <a:pt x="242363" y="453453"/>
                </a:lnTo>
                <a:lnTo>
                  <a:pt x="183134" y="459159"/>
                </a:lnTo>
                <a:lnTo>
                  <a:pt x="321536" y="459159"/>
                </a:lnTo>
                <a:lnTo>
                  <a:pt x="354634" y="439979"/>
                </a:lnTo>
                <a:lnTo>
                  <a:pt x="385637" y="412903"/>
                </a:lnTo>
                <a:lnTo>
                  <a:pt x="412103" y="378957"/>
                </a:lnTo>
                <a:lnTo>
                  <a:pt x="432688" y="338559"/>
                </a:lnTo>
                <a:lnTo>
                  <a:pt x="446067" y="292107"/>
                </a:lnTo>
                <a:lnTo>
                  <a:pt x="450918" y="239998"/>
                </a:lnTo>
                <a:lnTo>
                  <a:pt x="445316" y="181612"/>
                </a:lnTo>
                <a:lnTo>
                  <a:pt x="429452" y="132292"/>
                </a:lnTo>
                <a:lnTo>
                  <a:pt x="405209" y="91652"/>
                </a:lnTo>
                <a:lnTo>
                  <a:pt x="374470" y="59304"/>
                </a:lnTo>
                <a:lnTo>
                  <a:pt x="339116" y="34860"/>
                </a:lnTo>
                <a:lnTo>
                  <a:pt x="312006" y="22811"/>
                </a:lnTo>
                <a:close/>
              </a:path>
              <a:path w="1215390" h="481965">
                <a:moveTo>
                  <a:pt x="224202" y="5084"/>
                </a:moveTo>
                <a:lnTo>
                  <a:pt x="180032" y="5147"/>
                </a:lnTo>
                <a:lnTo>
                  <a:pt x="224982" y="5147"/>
                </a:lnTo>
                <a:lnTo>
                  <a:pt x="224202" y="5084"/>
                </a:lnTo>
                <a:close/>
              </a:path>
              <a:path w="1215390" h="481965">
                <a:moveTo>
                  <a:pt x="666314" y="5084"/>
                </a:moveTo>
                <a:lnTo>
                  <a:pt x="460352" y="5084"/>
                </a:lnTo>
                <a:lnTo>
                  <a:pt x="460708" y="9984"/>
                </a:lnTo>
                <a:lnTo>
                  <a:pt x="474812" y="13906"/>
                </a:lnTo>
                <a:lnTo>
                  <a:pt x="484720" y="23002"/>
                </a:lnTo>
                <a:lnTo>
                  <a:pt x="490502" y="38951"/>
                </a:lnTo>
                <a:lnTo>
                  <a:pt x="492225" y="63428"/>
                </a:lnTo>
                <a:lnTo>
                  <a:pt x="490540" y="422632"/>
                </a:lnTo>
                <a:lnTo>
                  <a:pt x="487912" y="444476"/>
                </a:lnTo>
                <a:lnTo>
                  <a:pt x="480648" y="458827"/>
                </a:lnTo>
                <a:lnTo>
                  <a:pt x="469676" y="467150"/>
                </a:lnTo>
                <a:lnTo>
                  <a:pt x="455923" y="470913"/>
                </a:lnTo>
                <a:lnTo>
                  <a:pt x="455661" y="476243"/>
                </a:lnTo>
                <a:lnTo>
                  <a:pt x="727946" y="476243"/>
                </a:lnTo>
                <a:lnTo>
                  <a:pt x="754593" y="474163"/>
                </a:lnTo>
                <a:lnTo>
                  <a:pt x="787388" y="465354"/>
                </a:lnTo>
                <a:lnTo>
                  <a:pt x="797801" y="459120"/>
                </a:lnTo>
                <a:lnTo>
                  <a:pt x="654295" y="459120"/>
                </a:lnTo>
                <a:lnTo>
                  <a:pt x="629738" y="458902"/>
                </a:lnTo>
                <a:lnTo>
                  <a:pt x="590307" y="455191"/>
                </a:lnTo>
                <a:lnTo>
                  <a:pt x="579322" y="433479"/>
                </a:lnTo>
                <a:lnTo>
                  <a:pt x="579519" y="401391"/>
                </a:lnTo>
                <a:lnTo>
                  <a:pt x="580484" y="322184"/>
                </a:lnTo>
                <a:lnTo>
                  <a:pt x="581737" y="247620"/>
                </a:lnTo>
                <a:lnTo>
                  <a:pt x="582712" y="193403"/>
                </a:lnTo>
                <a:lnTo>
                  <a:pt x="583741" y="138585"/>
                </a:lnTo>
                <a:lnTo>
                  <a:pt x="585647" y="40130"/>
                </a:lnTo>
                <a:lnTo>
                  <a:pt x="616762" y="21877"/>
                </a:lnTo>
                <a:lnTo>
                  <a:pt x="774715" y="21877"/>
                </a:lnTo>
                <a:lnTo>
                  <a:pt x="736555" y="9116"/>
                </a:lnTo>
                <a:lnTo>
                  <a:pt x="696644" y="5134"/>
                </a:lnTo>
                <a:lnTo>
                  <a:pt x="666314" y="5084"/>
                </a:lnTo>
                <a:close/>
              </a:path>
              <a:path w="1215390" h="481965">
                <a:moveTo>
                  <a:pt x="774715" y="21877"/>
                </a:moveTo>
                <a:lnTo>
                  <a:pt x="616762" y="21877"/>
                </a:lnTo>
                <a:lnTo>
                  <a:pt x="638409" y="22078"/>
                </a:lnTo>
                <a:lnTo>
                  <a:pt x="664235" y="24054"/>
                </a:lnTo>
                <a:lnTo>
                  <a:pt x="696397" y="34980"/>
                </a:lnTo>
                <a:lnTo>
                  <a:pt x="724522" y="63176"/>
                </a:lnTo>
                <a:lnTo>
                  <a:pt x="738239" y="116966"/>
                </a:lnTo>
                <a:lnTo>
                  <a:pt x="724714" y="173597"/>
                </a:lnTo>
                <a:lnTo>
                  <a:pt x="689049" y="205816"/>
                </a:lnTo>
                <a:lnTo>
                  <a:pt x="647915" y="220445"/>
                </a:lnTo>
                <a:lnTo>
                  <a:pt x="616766" y="224449"/>
                </a:lnTo>
                <a:lnTo>
                  <a:pt x="616222" y="228313"/>
                </a:lnTo>
                <a:lnTo>
                  <a:pt x="663048" y="234056"/>
                </a:lnTo>
                <a:lnTo>
                  <a:pt x="704099" y="247620"/>
                </a:lnTo>
                <a:lnTo>
                  <a:pt x="737440" y="271585"/>
                </a:lnTo>
                <a:lnTo>
                  <a:pt x="759538" y="308435"/>
                </a:lnTo>
                <a:lnTo>
                  <a:pt x="766856" y="360654"/>
                </a:lnTo>
                <a:lnTo>
                  <a:pt x="759172" y="404824"/>
                </a:lnTo>
                <a:lnTo>
                  <a:pt x="720340" y="448101"/>
                </a:lnTo>
                <a:lnTo>
                  <a:pt x="678289" y="458015"/>
                </a:lnTo>
                <a:lnTo>
                  <a:pt x="654295" y="459120"/>
                </a:lnTo>
                <a:lnTo>
                  <a:pt x="797801" y="459120"/>
                </a:lnTo>
                <a:lnTo>
                  <a:pt x="819789" y="445956"/>
                </a:lnTo>
                <a:lnTo>
                  <a:pt x="845254" y="412112"/>
                </a:lnTo>
                <a:lnTo>
                  <a:pt x="857240" y="359963"/>
                </a:lnTo>
                <a:lnTo>
                  <a:pt x="855313" y="332949"/>
                </a:lnTo>
                <a:lnTo>
                  <a:pt x="840792" y="294239"/>
                </a:lnTo>
                <a:lnTo>
                  <a:pt x="804315" y="254557"/>
                </a:lnTo>
                <a:lnTo>
                  <a:pt x="736522" y="224627"/>
                </a:lnTo>
                <a:lnTo>
                  <a:pt x="754695" y="215709"/>
                </a:lnTo>
                <a:lnTo>
                  <a:pt x="787456" y="193403"/>
                </a:lnTo>
                <a:lnTo>
                  <a:pt x="817482" y="156090"/>
                </a:lnTo>
                <a:lnTo>
                  <a:pt x="827451" y="102149"/>
                </a:lnTo>
                <a:lnTo>
                  <a:pt x="810591" y="51874"/>
                </a:lnTo>
                <a:lnTo>
                  <a:pt x="777415" y="22780"/>
                </a:lnTo>
                <a:lnTo>
                  <a:pt x="774715" y="21877"/>
                </a:lnTo>
                <a:close/>
              </a:path>
              <a:path w="1215390" h="481965">
                <a:moveTo>
                  <a:pt x="1135027" y="460757"/>
                </a:moveTo>
                <a:lnTo>
                  <a:pt x="895991" y="460757"/>
                </a:lnTo>
                <a:lnTo>
                  <a:pt x="903616" y="461950"/>
                </a:lnTo>
                <a:lnTo>
                  <a:pt x="942191" y="472471"/>
                </a:lnTo>
                <a:lnTo>
                  <a:pt x="966762" y="478034"/>
                </a:lnTo>
                <a:lnTo>
                  <a:pt x="987872" y="480490"/>
                </a:lnTo>
                <a:lnTo>
                  <a:pt x="1016063" y="481687"/>
                </a:lnTo>
                <a:lnTo>
                  <a:pt x="1069565" y="479493"/>
                </a:lnTo>
                <a:lnTo>
                  <a:pt x="1116428" y="469362"/>
                </a:lnTo>
                <a:lnTo>
                  <a:pt x="1135027" y="460757"/>
                </a:lnTo>
                <a:close/>
              </a:path>
              <a:path w="1215390" h="481965">
                <a:moveTo>
                  <a:pt x="878245" y="381303"/>
                </a:moveTo>
                <a:lnTo>
                  <a:pt x="878004" y="471908"/>
                </a:lnTo>
                <a:lnTo>
                  <a:pt x="883313" y="471625"/>
                </a:lnTo>
                <a:lnTo>
                  <a:pt x="886898" y="465827"/>
                </a:lnTo>
                <a:lnTo>
                  <a:pt x="890771" y="462126"/>
                </a:lnTo>
                <a:lnTo>
                  <a:pt x="895991" y="460757"/>
                </a:lnTo>
                <a:lnTo>
                  <a:pt x="1135027" y="460757"/>
                </a:lnTo>
                <a:lnTo>
                  <a:pt x="1136545" y="460055"/>
                </a:lnTo>
                <a:lnTo>
                  <a:pt x="1006220" y="460055"/>
                </a:lnTo>
                <a:lnTo>
                  <a:pt x="965552" y="455395"/>
                </a:lnTo>
                <a:lnTo>
                  <a:pt x="915741" y="432656"/>
                </a:lnTo>
                <a:lnTo>
                  <a:pt x="888162" y="399950"/>
                </a:lnTo>
                <a:lnTo>
                  <a:pt x="883439" y="381596"/>
                </a:lnTo>
                <a:lnTo>
                  <a:pt x="878245" y="381303"/>
                </a:lnTo>
                <a:close/>
              </a:path>
              <a:path w="1215390" h="481965">
                <a:moveTo>
                  <a:pt x="1073947" y="0"/>
                </a:moveTo>
                <a:lnTo>
                  <a:pt x="993393" y="4066"/>
                </a:lnTo>
                <a:lnTo>
                  <a:pt x="952115" y="15690"/>
                </a:lnTo>
                <a:lnTo>
                  <a:pt x="916194" y="37334"/>
                </a:lnTo>
                <a:lnTo>
                  <a:pt x="889240" y="71349"/>
                </a:lnTo>
                <a:lnTo>
                  <a:pt x="874863" y="120086"/>
                </a:lnTo>
                <a:lnTo>
                  <a:pt x="870922" y="159367"/>
                </a:lnTo>
                <a:lnTo>
                  <a:pt x="874121" y="183187"/>
                </a:lnTo>
                <a:lnTo>
                  <a:pt x="918181" y="223067"/>
                </a:lnTo>
                <a:lnTo>
                  <a:pt x="957883" y="246829"/>
                </a:lnTo>
                <a:lnTo>
                  <a:pt x="1005174" y="263194"/>
                </a:lnTo>
                <a:lnTo>
                  <a:pt x="1050363" y="275275"/>
                </a:lnTo>
                <a:lnTo>
                  <a:pt x="1083757" y="286185"/>
                </a:lnTo>
                <a:lnTo>
                  <a:pt x="1107860" y="304251"/>
                </a:lnTo>
                <a:lnTo>
                  <a:pt x="1120574" y="326549"/>
                </a:lnTo>
                <a:lnTo>
                  <a:pt x="1125217" y="348705"/>
                </a:lnTo>
                <a:lnTo>
                  <a:pt x="1125107" y="366340"/>
                </a:lnTo>
                <a:lnTo>
                  <a:pt x="1112300" y="410011"/>
                </a:lnTo>
                <a:lnTo>
                  <a:pt x="1086144" y="439183"/>
                </a:lnTo>
                <a:lnTo>
                  <a:pt x="1049749" y="455363"/>
                </a:lnTo>
                <a:lnTo>
                  <a:pt x="1006220" y="460055"/>
                </a:lnTo>
                <a:lnTo>
                  <a:pt x="1136545" y="460055"/>
                </a:lnTo>
                <a:lnTo>
                  <a:pt x="1155544" y="451264"/>
                </a:lnTo>
                <a:lnTo>
                  <a:pt x="1185808" y="425170"/>
                </a:lnTo>
                <a:lnTo>
                  <a:pt x="1206114" y="391050"/>
                </a:lnTo>
                <a:lnTo>
                  <a:pt x="1215355" y="348875"/>
                </a:lnTo>
                <a:lnTo>
                  <a:pt x="1210454" y="292006"/>
                </a:lnTo>
                <a:lnTo>
                  <a:pt x="1190287" y="251572"/>
                </a:lnTo>
                <a:lnTo>
                  <a:pt x="1160767" y="224539"/>
                </a:lnTo>
                <a:lnTo>
                  <a:pt x="1097303" y="198541"/>
                </a:lnTo>
                <a:lnTo>
                  <a:pt x="1075181" y="193508"/>
                </a:lnTo>
                <a:lnTo>
                  <a:pt x="1029142" y="181256"/>
                </a:lnTo>
                <a:lnTo>
                  <a:pt x="993566" y="165878"/>
                </a:lnTo>
                <a:lnTo>
                  <a:pt x="970713" y="142610"/>
                </a:lnTo>
                <a:lnTo>
                  <a:pt x="962839" y="106694"/>
                </a:lnTo>
                <a:lnTo>
                  <a:pt x="969543" y="74169"/>
                </a:lnTo>
                <a:lnTo>
                  <a:pt x="989776" y="45656"/>
                </a:lnTo>
                <a:lnTo>
                  <a:pt x="1024545" y="26123"/>
                </a:lnTo>
                <a:lnTo>
                  <a:pt x="1074857" y="20539"/>
                </a:lnTo>
                <a:lnTo>
                  <a:pt x="1185522" y="20539"/>
                </a:lnTo>
                <a:lnTo>
                  <a:pt x="1185431" y="15984"/>
                </a:lnTo>
                <a:lnTo>
                  <a:pt x="1163011" y="15984"/>
                </a:lnTo>
                <a:lnTo>
                  <a:pt x="1150551" y="12613"/>
                </a:lnTo>
                <a:lnTo>
                  <a:pt x="1120314" y="5079"/>
                </a:lnTo>
                <a:lnTo>
                  <a:pt x="1098346" y="1265"/>
                </a:lnTo>
                <a:lnTo>
                  <a:pt x="1073947" y="0"/>
                </a:lnTo>
                <a:close/>
              </a:path>
              <a:path w="1215390" h="481965">
                <a:moveTo>
                  <a:pt x="1185522" y="20539"/>
                </a:moveTo>
                <a:lnTo>
                  <a:pt x="1074857" y="20539"/>
                </a:lnTo>
                <a:lnTo>
                  <a:pt x="1118133" y="28098"/>
                </a:lnTo>
                <a:lnTo>
                  <a:pt x="1149862" y="43939"/>
                </a:lnTo>
                <a:lnTo>
                  <a:pt x="1170829" y="65532"/>
                </a:lnTo>
                <a:lnTo>
                  <a:pt x="1181817" y="90349"/>
                </a:lnTo>
                <a:lnTo>
                  <a:pt x="1186916" y="90422"/>
                </a:lnTo>
                <a:lnTo>
                  <a:pt x="1185522" y="20539"/>
                </a:lnTo>
                <a:close/>
              </a:path>
              <a:path w="1215390" h="481965">
                <a:moveTo>
                  <a:pt x="1185241" y="6456"/>
                </a:moveTo>
                <a:lnTo>
                  <a:pt x="1180717" y="6498"/>
                </a:lnTo>
                <a:lnTo>
                  <a:pt x="1179430" y="8068"/>
                </a:lnTo>
                <a:lnTo>
                  <a:pt x="1177451" y="10676"/>
                </a:lnTo>
                <a:lnTo>
                  <a:pt x="1173440" y="12047"/>
                </a:lnTo>
                <a:lnTo>
                  <a:pt x="1163011" y="15984"/>
                </a:lnTo>
                <a:lnTo>
                  <a:pt x="1185431" y="15984"/>
                </a:lnTo>
                <a:lnTo>
                  <a:pt x="1185241" y="64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2666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spc="-25" dirty="0"/>
              <a:t>XX</a:t>
            </a:r>
          </a:p>
        </p:txBody>
      </p:sp>
      <p:sp>
        <p:nvSpPr>
          <p:cNvPr id="13" name="object 10">
            <a:extLst>
              <a:ext uri="{FF2B5EF4-FFF2-40B4-BE49-F238E27FC236}">
                <a16:creationId xmlns:a16="http://schemas.microsoft.com/office/drawing/2014/main" id="{73C2B2AE-28D9-9E91-0544-49B2F0134684}"/>
              </a:ext>
            </a:extLst>
          </p:cNvPr>
          <p:cNvSpPr txBox="1"/>
          <p:nvPr/>
        </p:nvSpPr>
        <p:spPr>
          <a:xfrm>
            <a:off x="1003477" y="10670564"/>
            <a:ext cx="15755619" cy="298800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270"/>
              </a:spcBef>
            </a:pP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 contained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 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 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intended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only for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 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person 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whom it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has been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delivered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and should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not be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disseminated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 distributed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 third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parties without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our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prior written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consent.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DBS</a:t>
            </a:r>
            <a:r>
              <a:rPr sz="900" spc="-2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accepts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liability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whatsoever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with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respect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contents.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Disclaimer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found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Certain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©2020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MSCI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ESG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Research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LLC.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reproduced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permission.</a:t>
            </a:r>
            <a:endParaRPr sz="900" dirty="0">
              <a:latin typeface="Open Sans"/>
              <a:cs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579011" y="2372279"/>
            <a:ext cx="45593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b="1" spc="-25" dirty="0">
                <a:solidFill>
                  <a:srgbClr val="8C9091"/>
                </a:solidFill>
                <a:latin typeface="Open Sans Semibold"/>
                <a:cs typeface="Open Sans Semibold"/>
              </a:rPr>
              <a:t>14</a:t>
            </a:r>
            <a:endParaRPr sz="2950">
              <a:latin typeface="Open Sans Semibold"/>
              <a:cs typeface="Open Sans Semibold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579011" y="3461293"/>
            <a:ext cx="45593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b="1" spc="-25" dirty="0">
                <a:solidFill>
                  <a:srgbClr val="8C9091"/>
                </a:solidFill>
                <a:latin typeface="Open Sans Semibold"/>
                <a:cs typeface="Open Sans Semibold"/>
              </a:rPr>
              <a:t>15</a:t>
            </a:r>
            <a:endParaRPr sz="2950">
              <a:latin typeface="Open Sans Semibold"/>
              <a:cs typeface="Open Sans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579011" y="4550307"/>
            <a:ext cx="45593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b="1" spc="-25" dirty="0">
                <a:solidFill>
                  <a:srgbClr val="8C9091"/>
                </a:solidFill>
                <a:latin typeface="Open Sans Semibold"/>
                <a:cs typeface="Open Sans Semibold"/>
              </a:rPr>
              <a:t>16</a:t>
            </a:r>
            <a:endParaRPr sz="2950">
              <a:latin typeface="Open Sans Semibold"/>
              <a:cs typeface="Open Sans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579011" y="5639321"/>
            <a:ext cx="45593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b="1" spc="-25" dirty="0">
                <a:solidFill>
                  <a:srgbClr val="8C9091"/>
                </a:solidFill>
                <a:latin typeface="Open Sans Semibold"/>
                <a:cs typeface="Open Sans Semibold"/>
              </a:rPr>
              <a:t>17</a:t>
            </a:r>
            <a:endParaRPr sz="2950">
              <a:latin typeface="Open Sans Semibold"/>
              <a:cs typeface="Open Sans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579011" y="6728335"/>
            <a:ext cx="45593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b="1" spc="-25" dirty="0">
                <a:solidFill>
                  <a:srgbClr val="8C9091"/>
                </a:solidFill>
                <a:latin typeface="Open Sans Semibold"/>
                <a:cs typeface="Open Sans Semibold"/>
              </a:rPr>
              <a:t>18</a:t>
            </a:r>
            <a:endParaRPr sz="2950">
              <a:latin typeface="Open Sans Semibold"/>
              <a:cs typeface="Open Sans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3579011" y="7817349"/>
            <a:ext cx="45593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b="1" spc="-25" dirty="0">
                <a:solidFill>
                  <a:srgbClr val="8C9091"/>
                </a:solidFill>
                <a:latin typeface="Open Sans Semibold"/>
                <a:cs typeface="Open Sans Semibold"/>
              </a:rPr>
              <a:t>19</a:t>
            </a:r>
            <a:endParaRPr sz="2950">
              <a:latin typeface="Open Sans Semibold"/>
              <a:cs typeface="Open Sans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4448094" y="2409975"/>
            <a:ext cx="4130040" cy="56197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 marR="5080">
              <a:lnSpc>
                <a:spcPct val="105100"/>
              </a:lnSpc>
              <a:spcBef>
                <a:spcPts val="25"/>
              </a:spcBef>
            </a:pPr>
            <a:r>
              <a:rPr sz="1700" dirty="0">
                <a:latin typeface="Open Sans"/>
                <a:cs typeface="Open Sans"/>
              </a:rPr>
              <a:t>Lorem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ipsum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dolor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sit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amet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consectetur </a:t>
            </a:r>
            <a:r>
              <a:rPr sz="1700" dirty="0">
                <a:latin typeface="Open Sans"/>
                <a:cs typeface="Open Sans"/>
              </a:rPr>
              <a:t>adipiscing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elit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eiusmod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tempor</a:t>
            </a:r>
            <a:endParaRPr sz="1700">
              <a:latin typeface="Open Sans"/>
              <a:cs typeface="Open San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4448094" y="3498864"/>
            <a:ext cx="4130040" cy="56197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 marR="5080">
              <a:lnSpc>
                <a:spcPct val="105100"/>
              </a:lnSpc>
              <a:spcBef>
                <a:spcPts val="25"/>
              </a:spcBef>
            </a:pPr>
            <a:r>
              <a:rPr sz="1700" dirty="0">
                <a:latin typeface="Open Sans"/>
                <a:cs typeface="Open Sans"/>
              </a:rPr>
              <a:t>Lorem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ipsum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dolor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sit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amet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consectetur </a:t>
            </a:r>
            <a:r>
              <a:rPr sz="1700" dirty="0">
                <a:latin typeface="Open Sans"/>
                <a:cs typeface="Open Sans"/>
              </a:rPr>
              <a:t>adipiscing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elit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eiusmod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tempor</a:t>
            </a:r>
            <a:endParaRPr sz="1700">
              <a:latin typeface="Open Sans"/>
              <a:cs typeface="Open San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4448094" y="4587752"/>
            <a:ext cx="4130040" cy="56197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 marR="5080">
              <a:lnSpc>
                <a:spcPct val="105100"/>
              </a:lnSpc>
              <a:spcBef>
                <a:spcPts val="25"/>
              </a:spcBef>
            </a:pPr>
            <a:r>
              <a:rPr sz="1700" dirty="0">
                <a:latin typeface="Open Sans"/>
                <a:cs typeface="Open Sans"/>
              </a:rPr>
              <a:t>Lorem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ipsum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dolor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sit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amet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consectetur </a:t>
            </a:r>
            <a:r>
              <a:rPr sz="1700" dirty="0">
                <a:latin typeface="Open Sans"/>
                <a:cs typeface="Open Sans"/>
              </a:rPr>
              <a:t>adipiscing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elit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eiusmod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tempor</a:t>
            </a:r>
            <a:endParaRPr sz="1700">
              <a:latin typeface="Open Sans"/>
              <a:cs typeface="Open San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4448094" y="5676641"/>
            <a:ext cx="4130040" cy="56197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 marR="5080">
              <a:lnSpc>
                <a:spcPct val="105100"/>
              </a:lnSpc>
              <a:spcBef>
                <a:spcPts val="25"/>
              </a:spcBef>
            </a:pPr>
            <a:r>
              <a:rPr sz="1700" dirty="0">
                <a:latin typeface="Open Sans"/>
                <a:cs typeface="Open Sans"/>
              </a:rPr>
              <a:t>Lorem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ipsum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dolor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sit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amet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consectetur </a:t>
            </a:r>
            <a:r>
              <a:rPr sz="1700" dirty="0">
                <a:latin typeface="Open Sans"/>
                <a:cs typeface="Open Sans"/>
              </a:rPr>
              <a:t>adipiscing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elit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eiusmod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tempor</a:t>
            </a:r>
            <a:endParaRPr sz="1700">
              <a:latin typeface="Open Sans"/>
              <a:cs typeface="Open San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4448094" y="6765528"/>
            <a:ext cx="4130040" cy="56197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 marR="5080">
              <a:lnSpc>
                <a:spcPct val="105100"/>
              </a:lnSpc>
              <a:spcBef>
                <a:spcPts val="25"/>
              </a:spcBef>
            </a:pPr>
            <a:r>
              <a:rPr sz="1700" dirty="0">
                <a:latin typeface="Open Sans"/>
                <a:cs typeface="Open Sans"/>
              </a:rPr>
              <a:t>Lorem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ipsum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dolor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sit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amet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consectetur </a:t>
            </a:r>
            <a:r>
              <a:rPr sz="1700" dirty="0">
                <a:latin typeface="Open Sans"/>
                <a:cs typeface="Open Sans"/>
              </a:rPr>
              <a:t>adipiscing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elit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eiusmod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tempor</a:t>
            </a:r>
            <a:endParaRPr sz="1700">
              <a:latin typeface="Open Sans"/>
              <a:cs typeface="Open Sans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4448094" y="7854417"/>
            <a:ext cx="4130040" cy="56197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 marR="5080">
              <a:lnSpc>
                <a:spcPct val="105100"/>
              </a:lnSpc>
              <a:spcBef>
                <a:spcPts val="25"/>
              </a:spcBef>
            </a:pPr>
            <a:r>
              <a:rPr sz="1700" dirty="0">
                <a:latin typeface="Open Sans"/>
                <a:cs typeface="Open Sans"/>
              </a:rPr>
              <a:t>Lorem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ipsum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dolor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sit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amet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consectetur </a:t>
            </a:r>
            <a:r>
              <a:rPr sz="1700" dirty="0">
                <a:latin typeface="Open Sans"/>
                <a:cs typeface="Open Sans"/>
              </a:rPr>
              <a:t>adipiscing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elit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eiusmod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tempor</a:t>
            </a:r>
            <a:endParaRPr sz="1700">
              <a:latin typeface="Open Sans"/>
              <a:cs typeface="Open Sans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4234394" y="2475448"/>
            <a:ext cx="0" cy="5932805"/>
          </a:xfrm>
          <a:custGeom>
            <a:avLst/>
            <a:gdLst/>
            <a:ahLst/>
            <a:cxnLst/>
            <a:rect l="l" t="t" r="r" b="b"/>
            <a:pathLst>
              <a:path h="5932805">
                <a:moveTo>
                  <a:pt x="0" y="0"/>
                </a:moveTo>
                <a:lnTo>
                  <a:pt x="0" y="5932677"/>
                </a:lnTo>
              </a:path>
            </a:pathLst>
          </a:custGeom>
          <a:ln w="10470">
            <a:solidFill>
              <a:srgbClr val="8C909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7270302" y="2372279"/>
            <a:ext cx="45593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b="1" spc="-25" dirty="0">
                <a:solidFill>
                  <a:srgbClr val="8C9091"/>
                </a:solidFill>
                <a:latin typeface="Open Sans Semibold"/>
                <a:cs typeface="Open Sans Semibold"/>
              </a:rPr>
              <a:t>14</a:t>
            </a:r>
            <a:endParaRPr sz="2950">
              <a:latin typeface="Open Sans Semibold"/>
              <a:cs typeface="Open Sans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270302" y="3461293"/>
            <a:ext cx="45593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b="1" spc="-25" dirty="0">
                <a:solidFill>
                  <a:srgbClr val="8C9091"/>
                </a:solidFill>
                <a:latin typeface="Open Sans Semibold"/>
                <a:cs typeface="Open Sans Semibold"/>
              </a:rPr>
              <a:t>15</a:t>
            </a:r>
            <a:endParaRPr sz="2950">
              <a:latin typeface="Open Sans Semibold"/>
              <a:cs typeface="Open Sans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270302" y="4550307"/>
            <a:ext cx="45593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b="1" spc="-25" dirty="0">
                <a:solidFill>
                  <a:srgbClr val="8C9091"/>
                </a:solidFill>
                <a:latin typeface="Open Sans Semibold"/>
                <a:cs typeface="Open Sans Semibold"/>
              </a:rPr>
              <a:t>16</a:t>
            </a:r>
            <a:endParaRPr sz="2950">
              <a:latin typeface="Open Sans Semibold"/>
              <a:cs typeface="Open Sans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270302" y="5639321"/>
            <a:ext cx="45593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b="1" spc="-25" dirty="0">
                <a:solidFill>
                  <a:srgbClr val="8C9091"/>
                </a:solidFill>
                <a:latin typeface="Open Sans Semibold"/>
                <a:cs typeface="Open Sans Semibold"/>
              </a:rPr>
              <a:t>17</a:t>
            </a:r>
            <a:endParaRPr sz="2950">
              <a:latin typeface="Open Sans Semibold"/>
              <a:cs typeface="Open Sans Semibold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270302" y="6728335"/>
            <a:ext cx="45593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b="1" spc="-25" dirty="0">
                <a:solidFill>
                  <a:srgbClr val="8C9091"/>
                </a:solidFill>
                <a:latin typeface="Open Sans Semibold"/>
                <a:cs typeface="Open Sans Semibold"/>
              </a:rPr>
              <a:t>18</a:t>
            </a:r>
            <a:endParaRPr sz="2950">
              <a:latin typeface="Open Sans Semibold"/>
              <a:cs typeface="Open Sans Semibold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7270302" y="7817349"/>
            <a:ext cx="45593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b="1" spc="-25" dirty="0">
                <a:solidFill>
                  <a:srgbClr val="8C9091"/>
                </a:solidFill>
                <a:latin typeface="Open Sans Semibold"/>
                <a:cs typeface="Open Sans Semibold"/>
              </a:rPr>
              <a:t>19</a:t>
            </a:r>
            <a:endParaRPr sz="2950">
              <a:latin typeface="Open Sans Semibold"/>
              <a:cs typeface="Open Sans Semibold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8139386" y="2409975"/>
            <a:ext cx="4130040" cy="56197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 marR="5080">
              <a:lnSpc>
                <a:spcPct val="105100"/>
              </a:lnSpc>
              <a:spcBef>
                <a:spcPts val="25"/>
              </a:spcBef>
            </a:pPr>
            <a:r>
              <a:rPr sz="1700" dirty="0">
                <a:latin typeface="Open Sans"/>
                <a:cs typeface="Open Sans"/>
              </a:rPr>
              <a:t>Lorem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ipsum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dolor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sit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amet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consectetur </a:t>
            </a:r>
            <a:r>
              <a:rPr sz="1700" dirty="0">
                <a:latin typeface="Open Sans"/>
                <a:cs typeface="Open Sans"/>
              </a:rPr>
              <a:t>adipiscing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elit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eiusmod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tempor</a:t>
            </a:r>
            <a:endParaRPr sz="1700" dirty="0">
              <a:latin typeface="Open Sans"/>
              <a:cs typeface="Open Sans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8139386" y="3498864"/>
            <a:ext cx="4130040" cy="56197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 marR="5080">
              <a:lnSpc>
                <a:spcPct val="105100"/>
              </a:lnSpc>
              <a:spcBef>
                <a:spcPts val="25"/>
              </a:spcBef>
            </a:pPr>
            <a:r>
              <a:rPr sz="1700" dirty="0">
                <a:latin typeface="Open Sans"/>
                <a:cs typeface="Open Sans"/>
              </a:rPr>
              <a:t>Lorem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ipsum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dolor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sit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amet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consectetur </a:t>
            </a:r>
            <a:r>
              <a:rPr sz="1700" dirty="0">
                <a:latin typeface="Open Sans"/>
                <a:cs typeface="Open Sans"/>
              </a:rPr>
              <a:t>adipiscing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elit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eiusmod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tempor</a:t>
            </a:r>
            <a:endParaRPr sz="1700">
              <a:latin typeface="Open Sans"/>
              <a:cs typeface="Open Sans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8139386" y="4587752"/>
            <a:ext cx="4130040" cy="56197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 marR="5080">
              <a:lnSpc>
                <a:spcPct val="105100"/>
              </a:lnSpc>
              <a:spcBef>
                <a:spcPts val="25"/>
              </a:spcBef>
            </a:pPr>
            <a:r>
              <a:rPr sz="1700" dirty="0">
                <a:latin typeface="Open Sans"/>
                <a:cs typeface="Open Sans"/>
              </a:rPr>
              <a:t>Lorem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ipsum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dolor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sit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amet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consectetur </a:t>
            </a:r>
            <a:r>
              <a:rPr sz="1700" dirty="0">
                <a:latin typeface="Open Sans"/>
                <a:cs typeface="Open Sans"/>
              </a:rPr>
              <a:t>adipiscing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elit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eiusmod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tempor</a:t>
            </a:r>
            <a:endParaRPr sz="1700">
              <a:latin typeface="Open Sans"/>
              <a:cs typeface="Open Sans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8139386" y="5676641"/>
            <a:ext cx="4130040" cy="56197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 marR="5080">
              <a:lnSpc>
                <a:spcPct val="105100"/>
              </a:lnSpc>
              <a:spcBef>
                <a:spcPts val="25"/>
              </a:spcBef>
            </a:pPr>
            <a:r>
              <a:rPr sz="1700" dirty="0">
                <a:latin typeface="Open Sans"/>
                <a:cs typeface="Open Sans"/>
              </a:rPr>
              <a:t>Lorem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ipsum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dolor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sit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amet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consectetur </a:t>
            </a:r>
            <a:r>
              <a:rPr sz="1700" dirty="0">
                <a:latin typeface="Open Sans"/>
                <a:cs typeface="Open Sans"/>
              </a:rPr>
              <a:t>adipiscing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elit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eiusmod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tempor</a:t>
            </a:r>
            <a:endParaRPr sz="1700">
              <a:latin typeface="Open Sans"/>
              <a:cs typeface="Open Sans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8139386" y="6765528"/>
            <a:ext cx="4130040" cy="56197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 marR="5080">
              <a:lnSpc>
                <a:spcPct val="105100"/>
              </a:lnSpc>
              <a:spcBef>
                <a:spcPts val="25"/>
              </a:spcBef>
            </a:pPr>
            <a:r>
              <a:rPr sz="1700" dirty="0">
                <a:latin typeface="Open Sans"/>
                <a:cs typeface="Open Sans"/>
              </a:rPr>
              <a:t>Lorem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ipsum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dolor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sit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amet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consectetur </a:t>
            </a:r>
            <a:r>
              <a:rPr sz="1700" dirty="0">
                <a:latin typeface="Open Sans"/>
                <a:cs typeface="Open Sans"/>
              </a:rPr>
              <a:t>adipiscing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elit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eiusmod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tempor</a:t>
            </a:r>
            <a:endParaRPr sz="1700">
              <a:latin typeface="Open Sans"/>
              <a:cs typeface="Open Sans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8139386" y="7854417"/>
            <a:ext cx="4130040" cy="56197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 marR="5080">
              <a:lnSpc>
                <a:spcPct val="105100"/>
              </a:lnSpc>
              <a:spcBef>
                <a:spcPts val="25"/>
              </a:spcBef>
            </a:pPr>
            <a:r>
              <a:rPr sz="1700" dirty="0">
                <a:latin typeface="Open Sans"/>
                <a:cs typeface="Open Sans"/>
              </a:rPr>
              <a:t>Lorem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ipsum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dolor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sit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amet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consectetur </a:t>
            </a:r>
            <a:r>
              <a:rPr sz="1700" dirty="0">
                <a:latin typeface="Open Sans"/>
                <a:cs typeface="Open Sans"/>
              </a:rPr>
              <a:t>adipiscing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elit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eiusmod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tempor</a:t>
            </a:r>
            <a:endParaRPr sz="1700">
              <a:latin typeface="Open Sans"/>
              <a:cs typeface="Open Sans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7925686" y="2475448"/>
            <a:ext cx="0" cy="5932805"/>
          </a:xfrm>
          <a:custGeom>
            <a:avLst/>
            <a:gdLst/>
            <a:ahLst/>
            <a:cxnLst/>
            <a:rect l="l" t="t" r="r" b="b"/>
            <a:pathLst>
              <a:path h="5932805">
                <a:moveTo>
                  <a:pt x="0" y="0"/>
                </a:moveTo>
                <a:lnTo>
                  <a:pt x="0" y="5932677"/>
                </a:lnTo>
              </a:path>
            </a:pathLst>
          </a:custGeom>
          <a:ln w="10470">
            <a:solidFill>
              <a:srgbClr val="8C909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1003477" y="2372279"/>
            <a:ext cx="45593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b="1" spc="-25" dirty="0">
                <a:solidFill>
                  <a:srgbClr val="8C9091"/>
                </a:solidFill>
                <a:latin typeface="Open Sans Semibold"/>
                <a:cs typeface="Open Sans Semibold"/>
              </a:rPr>
              <a:t>14</a:t>
            </a:r>
            <a:endParaRPr sz="2950">
              <a:latin typeface="Open Sans Semibold"/>
              <a:cs typeface="Open Sans Semibold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003477" y="3461293"/>
            <a:ext cx="45593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b="1" spc="-25" dirty="0">
                <a:solidFill>
                  <a:srgbClr val="8C9091"/>
                </a:solidFill>
                <a:latin typeface="Open Sans Semibold"/>
                <a:cs typeface="Open Sans Semibold"/>
              </a:rPr>
              <a:t>15</a:t>
            </a:r>
            <a:endParaRPr sz="2950" dirty="0">
              <a:latin typeface="Open Sans Semibold"/>
              <a:cs typeface="Open Sans Semibold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003477" y="4550307"/>
            <a:ext cx="45593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b="1" spc="-25" dirty="0">
                <a:solidFill>
                  <a:srgbClr val="8C9091"/>
                </a:solidFill>
                <a:latin typeface="Open Sans Semibold"/>
                <a:cs typeface="Open Sans Semibold"/>
              </a:rPr>
              <a:t>16</a:t>
            </a:r>
            <a:endParaRPr sz="2950">
              <a:latin typeface="Open Sans Semibold"/>
              <a:cs typeface="Open Sans Semibold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1003477" y="5639321"/>
            <a:ext cx="45593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b="1" spc="-25" dirty="0">
                <a:solidFill>
                  <a:srgbClr val="8C9091"/>
                </a:solidFill>
                <a:latin typeface="Open Sans Semibold"/>
                <a:cs typeface="Open Sans Semibold"/>
              </a:rPr>
              <a:t>17</a:t>
            </a:r>
            <a:endParaRPr sz="2950">
              <a:latin typeface="Open Sans Semibold"/>
              <a:cs typeface="Open Sans Semibold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1003477" y="6728335"/>
            <a:ext cx="45593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b="1" spc="-25" dirty="0">
                <a:solidFill>
                  <a:srgbClr val="8C9091"/>
                </a:solidFill>
                <a:latin typeface="Open Sans Semibold"/>
                <a:cs typeface="Open Sans Semibold"/>
              </a:rPr>
              <a:t>18</a:t>
            </a:r>
            <a:endParaRPr sz="2950">
              <a:latin typeface="Open Sans Semibold"/>
              <a:cs typeface="Open Sans Semibold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1003477" y="7817349"/>
            <a:ext cx="45593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b="1" spc="-25" dirty="0">
                <a:solidFill>
                  <a:srgbClr val="8C9091"/>
                </a:solidFill>
                <a:latin typeface="Open Sans Semibold"/>
                <a:cs typeface="Open Sans Semibold"/>
              </a:rPr>
              <a:t>19</a:t>
            </a:r>
            <a:endParaRPr sz="2950">
              <a:latin typeface="Open Sans Semibold"/>
              <a:cs typeface="Open Sans Semibold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1872560" y="2409975"/>
            <a:ext cx="4130040" cy="56197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 marR="5080">
              <a:lnSpc>
                <a:spcPct val="105100"/>
              </a:lnSpc>
              <a:spcBef>
                <a:spcPts val="25"/>
              </a:spcBef>
            </a:pPr>
            <a:r>
              <a:rPr sz="1700" dirty="0">
                <a:latin typeface="Open Sans"/>
                <a:cs typeface="Open Sans"/>
              </a:rPr>
              <a:t>Lorem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ipsum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dolor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sit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amet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consectetur </a:t>
            </a:r>
            <a:r>
              <a:rPr sz="1700" dirty="0">
                <a:latin typeface="Open Sans"/>
                <a:cs typeface="Open Sans"/>
              </a:rPr>
              <a:t>adipiscing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elit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eiusmod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tempor</a:t>
            </a:r>
            <a:endParaRPr sz="1700" dirty="0">
              <a:latin typeface="Open Sans"/>
              <a:cs typeface="Open Sans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1872560" y="3498864"/>
            <a:ext cx="4130040" cy="56197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 marR="5080">
              <a:lnSpc>
                <a:spcPct val="105100"/>
              </a:lnSpc>
              <a:spcBef>
                <a:spcPts val="25"/>
              </a:spcBef>
            </a:pPr>
            <a:r>
              <a:rPr sz="1700" dirty="0">
                <a:latin typeface="Open Sans"/>
                <a:cs typeface="Open Sans"/>
              </a:rPr>
              <a:t>Lorem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ipsum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dolor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sit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amet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consectetur </a:t>
            </a:r>
            <a:r>
              <a:rPr sz="1700" dirty="0">
                <a:latin typeface="Open Sans"/>
                <a:cs typeface="Open Sans"/>
              </a:rPr>
              <a:t>adipiscing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elit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eiusmod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tempor</a:t>
            </a:r>
            <a:endParaRPr sz="1700" dirty="0">
              <a:latin typeface="Open Sans"/>
              <a:cs typeface="Open Sans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1872560" y="4587752"/>
            <a:ext cx="4130040" cy="56197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 marR="5080">
              <a:lnSpc>
                <a:spcPct val="105100"/>
              </a:lnSpc>
              <a:spcBef>
                <a:spcPts val="25"/>
              </a:spcBef>
            </a:pPr>
            <a:r>
              <a:rPr sz="1700" dirty="0">
                <a:latin typeface="Open Sans"/>
                <a:cs typeface="Open Sans"/>
              </a:rPr>
              <a:t>Lorem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ipsum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dolor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sit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amet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consectetur </a:t>
            </a:r>
            <a:r>
              <a:rPr sz="1700" dirty="0">
                <a:latin typeface="Open Sans"/>
                <a:cs typeface="Open Sans"/>
              </a:rPr>
              <a:t>adipiscing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elit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eiusmod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tempor</a:t>
            </a:r>
            <a:endParaRPr sz="1700" dirty="0">
              <a:latin typeface="Open Sans"/>
              <a:cs typeface="Open Sans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1872560" y="5676641"/>
            <a:ext cx="4130040" cy="56197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 marR="5080">
              <a:lnSpc>
                <a:spcPct val="105100"/>
              </a:lnSpc>
              <a:spcBef>
                <a:spcPts val="25"/>
              </a:spcBef>
            </a:pPr>
            <a:r>
              <a:rPr sz="1700" dirty="0">
                <a:latin typeface="Open Sans"/>
                <a:cs typeface="Open Sans"/>
              </a:rPr>
              <a:t>Lorem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ipsum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dolor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sit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amet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consectetur </a:t>
            </a:r>
            <a:r>
              <a:rPr sz="1700" dirty="0">
                <a:latin typeface="Open Sans"/>
                <a:cs typeface="Open Sans"/>
              </a:rPr>
              <a:t>adipiscing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elit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eiusmod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tempor</a:t>
            </a:r>
            <a:endParaRPr sz="1700">
              <a:latin typeface="Open Sans"/>
              <a:cs typeface="Open Sans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1872560" y="6765528"/>
            <a:ext cx="4130040" cy="56197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 marR="5080">
              <a:lnSpc>
                <a:spcPct val="105100"/>
              </a:lnSpc>
              <a:spcBef>
                <a:spcPts val="25"/>
              </a:spcBef>
            </a:pPr>
            <a:r>
              <a:rPr sz="1700" dirty="0">
                <a:latin typeface="Open Sans"/>
                <a:cs typeface="Open Sans"/>
              </a:rPr>
              <a:t>Lorem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ipsum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dolor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sit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amet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consectetur </a:t>
            </a:r>
            <a:r>
              <a:rPr sz="1700" dirty="0">
                <a:latin typeface="Open Sans"/>
                <a:cs typeface="Open Sans"/>
              </a:rPr>
              <a:t>adipiscing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elit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eiusmod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tempor</a:t>
            </a:r>
            <a:endParaRPr sz="1700">
              <a:latin typeface="Open Sans"/>
              <a:cs typeface="Open Sans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1872560" y="7854417"/>
            <a:ext cx="4130040" cy="56197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 marR="5080">
              <a:lnSpc>
                <a:spcPct val="105100"/>
              </a:lnSpc>
              <a:spcBef>
                <a:spcPts val="25"/>
              </a:spcBef>
            </a:pPr>
            <a:r>
              <a:rPr sz="1700" dirty="0">
                <a:latin typeface="Open Sans"/>
                <a:cs typeface="Open Sans"/>
              </a:rPr>
              <a:t>Lorem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ipsum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dolor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sit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amet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consectetur </a:t>
            </a:r>
            <a:r>
              <a:rPr sz="1700" dirty="0">
                <a:latin typeface="Open Sans"/>
                <a:cs typeface="Open Sans"/>
              </a:rPr>
              <a:t>adipiscing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elit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do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eiusmod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tempor</a:t>
            </a:r>
            <a:endParaRPr sz="1700">
              <a:latin typeface="Open Sans"/>
              <a:cs typeface="Open Sans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1658861" y="2475448"/>
            <a:ext cx="0" cy="5932805"/>
          </a:xfrm>
          <a:custGeom>
            <a:avLst/>
            <a:gdLst/>
            <a:ahLst/>
            <a:cxnLst/>
            <a:rect l="l" t="t" r="r" b="b"/>
            <a:pathLst>
              <a:path h="5932805">
                <a:moveTo>
                  <a:pt x="0" y="0"/>
                </a:moveTo>
                <a:lnTo>
                  <a:pt x="0" y="5932677"/>
                </a:lnTo>
              </a:path>
            </a:pathLst>
          </a:custGeom>
          <a:ln w="10470">
            <a:solidFill>
              <a:srgbClr val="8C909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</a:pPr>
            <a:r>
              <a:rPr dirty="0"/>
              <a:t>Table</a:t>
            </a:r>
            <a:r>
              <a:rPr spc="-5" dirty="0"/>
              <a:t> </a:t>
            </a:r>
            <a:r>
              <a:rPr dirty="0"/>
              <a:t>of</a:t>
            </a:r>
            <a:r>
              <a:rPr spc="-5" dirty="0"/>
              <a:t> </a:t>
            </a:r>
            <a:r>
              <a:rPr spc="-10" dirty="0"/>
              <a:t>Contents</a:t>
            </a:r>
          </a:p>
        </p:txBody>
      </p:sp>
      <p:grpSp>
        <p:nvGrpSpPr>
          <p:cNvPr id="42" name="object 42"/>
          <p:cNvGrpSpPr/>
          <p:nvPr/>
        </p:nvGrpSpPr>
        <p:grpSpPr>
          <a:xfrm>
            <a:off x="0" y="11046783"/>
            <a:ext cx="20104100" cy="262255"/>
            <a:chOff x="0" y="11046783"/>
            <a:chExt cx="20104100" cy="262255"/>
          </a:xfrm>
        </p:grpSpPr>
        <p:sp>
          <p:nvSpPr>
            <p:cNvPr id="43" name="object 43"/>
            <p:cNvSpPr/>
            <p:nvPr/>
          </p:nvSpPr>
          <p:spPr>
            <a:xfrm>
              <a:off x="19109365" y="11046783"/>
              <a:ext cx="995044" cy="262255"/>
            </a:xfrm>
            <a:custGeom>
              <a:avLst/>
              <a:gdLst/>
              <a:ahLst/>
              <a:cxnLst/>
              <a:rect l="l" t="t" r="r" b="b"/>
              <a:pathLst>
                <a:path w="995044" h="262254">
                  <a:moveTo>
                    <a:pt x="994723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994723" y="261772"/>
                  </a:lnTo>
                  <a:lnTo>
                    <a:pt x="994723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4" name="object 44"/>
            <p:cNvSpPr/>
            <p:nvPr/>
          </p:nvSpPr>
          <p:spPr>
            <a:xfrm>
              <a:off x="0" y="11046783"/>
              <a:ext cx="19109690" cy="262255"/>
            </a:xfrm>
            <a:custGeom>
              <a:avLst/>
              <a:gdLst/>
              <a:ahLst/>
              <a:cxnLst/>
              <a:rect l="l" t="t" r="r" b="b"/>
              <a:pathLst>
                <a:path w="19109690" h="262254">
                  <a:moveTo>
                    <a:pt x="19109365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19109365" y="261772"/>
                  </a:lnTo>
                  <a:lnTo>
                    <a:pt x="19109365" y="0"/>
                  </a:lnTo>
                  <a:close/>
                </a:path>
              </a:pathLst>
            </a:custGeom>
            <a:solidFill>
              <a:srgbClr val="CC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5" name="object 45"/>
          <p:cNvSpPr/>
          <p:nvPr/>
        </p:nvSpPr>
        <p:spPr>
          <a:xfrm>
            <a:off x="17283177" y="769244"/>
            <a:ext cx="528320" cy="528320"/>
          </a:xfrm>
          <a:custGeom>
            <a:avLst/>
            <a:gdLst/>
            <a:ahLst/>
            <a:cxnLst/>
            <a:rect l="l" t="t" r="r" b="b"/>
            <a:pathLst>
              <a:path w="528319" h="528319">
                <a:moveTo>
                  <a:pt x="458587" y="458736"/>
                </a:moveTo>
                <a:lnTo>
                  <a:pt x="69238" y="458736"/>
                </a:lnTo>
                <a:lnTo>
                  <a:pt x="64043" y="471270"/>
                </a:lnTo>
                <a:lnTo>
                  <a:pt x="62504" y="485630"/>
                </a:lnTo>
                <a:lnTo>
                  <a:pt x="66280" y="500854"/>
                </a:lnTo>
                <a:lnTo>
                  <a:pt x="77028" y="515980"/>
                </a:lnTo>
                <a:lnTo>
                  <a:pt x="96555" y="527338"/>
                </a:lnTo>
                <a:lnTo>
                  <a:pt x="114315" y="528059"/>
                </a:lnTo>
                <a:lnTo>
                  <a:pt x="129978" y="522822"/>
                </a:lnTo>
                <a:lnTo>
                  <a:pt x="143215" y="516304"/>
                </a:lnTo>
                <a:lnTo>
                  <a:pt x="180272" y="501162"/>
                </a:lnTo>
                <a:lnTo>
                  <a:pt x="211011" y="493013"/>
                </a:lnTo>
                <a:lnTo>
                  <a:pt x="238024" y="489704"/>
                </a:lnTo>
                <a:lnTo>
                  <a:pt x="263902" y="489080"/>
                </a:lnTo>
                <a:lnTo>
                  <a:pt x="464492" y="489080"/>
                </a:lnTo>
                <a:lnTo>
                  <a:pt x="465348" y="485630"/>
                </a:lnTo>
                <a:lnTo>
                  <a:pt x="463809" y="471270"/>
                </a:lnTo>
                <a:lnTo>
                  <a:pt x="458587" y="458736"/>
                </a:lnTo>
                <a:close/>
              </a:path>
              <a:path w="528319" h="528319">
                <a:moveTo>
                  <a:pt x="464492" y="489080"/>
                </a:moveTo>
                <a:lnTo>
                  <a:pt x="263902" y="489080"/>
                </a:lnTo>
                <a:lnTo>
                  <a:pt x="289795" y="489704"/>
                </a:lnTo>
                <a:lnTo>
                  <a:pt x="316829" y="493013"/>
                </a:lnTo>
                <a:lnTo>
                  <a:pt x="347587" y="501162"/>
                </a:lnTo>
                <a:lnTo>
                  <a:pt x="384653" y="516304"/>
                </a:lnTo>
                <a:lnTo>
                  <a:pt x="397879" y="522822"/>
                </a:lnTo>
                <a:lnTo>
                  <a:pt x="413557" y="528059"/>
                </a:lnTo>
                <a:lnTo>
                  <a:pt x="431333" y="527338"/>
                </a:lnTo>
                <a:lnTo>
                  <a:pt x="450849" y="515980"/>
                </a:lnTo>
                <a:lnTo>
                  <a:pt x="461572" y="500854"/>
                </a:lnTo>
                <a:lnTo>
                  <a:pt x="464492" y="489080"/>
                </a:lnTo>
                <a:close/>
              </a:path>
              <a:path w="528319" h="528319">
                <a:moveTo>
                  <a:pt x="504875" y="458736"/>
                </a:moveTo>
                <a:lnTo>
                  <a:pt x="458587" y="458736"/>
                </a:lnTo>
                <a:lnTo>
                  <a:pt x="471141" y="463921"/>
                </a:lnTo>
                <a:lnTo>
                  <a:pt x="485503" y="465458"/>
                </a:lnTo>
                <a:lnTo>
                  <a:pt x="500739" y="461673"/>
                </a:lnTo>
                <a:lnTo>
                  <a:pt x="504875" y="458736"/>
                </a:lnTo>
                <a:close/>
              </a:path>
              <a:path w="528319" h="528319">
                <a:moveTo>
                  <a:pt x="42341" y="62604"/>
                </a:moveTo>
                <a:lnTo>
                  <a:pt x="27125" y="66377"/>
                </a:lnTo>
                <a:lnTo>
                  <a:pt x="12004" y="77114"/>
                </a:lnTo>
                <a:lnTo>
                  <a:pt x="714" y="96645"/>
                </a:lnTo>
                <a:lnTo>
                  <a:pt x="1" y="114424"/>
                </a:lnTo>
                <a:lnTo>
                  <a:pt x="5229" y="130102"/>
                </a:lnTo>
                <a:lnTo>
                  <a:pt x="11755" y="143332"/>
                </a:lnTo>
                <a:lnTo>
                  <a:pt x="26846" y="180372"/>
                </a:lnTo>
                <a:lnTo>
                  <a:pt x="34980" y="211117"/>
                </a:lnTo>
                <a:lnTo>
                  <a:pt x="38291" y="238223"/>
                </a:lnTo>
                <a:lnTo>
                  <a:pt x="38912" y="264050"/>
                </a:lnTo>
                <a:lnTo>
                  <a:pt x="38288" y="289885"/>
                </a:lnTo>
                <a:lnTo>
                  <a:pt x="34974" y="316939"/>
                </a:lnTo>
                <a:lnTo>
                  <a:pt x="26841" y="347687"/>
                </a:lnTo>
                <a:lnTo>
                  <a:pt x="11727" y="384748"/>
                </a:lnTo>
                <a:lnTo>
                  <a:pt x="5218" y="397963"/>
                </a:lnTo>
                <a:lnTo>
                  <a:pt x="0" y="413645"/>
                </a:lnTo>
                <a:lnTo>
                  <a:pt x="714" y="431428"/>
                </a:lnTo>
                <a:lnTo>
                  <a:pt x="12004" y="450945"/>
                </a:lnTo>
                <a:lnTo>
                  <a:pt x="27125" y="461673"/>
                </a:lnTo>
                <a:lnTo>
                  <a:pt x="42341" y="465446"/>
                </a:lnTo>
                <a:lnTo>
                  <a:pt x="56697" y="463916"/>
                </a:lnTo>
                <a:lnTo>
                  <a:pt x="69238" y="458736"/>
                </a:lnTo>
                <a:lnTo>
                  <a:pt x="504875" y="458736"/>
                </a:lnTo>
                <a:lnTo>
                  <a:pt x="515842" y="450945"/>
                </a:lnTo>
                <a:lnTo>
                  <a:pt x="527222" y="431428"/>
                </a:lnTo>
                <a:lnTo>
                  <a:pt x="527297" y="429616"/>
                </a:lnTo>
                <a:lnTo>
                  <a:pt x="98871" y="429616"/>
                </a:lnTo>
                <a:lnTo>
                  <a:pt x="98337" y="429197"/>
                </a:lnTo>
                <a:lnTo>
                  <a:pt x="205925" y="301034"/>
                </a:lnTo>
                <a:lnTo>
                  <a:pt x="215738" y="290665"/>
                </a:lnTo>
                <a:lnTo>
                  <a:pt x="220777" y="283348"/>
                </a:lnTo>
                <a:lnTo>
                  <a:pt x="222633" y="275607"/>
                </a:lnTo>
                <a:lnTo>
                  <a:pt x="222898" y="263967"/>
                </a:lnTo>
                <a:lnTo>
                  <a:pt x="220246" y="249978"/>
                </a:lnTo>
                <a:lnTo>
                  <a:pt x="214412" y="238223"/>
                </a:lnTo>
                <a:lnTo>
                  <a:pt x="208577" y="230125"/>
                </a:lnTo>
                <a:lnTo>
                  <a:pt x="205925" y="227109"/>
                </a:lnTo>
                <a:lnTo>
                  <a:pt x="98337" y="98893"/>
                </a:lnTo>
                <a:lnTo>
                  <a:pt x="98818" y="98390"/>
                </a:lnTo>
                <a:lnTo>
                  <a:pt x="527294" y="98390"/>
                </a:lnTo>
                <a:lnTo>
                  <a:pt x="527221" y="96645"/>
                </a:lnTo>
                <a:lnTo>
                  <a:pt x="515842" y="77114"/>
                </a:lnTo>
                <a:lnTo>
                  <a:pt x="504900" y="69344"/>
                </a:lnTo>
                <a:lnTo>
                  <a:pt x="458587" y="69344"/>
                </a:lnTo>
                <a:lnTo>
                  <a:pt x="69238" y="69313"/>
                </a:lnTo>
                <a:lnTo>
                  <a:pt x="56697" y="64135"/>
                </a:lnTo>
                <a:lnTo>
                  <a:pt x="42341" y="62604"/>
                </a:lnTo>
                <a:close/>
              </a:path>
              <a:path w="528319" h="528319">
                <a:moveTo>
                  <a:pt x="263902" y="305096"/>
                </a:moveTo>
                <a:lnTo>
                  <a:pt x="249885" y="307737"/>
                </a:lnTo>
                <a:lnTo>
                  <a:pt x="238118" y="313546"/>
                </a:lnTo>
                <a:lnTo>
                  <a:pt x="230018" y="319356"/>
                </a:lnTo>
                <a:lnTo>
                  <a:pt x="227003" y="321996"/>
                </a:lnTo>
                <a:lnTo>
                  <a:pt x="98871" y="429616"/>
                </a:lnTo>
                <a:lnTo>
                  <a:pt x="429101" y="429616"/>
                </a:lnTo>
                <a:lnTo>
                  <a:pt x="300875" y="321996"/>
                </a:lnTo>
                <a:lnTo>
                  <a:pt x="290567" y="312226"/>
                </a:lnTo>
                <a:lnTo>
                  <a:pt x="283280" y="307209"/>
                </a:lnTo>
                <a:lnTo>
                  <a:pt x="275547" y="305360"/>
                </a:lnTo>
                <a:lnTo>
                  <a:pt x="263902" y="305096"/>
                </a:lnTo>
                <a:close/>
              </a:path>
              <a:path w="528319" h="528319">
                <a:moveTo>
                  <a:pt x="527299" y="98506"/>
                </a:moveTo>
                <a:lnTo>
                  <a:pt x="429018" y="98506"/>
                </a:lnTo>
                <a:lnTo>
                  <a:pt x="429552" y="98935"/>
                </a:lnTo>
                <a:lnTo>
                  <a:pt x="321911" y="227109"/>
                </a:lnTo>
                <a:lnTo>
                  <a:pt x="312147" y="237446"/>
                </a:lnTo>
                <a:lnTo>
                  <a:pt x="307133" y="244739"/>
                </a:lnTo>
                <a:lnTo>
                  <a:pt x="305285" y="252453"/>
                </a:lnTo>
                <a:lnTo>
                  <a:pt x="305021" y="264050"/>
                </a:lnTo>
                <a:lnTo>
                  <a:pt x="307660" y="278090"/>
                </a:lnTo>
                <a:lnTo>
                  <a:pt x="313492" y="289921"/>
                </a:lnTo>
                <a:lnTo>
                  <a:pt x="319272" y="298008"/>
                </a:lnTo>
                <a:lnTo>
                  <a:pt x="321911" y="301034"/>
                </a:lnTo>
                <a:lnTo>
                  <a:pt x="429552" y="429166"/>
                </a:lnTo>
                <a:lnTo>
                  <a:pt x="429101" y="429616"/>
                </a:lnTo>
                <a:lnTo>
                  <a:pt x="527297" y="429616"/>
                </a:lnTo>
                <a:lnTo>
                  <a:pt x="527958" y="413641"/>
                </a:lnTo>
                <a:lnTo>
                  <a:pt x="522727" y="397950"/>
                </a:lnTo>
                <a:lnTo>
                  <a:pt x="516206" y="384717"/>
                </a:lnTo>
                <a:lnTo>
                  <a:pt x="501040" y="347675"/>
                </a:lnTo>
                <a:lnTo>
                  <a:pt x="492869" y="316915"/>
                </a:lnTo>
                <a:lnTo>
                  <a:pt x="489549" y="289885"/>
                </a:lnTo>
                <a:lnTo>
                  <a:pt x="488924" y="263967"/>
                </a:lnTo>
                <a:lnTo>
                  <a:pt x="489548" y="238223"/>
                </a:lnTo>
                <a:lnTo>
                  <a:pt x="492872" y="211113"/>
                </a:lnTo>
                <a:lnTo>
                  <a:pt x="501043" y="180370"/>
                </a:lnTo>
                <a:lnTo>
                  <a:pt x="516235" y="143300"/>
                </a:lnTo>
                <a:lnTo>
                  <a:pt x="522738" y="130089"/>
                </a:lnTo>
                <a:lnTo>
                  <a:pt x="527960" y="114420"/>
                </a:lnTo>
                <a:lnTo>
                  <a:pt x="527299" y="98506"/>
                </a:lnTo>
                <a:close/>
              </a:path>
              <a:path w="528319" h="528319">
                <a:moveTo>
                  <a:pt x="527294" y="98390"/>
                </a:moveTo>
                <a:lnTo>
                  <a:pt x="98818" y="98390"/>
                </a:lnTo>
                <a:lnTo>
                  <a:pt x="227003" y="206021"/>
                </a:lnTo>
                <a:lnTo>
                  <a:pt x="237333" y="215809"/>
                </a:lnTo>
                <a:lnTo>
                  <a:pt x="244620" y="220836"/>
                </a:lnTo>
                <a:lnTo>
                  <a:pt x="252323" y="222688"/>
                </a:lnTo>
                <a:lnTo>
                  <a:pt x="263902" y="222952"/>
                </a:lnTo>
                <a:lnTo>
                  <a:pt x="277980" y="220307"/>
                </a:lnTo>
                <a:lnTo>
                  <a:pt x="289767" y="214486"/>
                </a:lnTo>
                <a:lnTo>
                  <a:pt x="297865" y="208666"/>
                </a:lnTo>
                <a:lnTo>
                  <a:pt x="300875" y="206021"/>
                </a:lnTo>
                <a:lnTo>
                  <a:pt x="429018" y="98506"/>
                </a:lnTo>
                <a:lnTo>
                  <a:pt x="527299" y="98506"/>
                </a:lnTo>
                <a:close/>
              </a:path>
              <a:path w="528319" h="528319">
                <a:moveTo>
                  <a:pt x="485503" y="62608"/>
                </a:moveTo>
                <a:lnTo>
                  <a:pt x="471141" y="64149"/>
                </a:lnTo>
                <a:lnTo>
                  <a:pt x="458587" y="69344"/>
                </a:lnTo>
                <a:lnTo>
                  <a:pt x="504900" y="69344"/>
                </a:lnTo>
                <a:lnTo>
                  <a:pt x="500719" y="66377"/>
                </a:lnTo>
                <a:lnTo>
                  <a:pt x="485503" y="62608"/>
                </a:lnTo>
                <a:close/>
              </a:path>
              <a:path w="528319" h="528319">
                <a:moveTo>
                  <a:pt x="114315" y="0"/>
                </a:moveTo>
                <a:lnTo>
                  <a:pt x="96555" y="727"/>
                </a:lnTo>
                <a:lnTo>
                  <a:pt x="77028" y="12089"/>
                </a:lnTo>
                <a:lnTo>
                  <a:pt x="66293" y="27220"/>
                </a:lnTo>
                <a:lnTo>
                  <a:pt x="62516" y="42452"/>
                </a:lnTo>
                <a:lnTo>
                  <a:pt x="64053" y="56817"/>
                </a:lnTo>
                <a:lnTo>
                  <a:pt x="69238" y="69313"/>
                </a:lnTo>
                <a:lnTo>
                  <a:pt x="458601" y="69313"/>
                </a:lnTo>
                <a:lnTo>
                  <a:pt x="463826" y="56804"/>
                </a:lnTo>
                <a:lnTo>
                  <a:pt x="465374" y="42448"/>
                </a:lnTo>
                <a:lnTo>
                  <a:pt x="464519" y="39000"/>
                </a:lnTo>
                <a:lnTo>
                  <a:pt x="263902" y="39000"/>
                </a:lnTo>
                <a:lnTo>
                  <a:pt x="238029" y="38374"/>
                </a:lnTo>
                <a:lnTo>
                  <a:pt x="210999" y="35063"/>
                </a:lnTo>
                <a:lnTo>
                  <a:pt x="180250" y="26914"/>
                </a:lnTo>
                <a:lnTo>
                  <a:pt x="143215" y="11775"/>
                </a:lnTo>
                <a:lnTo>
                  <a:pt x="129978" y="5238"/>
                </a:lnTo>
                <a:lnTo>
                  <a:pt x="114315" y="0"/>
                </a:lnTo>
                <a:close/>
              </a:path>
              <a:path w="528319" h="528319">
                <a:moveTo>
                  <a:pt x="413557" y="0"/>
                </a:moveTo>
                <a:lnTo>
                  <a:pt x="397879" y="5238"/>
                </a:lnTo>
                <a:lnTo>
                  <a:pt x="384653" y="11775"/>
                </a:lnTo>
                <a:lnTo>
                  <a:pt x="347596" y="26914"/>
                </a:lnTo>
                <a:lnTo>
                  <a:pt x="316852" y="35063"/>
                </a:lnTo>
                <a:lnTo>
                  <a:pt x="289821" y="38374"/>
                </a:lnTo>
                <a:lnTo>
                  <a:pt x="263902" y="39000"/>
                </a:lnTo>
                <a:lnTo>
                  <a:pt x="464519" y="39000"/>
                </a:lnTo>
                <a:lnTo>
                  <a:pt x="461597" y="27219"/>
                </a:lnTo>
                <a:lnTo>
                  <a:pt x="450849" y="12089"/>
                </a:lnTo>
                <a:lnTo>
                  <a:pt x="431333" y="727"/>
                </a:lnTo>
                <a:lnTo>
                  <a:pt x="413557" y="0"/>
                </a:lnTo>
                <a:close/>
              </a:path>
            </a:pathLst>
          </a:custGeom>
          <a:solidFill>
            <a:srgbClr val="CC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7882314" y="792618"/>
            <a:ext cx="1215390" cy="481965"/>
          </a:xfrm>
          <a:custGeom>
            <a:avLst/>
            <a:gdLst/>
            <a:ahLst/>
            <a:cxnLst/>
            <a:rect l="l" t="t" r="r" b="b"/>
            <a:pathLst>
              <a:path w="1215390" h="481965">
                <a:moveTo>
                  <a:pt x="2711" y="5084"/>
                </a:moveTo>
                <a:lnTo>
                  <a:pt x="3109" y="10142"/>
                </a:lnTo>
                <a:lnTo>
                  <a:pt x="14422" y="13586"/>
                </a:lnTo>
                <a:lnTo>
                  <a:pt x="23838" y="19848"/>
                </a:lnTo>
                <a:lnTo>
                  <a:pt x="35480" y="71496"/>
                </a:lnTo>
                <a:lnTo>
                  <a:pt x="36834" y="121655"/>
                </a:lnTo>
                <a:lnTo>
                  <a:pt x="37685" y="181612"/>
                </a:lnTo>
                <a:lnTo>
                  <a:pt x="38057" y="252036"/>
                </a:lnTo>
                <a:lnTo>
                  <a:pt x="37770" y="319228"/>
                </a:lnTo>
                <a:lnTo>
                  <a:pt x="36777" y="379066"/>
                </a:lnTo>
                <a:lnTo>
                  <a:pt x="35002" y="425035"/>
                </a:lnTo>
                <a:lnTo>
                  <a:pt x="20581" y="463374"/>
                </a:lnTo>
                <a:lnTo>
                  <a:pt x="293" y="470976"/>
                </a:lnTo>
                <a:lnTo>
                  <a:pt x="0" y="476243"/>
                </a:lnTo>
                <a:lnTo>
                  <a:pt x="247416" y="476201"/>
                </a:lnTo>
                <a:lnTo>
                  <a:pt x="284178" y="472045"/>
                </a:lnTo>
                <a:lnTo>
                  <a:pt x="320351" y="459845"/>
                </a:lnTo>
                <a:lnTo>
                  <a:pt x="321536" y="459159"/>
                </a:lnTo>
                <a:lnTo>
                  <a:pt x="183134" y="459159"/>
                </a:lnTo>
                <a:lnTo>
                  <a:pt x="149880" y="457322"/>
                </a:lnTo>
                <a:lnTo>
                  <a:pt x="122788" y="406212"/>
                </a:lnTo>
                <a:lnTo>
                  <a:pt x="122264" y="359848"/>
                </a:lnTo>
                <a:lnTo>
                  <a:pt x="122093" y="319228"/>
                </a:lnTo>
                <a:lnTo>
                  <a:pt x="122031" y="236742"/>
                </a:lnTo>
                <a:lnTo>
                  <a:pt x="122288" y="172434"/>
                </a:lnTo>
                <a:lnTo>
                  <a:pt x="122770" y="114578"/>
                </a:lnTo>
                <a:lnTo>
                  <a:pt x="123461" y="69393"/>
                </a:lnTo>
                <a:lnTo>
                  <a:pt x="126144" y="31042"/>
                </a:lnTo>
                <a:lnTo>
                  <a:pt x="149796" y="22811"/>
                </a:lnTo>
                <a:lnTo>
                  <a:pt x="312006" y="22811"/>
                </a:lnTo>
                <a:lnTo>
                  <a:pt x="301032" y="17934"/>
                </a:lnTo>
                <a:lnTo>
                  <a:pt x="262100" y="8138"/>
                </a:lnTo>
                <a:lnTo>
                  <a:pt x="224982" y="5147"/>
                </a:lnTo>
                <a:lnTo>
                  <a:pt x="180032" y="5147"/>
                </a:lnTo>
                <a:lnTo>
                  <a:pt x="2711" y="5084"/>
                </a:lnTo>
                <a:close/>
              </a:path>
              <a:path w="1215390" h="481965">
                <a:moveTo>
                  <a:pt x="312006" y="22811"/>
                </a:moveTo>
                <a:lnTo>
                  <a:pt x="149796" y="22811"/>
                </a:lnTo>
                <a:lnTo>
                  <a:pt x="160752" y="22903"/>
                </a:lnTo>
                <a:lnTo>
                  <a:pt x="168608" y="23111"/>
                </a:lnTo>
                <a:lnTo>
                  <a:pt x="235534" y="32933"/>
                </a:lnTo>
                <a:lnTo>
                  <a:pt x="272698" y="50311"/>
                </a:lnTo>
                <a:lnTo>
                  <a:pt x="302312" y="75657"/>
                </a:lnTo>
                <a:lnTo>
                  <a:pt x="325029" y="107980"/>
                </a:lnTo>
                <a:lnTo>
                  <a:pt x="341506" y="146286"/>
                </a:lnTo>
                <a:lnTo>
                  <a:pt x="352400" y="189583"/>
                </a:lnTo>
                <a:lnTo>
                  <a:pt x="358348" y="236742"/>
                </a:lnTo>
                <a:lnTo>
                  <a:pt x="358287" y="239998"/>
                </a:lnTo>
                <a:lnTo>
                  <a:pt x="356726" y="302428"/>
                </a:lnTo>
                <a:lnTo>
                  <a:pt x="343429" y="356847"/>
                </a:lnTo>
                <a:lnTo>
                  <a:pt x="322024" y="399377"/>
                </a:lnTo>
                <a:lnTo>
                  <a:pt x="296062" y="429255"/>
                </a:lnTo>
                <a:lnTo>
                  <a:pt x="242363" y="453453"/>
                </a:lnTo>
                <a:lnTo>
                  <a:pt x="183134" y="459159"/>
                </a:lnTo>
                <a:lnTo>
                  <a:pt x="321536" y="459159"/>
                </a:lnTo>
                <a:lnTo>
                  <a:pt x="354634" y="439979"/>
                </a:lnTo>
                <a:lnTo>
                  <a:pt x="385637" y="412903"/>
                </a:lnTo>
                <a:lnTo>
                  <a:pt x="412103" y="378957"/>
                </a:lnTo>
                <a:lnTo>
                  <a:pt x="432688" y="338559"/>
                </a:lnTo>
                <a:lnTo>
                  <a:pt x="446067" y="292107"/>
                </a:lnTo>
                <a:lnTo>
                  <a:pt x="450918" y="239998"/>
                </a:lnTo>
                <a:lnTo>
                  <a:pt x="445316" y="181612"/>
                </a:lnTo>
                <a:lnTo>
                  <a:pt x="429452" y="132292"/>
                </a:lnTo>
                <a:lnTo>
                  <a:pt x="405209" y="91652"/>
                </a:lnTo>
                <a:lnTo>
                  <a:pt x="374470" y="59304"/>
                </a:lnTo>
                <a:lnTo>
                  <a:pt x="339116" y="34860"/>
                </a:lnTo>
                <a:lnTo>
                  <a:pt x="312006" y="22811"/>
                </a:lnTo>
                <a:close/>
              </a:path>
              <a:path w="1215390" h="481965">
                <a:moveTo>
                  <a:pt x="224202" y="5084"/>
                </a:moveTo>
                <a:lnTo>
                  <a:pt x="180032" y="5147"/>
                </a:lnTo>
                <a:lnTo>
                  <a:pt x="224982" y="5147"/>
                </a:lnTo>
                <a:lnTo>
                  <a:pt x="224202" y="5084"/>
                </a:lnTo>
                <a:close/>
              </a:path>
              <a:path w="1215390" h="481965">
                <a:moveTo>
                  <a:pt x="666314" y="5084"/>
                </a:moveTo>
                <a:lnTo>
                  <a:pt x="460352" y="5084"/>
                </a:lnTo>
                <a:lnTo>
                  <a:pt x="460708" y="9984"/>
                </a:lnTo>
                <a:lnTo>
                  <a:pt x="474812" y="13906"/>
                </a:lnTo>
                <a:lnTo>
                  <a:pt x="484720" y="23002"/>
                </a:lnTo>
                <a:lnTo>
                  <a:pt x="490502" y="38951"/>
                </a:lnTo>
                <a:lnTo>
                  <a:pt x="492225" y="63428"/>
                </a:lnTo>
                <a:lnTo>
                  <a:pt x="490540" y="422632"/>
                </a:lnTo>
                <a:lnTo>
                  <a:pt x="487912" y="444476"/>
                </a:lnTo>
                <a:lnTo>
                  <a:pt x="480648" y="458827"/>
                </a:lnTo>
                <a:lnTo>
                  <a:pt x="469676" y="467150"/>
                </a:lnTo>
                <a:lnTo>
                  <a:pt x="455923" y="470913"/>
                </a:lnTo>
                <a:lnTo>
                  <a:pt x="455661" y="476243"/>
                </a:lnTo>
                <a:lnTo>
                  <a:pt x="727946" y="476243"/>
                </a:lnTo>
                <a:lnTo>
                  <a:pt x="754593" y="474163"/>
                </a:lnTo>
                <a:lnTo>
                  <a:pt x="787388" y="465354"/>
                </a:lnTo>
                <a:lnTo>
                  <a:pt x="797801" y="459120"/>
                </a:lnTo>
                <a:lnTo>
                  <a:pt x="654295" y="459120"/>
                </a:lnTo>
                <a:lnTo>
                  <a:pt x="629738" y="458902"/>
                </a:lnTo>
                <a:lnTo>
                  <a:pt x="590307" y="455191"/>
                </a:lnTo>
                <a:lnTo>
                  <a:pt x="579322" y="433479"/>
                </a:lnTo>
                <a:lnTo>
                  <a:pt x="579519" y="401391"/>
                </a:lnTo>
                <a:lnTo>
                  <a:pt x="580484" y="322184"/>
                </a:lnTo>
                <a:lnTo>
                  <a:pt x="581737" y="247620"/>
                </a:lnTo>
                <a:lnTo>
                  <a:pt x="582712" y="193403"/>
                </a:lnTo>
                <a:lnTo>
                  <a:pt x="583741" y="138585"/>
                </a:lnTo>
                <a:lnTo>
                  <a:pt x="585647" y="40130"/>
                </a:lnTo>
                <a:lnTo>
                  <a:pt x="616762" y="21877"/>
                </a:lnTo>
                <a:lnTo>
                  <a:pt x="774715" y="21877"/>
                </a:lnTo>
                <a:lnTo>
                  <a:pt x="736555" y="9116"/>
                </a:lnTo>
                <a:lnTo>
                  <a:pt x="696644" y="5134"/>
                </a:lnTo>
                <a:lnTo>
                  <a:pt x="666314" y="5084"/>
                </a:lnTo>
                <a:close/>
              </a:path>
              <a:path w="1215390" h="481965">
                <a:moveTo>
                  <a:pt x="774715" y="21877"/>
                </a:moveTo>
                <a:lnTo>
                  <a:pt x="616762" y="21877"/>
                </a:lnTo>
                <a:lnTo>
                  <a:pt x="638409" y="22078"/>
                </a:lnTo>
                <a:lnTo>
                  <a:pt x="664235" y="24054"/>
                </a:lnTo>
                <a:lnTo>
                  <a:pt x="696397" y="34980"/>
                </a:lnTo>
                <a:lnTo>
                  <a:pt x="724522" y="63176"/>
                </a:lnTo>
                <a:lnTo>
                  <a:pt x="738239" y="116966"/>
                </a:lnTo>
                <a:lnTo>
                  <a:pt x="724714" y="173597"/>
                </a:lnTo>
                <a:lnTo>
                  <a:pt x="689049" y="205816"/>
                </a:lnTo>
                <a:lnTo>
                  <a:pt x="647915" y="220445"/>
                </a:lnTo>
                <a:lnTo>
                  <a:pt x="616766" y="224449"/>
                </a:lnTo>
                <a:lnTo>
                  <a:pt x="616222" y="228313"/>
                </a:lnTo>
                <a:lnTo>
                  <a:pt x="663048" y="234056"/>
                </a:lnTo>
                <a:lnTo>
                  <a:pt x="704099" y="247620"/>
                </a:lnTo>
                <a:lnTo>
                  <a:pt x="737440" y="271585"/>
                </a:lnTo>
                <a:lnTo>
                  <a:pt x="759538" y="308435"/>
                </a:lnTo>
                <a:lnTo>
                  <a:pt x="766856" y="360654"/>
                </a:lnTo>
                <a:lnTo>
                  <a:pt x="759172" y="404824"/>
                </a:lnTo>
                <a:lnTo>
                  <a:pt x="720340" y="448101"/>
                </a:lnTo>
                <a:lnTo>
                  <a:pt x="678289" y="458015"/>
                </a:lnTo>
                <a:lnTo>
                  <a:pt x="654295" y="459120"/>
                </a:lnTo>
                <a:lnTo>
                  <a:pt x="797801" y="459120"/>
                </a:lnTo>
                <a:lnTo>
                  <a:pt x="819789" y="445956"/>
                </a:lnTo>
                <a:lnTo>
                  <a:pt x="845254" y="412112"/>
                </a:lnTo>
                <a:lnTo>
                  <a:pt x="857240" y="359963"/>
                </a:lnTo>
                <a:lnTo>
                  <a:pt x="855313" y="332949"/>
                </a:lnTo>
                <a:lnTo>
                  <a:pt x="840792" y="294239"/>
                </a:lnTo>
                <a:lnTo>
                  <a:pt x="804315" y="254557"/>
                </a:lnTo>
                <a:lnTo>
                  <a:pt x="736522" y="224627"/>
                </a:lnTo>
                <a:lnTo>
                  <a:pt x="754695" y="215709"/>
                </a:lnTo>
                <a:lnTo>
                  <a:pt x="787456" y="193403"/>
                </a:lnTo>
                <a:lnTo>
                  <a:pt x="817482" y="156090"/>
                </a:lnTo>
                <a:lnTo>
                  <a:pt x="827451" y="102149"/>
                </a:lnTo>
                <a:lnTo>
                  <a:pt x="810591" y="51874"/>
                </a:lnTo>
                <a:lnTo>
                  <a:pt x="777415" y="22780"/>
                </a:lnTo>
                <a:lnTo>
                  <a:pt x="774715" y="21877"/>
                </a:lnTo>
                <a:close/>
              </a:path>
              <a:path w="1215390" h="481965">
                <a:moveTo>
                  <a:pt x="1135027" y="460757"/>
                </a:moveTo>
                <a:lnTo>
                  <a:pt x="895991" y="460757"/>
                </a:lnTo>
                <a:lnTo>
                  <a:pt x="903616" y="461950"/>
                </a:lnTo>
                <a:lnTo>
                  <a:pt x="942191" y="472471"/>
                </a:lnTo>
                <a:lnTo>
                  <a:pt x="966762" y="478034"/>
                </a:lnTo>
                <a:lnTo>
                  <a:pt x="987872" y="480490"/>
                </a:lnTo>
                <a:lnTo>
                  <a:pt x="1016063" y="481687"/>
                </a:lnTo>
                <a:lnTo>
                  <a:pt x="1069565" y="479493"/>
                </a:lnTo>
                <a:lnTo>
                  <a:pt x="1116428" y="469362"/>
                </a:lnTo>
                <a:lnTo>
                  <a:pt x="1135027" y="460757"/>
                </a:lnTo>
                <a:close/>
              </a:path>
              <a:path w="1215390" h="481965">
                <a:moveTo>
                  <a:pt x="878245" y="381303"/>
                </a:moveTo>
                <a:lnTo>
                  <a:pt x="878004" y="471908"/>
                </a:lnTo>
                <a:lnTo>
                  <a:pt x="883313" y="471625"/>
                </a:lnTo>
                <a:lnTo>
                  <a:pt x="886898" y="465827"/>
                </a:lnTo>
                <a:lnTo>
                  <a:pt x="890771" y="462126"/>
                </a:lnTo>
                <a:lnTo>
                  <a:pt x="895991" y="460757"/>
                </a:lnTo>
                <a:lnTo>
                  <a:pt x="1135027" y="460757"/>
                </a:lnTo>
                <a:lnTo>
                  <a:pt x="1136545" y="460055"/>
                </a:lnTo>
                <a:lnTo>
                  <a:pt x="1006220" y="460055"/>
                </a:lnTo>
                <a:lnTo>
                  <a:pt x="965552" y="455395"/>
                </a:lnTo>
                <a:lnTo>
                  <a:pt x="915741" y="432656"/>
                </a:lnTo>
                <a:lnTo>
                  <a:pt x="888162" y="399950"/>
                </a:lnTo>
                <a:lnTo>
                  <a:pt x="883439" y="381596"/>
                </a:lnTo>
                <a:lnTo>
                  <a:pt x="878245" y="381303"/>
                </a:lnTo>
                <a:close/>
              </a:path>
              <a:path w="1215390" h="481965">
                <a:moveTo>
                  <a:pt x="1073947" y="0"/>
                </a:moveTo>
                <a:lnTo>
                  <a:pt x="993393" y="4066"/>
                </a:lnTo>
                <a:lnTo>
                  <a:pt x="952115" y="15690"/>
                </a:lnTo>
                <a:lnTo>
                  <a:pt x="916194" y="37334"/>
                </a:lnTo>
                <a:lnTo>
                  <a:pt x="889240" y="71349"/>
                </a:lnTo>
                <a:lnTo>
                  <a:pt x="874863" y="120086"/>
                </a:lnTo>
                <a:lnTo>
                  <a:pt x="870922" y="159367"/>
                </a:lnTo>
                <a:lnTo>
                  <a:pt x="874121" y="183187"/>
                </a:lnTo>
                <a:lnTo>
                  <a:pt x="918181" y="223067"/>
                </a:lnTo>
                <a:lnTo>
                  <a:pt x="957883" y="246829"/>
                </a:lnTo>
                <a:lnTo>
                  <a:pt x="1005174" y="263194"/>
                </a:lnTo>
                <a:lnTo>
                  <a:pt x="1050363" y="275275"/>
                </a:lnTo>
                <a:lnTo>
                  <a:pt x="1083757" y="286185"/>
                </a:lnTo>
                <a:lnTo>
                  <a:pt x="1107860" y="304251"/>
                </a:lnTo>
                <a:lnTo>
                  <a:pt x="1120574" y="326549"/>
                </a:lnTo>
                <a:lnTo>
                  <a:pt x="1125217" y="348705"/>
                </a:lnTo>
                <a:lnTo>
                  <a:pt x="1125107" y="366340"/>
                </a:lnTo>
                <a:lnTo>
                  <a:pt x="1112300" y="410011"/>
                </a:lnTo>
                <a:lnTo>
                  <a:pt x="1086144" y="439183"/>
                </a:lnTo>
                <a:lnTo>
                  <a:pt x="1049749" y="455363"/>
                </a:lnTo>
                <a:lnTo>
                  <a:pt x="1006220" y="460055"/>
                </a:lnTo>
                <a:lnTo>
                  <a:pt x="1136545" y="460055"/>
                </a:lnTo>
                <a:lnTo>
                  <a:pt x="1155544" y="451264"/>
                </a:lnTo>
                <a:lnTo>
                  <a:pt x="1185808" y="425170"/>
                </a:lnTo>
                <a:lnTo>
                  <a:pt x="1206114" y="391050"/>
                </a:lnTo>
                <a:lnTo>
                  <a:pt x="1215355" y="348875"/>
                </a:lnTo>
                <a:lnTo>
                  <a:pt x="1210454" y="292006"/>
                </a:lnTo>
                <a:lnTo>
                  <a:pt x="1190287" y="251572"/>
                </a:lnTo>
                <a:lnTo>
                  <a:pt x="1160767" y="224539"/>
                </a:lnTo>
                <a:lnTo>
                  <a:pt x="1097303" y="198541"/>
                </a:lnTo>
                <a:lnTo>
                  <a:pt x="1075181" y="193508"/>
                </a:lnTo>
                <a:lnTo>
                  <a:pt x="1029142" y="181256"/>
                </a:lnTo>
                <a:lnTo>
                  <a:pt x="993566" y="165878"/>
                </a:lnTo>
                <a:lnTo>
                  <a:pt x="970713" y="142610"/>
                </a:lnTo>
                <a:lnTo>
                  <a:pt x="962839" y="106694"/>
                </a:lnTo>
                <a:lnTo>
                  <a:pt x="969543" y="74169"/>
                </a:lnTo>
                <a:lnTo>
                  <a:pt x="989776" y="45656"/>
                </a:lnTo>
                <a:lnTo>
                  <a:pt x="1024545" y="26123"/>
                </a:lnTo>
                <a:lnTo>
                  <a:pt x="1074857" y="20539"/>
                </a:lnTo>
                <a:lnTo>
                  <a:pt x="1185522" y="20539"/>
                </a:lnTo>
                <a:lnTo>
                  <a:pt x="1185431" y="15984"/>
                </a:lnTo>
                <a:lnTo>
                  <a:pt x="1163011" y="15984"/>
                </a:lnTo>
                <a:lnTo>
                  <a:pt x="1150551" y="12613"/>
                </a:lnTo>
                <a:lnTo>
                  <a:pt x="1120314" y="5079"/>
                </a:lnTo>
                <a:lnTo>
                  <a:pt x="1098346" y="1265"/>
                </a:lnTo>
                <a:lnTo>
                  <a:pt x="1073947" y="0"/>
                </a:lnTo>
                <a:close/>
              </a:path>
              <a:path w="1215390" h="481965">
                <a:moveTo>
                  <a:pt x="1185522" y="20539"/>
                </a:moveTo>
                <a:lnTo>
                  <a:pt x="1074857" y="20539"/>
                </a:lnTo>
                <a:lnTo>
                  <a:pt x="1118133" y="28098"/>
                </a:lnTo>
                <a:lnTo>
                  <a:pt x="1149862" y="43939"/>
                </a:lnTo>
                <a:lnTo>
                  <a:pt x="1170829" y="65532"/>
                </a:lnTo>
                <a:lnTo>
                  <a:pt x="1181817" y="90349"/>
                </a:lnTo>
                <a:lnTo>
                  <a:pt x="1186916" y="90422"/>
                </a:lnTo>
                <a:lnTo>
                  <a:pt x="1185522" y="20539"/>
                </a:lnTo>
                <a:close/>
              </a:path>
              <a:path w="1215390" h="481965">
                <a:moveTo>
                  <a:pt x="1185241" y="6456"/>
                </a:moveTo>
                <a:lnTo>
                  <a:pt x="1180717" y="6498"/>
                </a:lnTo>
                <a:lnTo>
                  <a:pt x="1179430" y="8068"/>
                </a:lnTo>
                <a:lnTo>
                  <a:pt x="1177451" y="10676"/>
                </a:lnTo>
                <a:lnTo>
                  <a:pt x="1173440" y="12047"/>
                </a:lnTo>
                <a:lnTo>
                  <a:pt x="1163011" y="15984"/>
                </a:lnTo>
                <a:lnTo>
                  <a:pt x="1185431" y="15984"/>
                </a:lnTo>
                <a:lnTo>
                  <a:pt x="1185241" y="64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 txBox="1"/>
          <p:nvPr/>
        </p:nvSpPr>
        <p:spPr>
          <a:xfrm>
            <a:off x="1003477" y="10631803"/>
            <a:ext cx="15755619" cy="32067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70"/>
              </a:spcBef>
            </a:pP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 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Glossary for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deﬁnition of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 terms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used in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publication.</a:t>
            </a:r>
            <a:r>
              <a:rPr sz="900" spc="229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 contained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 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 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intended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only for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 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person 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whom it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has been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delivered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and should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not be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disseminated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 distributed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 third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parties without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our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prior written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consent.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DBS</a:t>
            </a:r>
            <a:r>
              <a:rPr sz="900" spc="-2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accepts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liability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whatsoever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with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respect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contents.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Disclaimer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found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Certain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©2020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MSCI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ESG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Research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LLC.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reproduced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permission.</a:t>
            </a:r>
            <a:endParaRPr sz="900">
              <a:latin typeface="Open Sans"/>
              <a:cs typeface="Open Sans"/>
            </a:endParaRPr>
          </a:p>
        </p:txBody>
      </p:sp>
      <p:sp>
        <p:nvSpPr>
          <p:cNvPr id="48" name="object 4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2666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spc="-25" dirty="0"/>
              <a:t>XX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</a:pPr>
            <a:r>
              <a:rPr dirty="0"/>
              <a:t>Our</a:t>
            </a:r>
            <a:r>
              <a:rPr spc="-5" dirty="0"/>
              <a:t> </a:t>
            </a:r>
            <a:r>
              <a:rPr spc="-10" dirty="0"/>
              <a:t>Approach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578509" y="2407817"/>
            <a:ext cx="5525770" cy="387921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700" b="1" dirty="0">
                <a:solidFill>
                  <a:srgbClr val="ED1D24"/>
                </a:solidFill>
                <a:latin typeface="Open Sans"/>
                <a:cs typeface="Open Sans"/>
              </a:rPr>
              <a:t>IMPORTANT</a:t>
            </a:r>
            <a:r>
              <a:rPr sz="1700" b="1" spc="65" dirty="0">
                <a:solidFill>
                  <a:srgbClr val="ED1D24"/>
                </a:solidFill>
                <a:latin typeface="Open Sans"/>
                <a:cs typeface="Open Sans"/>
              </a:rPr>
              <a:t> </a:t>
            </a:r>
            <a:r>
              <a:rPr sz="1700" b="1" spc="-10" dirty="0">
                <a:solidFill>
                  <a:srgbClr val="ED1D24"/>
                </a:solidFill>
                <a:latin typeface="Open Sans"/>
                <a:cs typeface="Open Sans"/>
              </a:rPr>
              <a:t>NOTES</a:t>
            </a:r>
            <a:endParaRPr sz="1700" dirty="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1670"/>
              </a:spcBef>
            </a:pPr>
            <a:r>
              <a:rPr sz="1700" b="1" dirty="0">
                <a:latin typeface="Open Sans"/>
                <a:cs typeface="Open Sans"/>
              </a:rPr>
              <a:t>Desk</a:t>
            </a:r>
            <a:r>
              <a:rPr sz="1700" b="1" spc="30" dirty="0">
                <a:latin typeface="Open Sans"/>
                <a:cs typeface="Open Sans"/>
              </a:rPr>
              <a:t> </a:t>
            </a:r>
            <a:r>
              <a:rPr sz="1700" b="1" spc="-10" dirty="0">
                <a:latin typeface="Open Sans"/>
                <a:cs typeface="Open Sans"/>
              </a:rPr>
              <a:t>Commentaries</a:t>
            </a:r>
            <a:endParaRPr sz="1700" dirty="0">
              <a:latin typeface="Open Sans"/>
              <a:cs typeface="Open Sans"/>
            </a:endParaRPr>
          </a:p>
          <a:p>
            <a:pPr marL="12700" marR="313055">
              <a:lnSpc>
                <a:spcPct val="101499"/>
              </a:lnSpc>
              <a:spcBef>
                <a:spcPts val="1155"/>
              </a:spcBef>
            </a:pPr>
            <a:r>
              <a:rPr sz="1300" dirty="0">
                <a:latin typeface="Open Sans"/>
                <a:cs typeface="Open Sans"/>
              </a:rPr>
              <a:t>Marketing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Communication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–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This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is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not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investment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research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and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spc="-25" dirty="0">
                <a:latin typeface="Open Sans"/>
                <a:cs typeface="Open Sans"/>
              </a:rPr>
              <a:t>is </a:t>
            </a:r>
            <a:r>
              <a:rPr sz="1300" dirty="0">
                <a:latin typeface="Open Sans"/>
                <a:cs typeface="Open Sans"/>
              </a:rPr>
              <a:t>intended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for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non-US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Persons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who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are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Accredited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Investors, </a:t>
            </a:r>
            <a:r>
              <a:rPr sz="1300" dirty="0">
                <a:latin typeface="Open Sans"/>
                <a:cs typeface="Open Sans"/>
              </a:rPr>
              <a:t>Institutional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Investors,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Professional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Investors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and/or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Professional </a:t>
            </a:r>
            <a:r>
              <a:rPr sz="1300" dirty="0">
                <a:latin typeface="Open Sans"/>
                <a:cs typeface="Open Sans"/>
              </a:rPr>
              <a:t>Clients/Market</a:t>
            </a:r>
            <a:r>
              <a:rPr sz="1300" spc="10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Counterparty(ies)</a:t>
            </a:r>
            <a:r>
              <a:rPr sz="1300" spc="10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only.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1240"/>
              </a:spcBef>
            </a:pPr>
            <a:r>
              <a:rPr sz="1300" dirty="0">
                <a:latin typeface="Open Sans"/>
                <a:cs typeface="Open Sans"/>
              </a:rPr>
              <a:t>This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Information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has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been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prepared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by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individual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sales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and/or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trading </a:t>
            </a:r>
            <a:r>
              <a:rPr sz="1300" dirty="0">
                <a:latin typeface="Open Sans"/>
                <a:cs typeface="Open Sans"/>
              </a:rPr>
              <a:t>personnel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of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DBS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Bank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Ltd,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its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related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companies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aﬃliates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which </a:t>
            </a:r>
            <a:r>
              <a:rPr sz="1300" dirty="0">
                <a:latin typeface="Open Sans"/>
                <a:cs typeface="Open Sans"/>
              </a:rPr>
              <a:t>includes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DBS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Bank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(Hong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Kong)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Limited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(collectively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“DBS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Group”).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20" dirty="0">
                <a:latin typeface="Open Sans"/>
                <a:cs typeface="Open Sans"/>
              </a:rPr>
              <a:t>This </a:t>
            </a:r>
            <a:r>
              <a:rPr sz="1300" dirty="0">
                <a:latin typeface="Open Sans"/>
                <a:cs typeface="Open Sans"/>
              </a:rPr>
              <a:t>document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should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be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read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solely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as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marketing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communication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and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spc="-25" dirty="0">
                <a:latin typeface="Open Sans"/>
                <a:cs typeface="Open Sans"/>
              </a:rPr>
              <a:t>is </a:t>
            </a:r>
            <a:r>
              <a:rPr sz="1300" dirty="0">
                <a:latin typeface="Open Sans"/>
                <a:cs typeface="Open Sans"/>
              </a:rPr>
              <a:t>for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information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purposes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only.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has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not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been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prepared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accordance </a:t>
            </a:r>
            <a:r>
              <a:rPr sz="1300" dirty="0">
                <a:latin typeface="Open Sans"/>
                <a:cs typeface="Open Sans"/>
              </a:rPr>
              <a:t>with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legal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requirements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designed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to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promote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the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independence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25" dirty="0">
                <a:latin typeface="Open Sans"/>
                <a:cs typeface="Open Sans"/>
              </a:rPr>
              <a:t>of </a:t>
            </a:r>
            <a:r>
              <a:rPr sz="1300" dirty="0">
                <a:latin typeface="Open Sans"/>
                <a:cs typeface="Open Sans"/>
              </a:rPr>
              <a:t>research,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is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not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intended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to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constitute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independent,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impartial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spc="-25" dirty="0">
                <a:latin typeface="Open Sans"/>
                <a:cs typeface="Open Sans"/>
              </a:rPr>
              <a:t>or </a:t>
            </a:r>
            <a:r>
              <a:rPr sz="1300" dirty="0">
                <a:latin typeface="Open Sans"/>
                <a:cs typeface="Open Sans"/>
              </a:rPr>
              <a:t>objective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research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analysis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or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recommendation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from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DBS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Group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spc="-25" dirty="0">
                <a:latin typeface="Open Sans"/>
                <a:cs typeface="Open Sans"/>
              </a:rPr>
              <a:t>and </a:t>
            </a:r>
            <a:r>
              <a:rPr sz="1300" dirty="0">
                <a:latin typeface="Open Sans"/>
                <a:cs typeface="Open Sans"/>
              </a:rPr>
              <a:t>should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not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be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treated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relied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on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such.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Please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note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and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carefully </a:t>
            </a:r>
            <a:r>
              <a:rPr sz="1300" dirty="0">
                <a:latin typeface="Open Sans"/>
                <a:cs typeface="Open Sans"/>
              </a:rPr>
              <a:t>read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further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important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information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at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the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20" dirty="0">
                <a:latin typeface="Open Sans"/>
                <a:cs typeface="Open Sans"/>
              </a:rPr>
              <a:t>end.</a:t>
            </a:r>
            <a:endParaRPr sz="1300" dirty="0">
              <a:latin typeface="Open Sans"/>
              <a:cs typeface="Open San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571218" y="6598329"/>
            <a:ext cx="5549265" cy="124015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700" b="1" dirty="0">
                <a:latin typeface="Open Sans"/>
                <a:cs typeface="Open Sans"/>
              </a:rPr>
              <a:t>MSCI</a:t>
            </a:r>
            <a:r>
              <a:rPr sz="1700" b="1" spc="25" dirty="0">
                <a:latin typeface="Open Sans"/>
                <a:cs typeface="Open Sans"/>
              </a:rPr>
              <a:t> </a:t>
            </a:r>
            <a:r>
              <a:rPr sz="1700" b="1" dirty="0">
                <a:latin typeface="Open Sans"/>
                <a:cs typeface="Open Sans"/>
              </a:rPr>
              <a:t>ESG</a:t>
            </a:r>
            <a:r>
              <a:rPr sz="1700" b="1" spc="30" dirty="0">
                <a:latin typeface="Open Sans"/>
                <a:cs typeface="Open Sans"/>
              </a:rPr>
              <a:t> </a:t>
            </a:r>
            <a:r>
              <a:rPr sz="1700" b="1" spc="-10" dirty="0">
                <a:latin typeface="Open Sans"/>
                <a:cs typeface="Open Sans"/>
              </a:rPr>
              <a:t>Ratings</a:t>
            </a:r>
            <a:endParaRPr sz="1700" dirty="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1180"/>
              </a:spcBef>
            </a:pPr>
            <a:r>
              <a:rPr sz="1300" dirty="0">
                <a:latin typeface="Open Sans"/>
                <a:cs typeface="Open Sans"/>
              </a:rPr>
              <a:t>MSCI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ESG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Ratings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aim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to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measure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company’s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resilience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to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long-</a:t>
            </a:r>
            <a:r>
              <a:rPr sz="1300" spc="-10" dirty="0">
                <a:latin typeface="Open Sans"/>
                <a:cs typeface="Open Sans"/>
              </a:rPr>
              <a:t>term,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</a:pPr>
            <a:r>
              <a:rPr sz="1300" dirty="0">
                <a:latin typeface="Open Sans"/>
                <a:cs typeface="Open Sans"/>
              </a:rPr>
              <a:t>ﬁnancially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relevant</a:t>
            </a:r>
            <a:r>
              <a:rPr sz="1300" spc="5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Environment,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Social</a:t>
            </a:r>
            <a:r>
              <a:rPr sz="1300" spc="5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and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Governance</a:t>
            </a:r>
            <a:r>
              <a:rPr sz="1300" spc="5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(ESG)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risks. </a:t>
            </a:r>
            <a:r>
              <a:rPr sz="1300" dirty="0">
                <a:latin typeface="Open Sans"/>
                <a:cs typeface="Open Sans"/>
              </a:rPr>
              <a:t>MSCI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classiﬁes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AAA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and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AA-rated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securities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ESG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Leaders.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BBB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spc="-25" dirty="0">
                <a:latin typeface="Open Sans"/>
                <a:cs typeface="Open Sans"/>
              </a:rPr>
              <a:t>and </a:t>
            </a:r>
            <a:r>
              <a:rPr sz="1300" dirty="0">
                <a:latin typeface="Open Sans"/>
                <a:cs typeface="Open Sans"/>
              </a:rPr>
              <a:t>BB-rated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securities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average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while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and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CCC-rated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Laggards.</a:t>
            </a:r>
            <a:endParaRPr sz="1300" dirty="0">
              <a:latin typeface="Open Sans"/>
              <a:cs typeface="Open San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583921" y="8023075"/>
            <a:ext cx="744855" cy="374650"/>
          </a:xfrm>
          <a:prstGeom prst="rect">
            <a:avLst/>
          </a:prstGeom>
          <a:solidFill>
            <a:srgbClr val="237C74"/>
          </a:solidFill>
        </p:spPr>
        <p:txBody>
          <a:bodyPr vert="horz" wrap="square" lIns="0" tIns="59055" rIns="0" bIns="0" rtlCol="0">
            <a:spAutoFit/>
          </a:bodyPr>
          <a:lstStyle/>
          <a:p>
            <a:pPr marL="134620">
              <a:lnSpc>
                <a:spcPct val="100000"/>
              </a:lnSpc>
              <a:spcBef>
                <a:spcPts val="465"/>
              </a:spcBef>
            </a:pPr>
            <a:r>
              <a:rPr sz="1800" b="1" spc="30" dirty="0">
                <a:solidFill>
                  <a:srgbClr val="FFFFFF"/>
                </a:solidFill>
                <a:latin typeface="Open Sans Semibold"/>
                <a:cs typeface="Open Sans Semibold"/>
              </a:rPr>
              <a:t>AAA</a:t>
            </a:r>
            <a:endParaRPr sz="1800">
              <a:latin typeface="Open Sans Semibold"/>
              <a:cs typeface="Open Sans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4363343" y="8023075"/>
            <a:ext cx="744855" cy="374650"/>
          </a:xfrm>
          <a:prstGeom prst="rect">
            <a:avLst/>
          </a:prstGeom>
          <a:solidFill>
            <a:srgbClr val="237C74"/>
          </a:solidFill>
        </p:spPr>
        <p:txBody>
          <a:bodyPr vert="horz" wrap="square" lIns="0" tIns="59055" rIns="0" bIns="0" rtlCol="0">
            <a:spAutoFit/>
          </a:bodyPr>
          <a:lstStyle/>
          <a:p>
            <a:pPr marL="213995">
              <a:lnSpc>
                <a:spcPct val="100000"/>
              </a:lnSpc>
              <a:spcBef>
                <a:spcPts val="465"/>
              </a:spcBef>
            </a:pPr>
            <a:r>
              <a:rPr sz="1800" b="1" spc="30" dirty="0">
                <a:solidFill>
                  <a:srgbClr val="FFFFFF"/>
                </a:solidFill>
                <a:latin typeface="Open Sans Semibold"/>
                <a:cs typeface="Open Sans Semibold"/>
              </a:rPr>
              <a:t>AA</a:t>
            </a:r>
            <a:endParaRPr sz="1800">
              <a:latin typeface="Open Sans Semibold"/>
              <a:cs typeface="Open Sans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7564481" y="8023075"/>
            <a:ext cx="744855" cy="374650"/>
          </a:xfrm>
          <a:prstGeom prst="rect">
            <a:avLst/>
          </a:prstGeom>
          <a:solidFill>
            <a:srgbClr val="D04E52"/>
          </a:solidFill>
        </p:spPr>
        <p:txBody>
          <a:bodyPr vert="horz" wrap="square" lIns="0" tIns="5905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465"/>
              </a:spcBef>
            </a:pPr>
            <a:r>
              <a:rPr sz="1800" b="1" spc="10" dirty="0">
                <a:solidFill>
                  <a:srgbClr val="FFFFFF"/>
                </a:solidFill>
                <a:latin typeface="Open Sans Semibold"/>
                <a:cs typeface="Open Sans Semibold"/>
              </a:rPr>
              <a:t>B</a:t>
            </a:r>
            <a:endParaRPr sz="1800">
              <a:latin typeface="Open Sans Semibold"/>
              <a:cs typeface="Open Sans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8343912" y="8023075"/>
            <a:ext cx="744855" cy="374650"/>
          </a:xfrm>
          <a:prstGeom prst="rect">
            <a:avLst/>
          </a:prstGeom>
          <a:solidFill>
            <a:srgbClr val="D04E52"/>
          </a:solidFill>
        </p:spPr>
        <p:txBody>
          <a:bodyPr vert="horz" wrap="square" lIns="0" tIns="59055" rIns="0" bIns="0" rtlCol="0">
            <a:spAutoFit/>
          </a:bodyPr>
          <a:lstStyle/>
          <a:p>
            <a:pPr marL="144145">
              <a:lnSpc>
                <a:spcPct val="100000"/>
              </a:lnSpc>
              <a:spcBef>
                <a:spcPts val="465"/>
              </a:spcBef>
            </a:pPr>
            <a:r>
              <a:rPr sz="1800" b="1" spc="30" dirty="0">
                <a:solidFill>
                  <a:srgbClr val="FFFFFF"/>
                </a:solidFill>
                <a:latin typeface="Open Sans Semibold"/>
                <a:cs typeface="Open Sans Semibold"/>
              </a:rPr>
              <a:t>CCC</a:t>
            </a:r>
            <a:endParaRPr sz="1800">
              <a:latin typeface="Open Sans Semibold"/>
              <a:cs typeface="Open Sans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5184490" y="8023075"/>
            <a:ext cx="744855" cy="374650"/>
          </a:xfrm>
          <a:prstGeom prst="rect">
            <a:avLst/>
          </a:prstGeom>
          <a:solidFill>
            <a:srgbClr val="FCB634"/>
          </a:solidFill>
        </p:spPr>
        <p:txBody>
          <a:bodyPr vert="horz" wrap="square" lIns="0" tIns="5905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465"/>
              </a:spcBef>
            </a:pPr>
            <a:r>
              <a:rPr sz="1800" b="1" spc="10" dirty="0">
                <a:solidFill>
                  <a:srgbClr val="FFFFFF"/>
                </a:solidFill>
                <a:latin typeface="Open Sans Semibold"/>
                <a:cs typeface="Open Sans Semibold"/>
              </a:rPr>
              <a:t>A</a:t>
            </a:r>
            <a:endParaRPr sz="1800">
              <a:latin typeface="Open Sans Semibold"/>
              <a:cs typeface="Open Sans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5963912" y="8023075"/>
            <a:ext cx="744855" cy="374650"/>
          </a:xfrm>
          <a:prstGeom prst="rect">
            <a:avLst/>
          </a:prstGeom>
          <a:solidFill>
            <a:srgbClr val="FCB634"/>
          </a:solidFill>
        </p:spPr>
        <p:txBody>
          <a:bodyPr vert="horz" wrap="square" lIns="0" tIns="59055" rIns="0" bIns="0" rtlCol="0">
            <a:spAutoFit/>
          </a:bodyPr>
          <a:lstStyle/>
          <a:p>
            <a:pPr marL="134620">
              <a:lnSpc>
                <a:spcPct val="100000"/>
              </a:lnSpc>
              <a:spcBef>
                <a:spcPts val="465"/>
              </a:spcBef>
            </a:pPr>
            <a:r>
              <a:rPr sz="1800" b="1" spc="30" dirty="0">
                <a:solidFill>
                  <a:srgbClr val="FFFFFF"/>
                </a:solidFill>
                <a:latin typeface="Open Sans Semibold"/>
                <a:cs typeface="Open Sans Semibold"/>
              </a:rPr>
              <a:t>BBB</a:t>
            </a:r>
            <a:endParaRPr sz="1800">
              <a:latin typeface="Open Sans Semibold"/>
              <a:cs typeface="Open Sans Semibold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6743343" y="8023075"/>
            <a:ext cx="744855" cy="374650"/>
          </a:xfrm>
          <a:custGeom>
            <a:avLst/>
            <a:gdLst/>
            <a:ahLst/>
            <a:cxnLst/>
            <a:rect l="l" t="t" r="r" b="b"/>
            <a:pathLst>
              <a:path w="744855" h="374650">
                <a:moveTo>
                  <a:pt x="744815" y="0"/>
                </a:moveTo>
                <a:lnTo>
                  <a:pt x="0" y="0"/>
                </a:lnTo>
                <a:lnTo>
                  <a:pt x="0" y="374386"/>
                </a:lnTo>
                <a:lnTo>
                  <a:pt x="744815" y="374386"/>
                </a:lnTo>
                <a:lnTo>
                  <a:pt x="744815" y="0"/>
                </a:lnTo>
                <a:close/>
              </a:path>
            </a:pathLst>
          </a:custGeom>
          <a:solidFill>
            <a:srgbClr val="FCB63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6945061" y="8067213"/>
            <a:ext cx="342265" cy="30353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800" b="1" spc="30" dirty="0">
                <a:solidFill>
                  <a:srgbClr val="FFFFFF"/>
                </a:solidFill>
                <a:latin typeface="Open Sans Semibold"/>
                <a:cs typeface="Open Sans Semibold"/>
              </a:rPr>
              <a:t>BB</a:t>
            </a:r>
            <a:endParaRPr sz="1800">
              <a:latin typeface="Open Sans Semibold"/>
              <a:cs typeface="Open Sans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578509" y="8519885"/>
            <a:ext cx="5316220" cy="8540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53695">
              <a:lnSpc>
                <a:spcPct val="100000"/>
              </a:lnSpc>
              <a:spcBef>
                <a:spcPts val="130"/>
              </a:spcBef>
              <a:tabLst>
                <a:tab pos="2254250" algn="l"/>
                <a:tab pos="4232910" algn="l"/>
              </a:tabLst>
            </a:pPr>
            <a:r>
              <a:rPr sz="1700" b="1" spc="-10" dirty="0">
                <a:solidFill>
                  <a:srgbClr val="237C74"/>
                </a:solidFill>
                <a:latin typeface="Open Sans Semibold"/>
                <a:cs typeface="Open Sans Semibold"/>
              </a:rPr>
              <a:t>LEADER</a:t>
            </a:r>
            <a:r>
              <a:rPr sz="1700" b="1" dirty="0">
                <a:solidFill>
                  <a:srgbClr val="237C74"/>
                </a:solidFill>
                <a:latin typeface="Open Sans Semibold"/>
                <a:cs typeface="Open Sans Semibold"/>
              </a:rPr>
              <a:t>	</a:t>
            </a:r>
            <a:r>
              <a:rPr sz="1700" b="1" spc="35" dirty="0">
                <a:solidFill>
                  <a:srgbClr val="FCB634"/>
                </a:solidFill>
                <a:latin typeface="Open Sans Semibold"/>
                <a:cs typeface="Open Sans Semibold"/>
              </a:rPr>
              <a:t>AVERAGE</a:t>
            </a:r>
            <a:r>
              <a:rPr sz="1700" b="1" dirty="0">
                <a:solidFill>
                  <a:srgbClr val="FCB634"/>
                </a:solidFill>
                <a:latin typeface="Open Sans Semibold"/>
                <a:cs typeface="Open Sans Semibold"/>
              </a:rPr>
              <a:t>	</a:t>
            </a:r>
            <a:r>
              <a:rPr sz="1700" b="1" spc="40" dirty="0">
                <a:solidFill>
                  <a:srgbClr val="D04E52"/>
                </a:solidFill>
                <a:latin typeface="Open Sans Semibold"/>
                <a:cs typeface="Open Sans Semibold"/>
              </a:rPr>
              <a:t>LAGGARD</a:t>
            </a:r>
            <a:endParaRPr sz="1700">
              <a:latin typeface="Open Sans Semibold"/>
              <a:cs typeface="Open Sans Semibold"/>
            </a:endParaRPr>
          </a:p>
          <a:p>
            <a:pPr marL="12700">
              <a:lnSpc>
                <a:spcPct val="100000"/>
              </a:lnSpc>
              <a:spcBef>
                <a:spcPts val="1920"/>
              </a:spcBef>
            </a:pPr>
            <a:r>
              <a:rPr sz="950" dirty="0">
                <a:latin typeface="Open Sans"/>
                <a:cs typeface="Open Sans"/>
              </a:rPr>
              <a:t>MSCI</a:t>
            </a:r>
            <a:r>
              <a:rPr sz="950" spc="8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ESG</a:t>
            </a:r>
            <a:r>
              <a:rPr sz="950" spc="8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Ratings</a:t>
            </a:r>
            <a:r>
              <a:rPr sz="950" spc="90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aim</a:t>
            </a:r>
            <a:r>
              <a:rPr sz="950" spc="8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to</a:t>
            </a:r>
            <a:r>
              <a:rPr sz="950" spc="8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measure</a:t>
            </a:r>
            <a:r>
              <a:rPr sz="950" spc="90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a</a:t>
            </a:r>
            <a:r>
              <a:rPr sz="950" spc="8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company’s</a:t>
            </a:r>
            <a:r>
              <a:rPr sz="950" spc="8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resilience</a:t>
            </a:r>
            <a:r>
              <a:rPr sz="950" spc="90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to</a:t>
            </a:r>
            <a:r>
              <a:rPr sz="950" spc="8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long-term,</a:t>
            </a:r>
            <a:r>
              <a:rPr sz="950" spc="90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ﬁnancially</a:t>
            </a:r>
            <a:r>
              <a:rPr sz="950" spc="85" dirty="0">
                <a:latin typeface="Open Sans"/>
                <a:cs typeface="Open Sans"/>
              </a:rPr>
              <a:t> </a:t>
            </a:r>
            <a:r>
              <a:rPr sz="950" spc="-10" dirty="0">
                <a:latin typeface="Open Sans"/>
                <a:cs typeface="Open Sans"/>
              </a:rPr>
              <a:t>relevant</a:t>
            </a:r>
            <a:endParaRPr sz="95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245"/>
              </a:spcBef>
            </a:pPr>
            <a:r>
              <a:rPr sz="950" dirty="0">
                <a:latin typeface="Open Sans"/>
                <a:cs typeface="Open Sans"/>
              </a:rPr>
              <a:t>Environment,</a:t>
            </a:r>
            <a:r>
              <a:rPr sz="950" spc="110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Social</a:t>
            </a:r>
            <a:r>
              <a:rPr sz="950" spc="110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and</a:t>
            </a:r>
            <a:r>
              <a:rPr sz="950" spc="114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Governance</a:t>
            </a:r>
            <a:r>
              <a:rPr sz="950" spc="110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(ESG)</a:t>
            </a:r>
            <a:r>
              <a:rPr sz="950" spc="110" dirty="0">
                <a:latin typeface="Open Sans"/>
                <a:cs typeface="Open Sans"/>
              </a:rPr>
              <a:t> </a:t>
            </a:r>
            <a:r>
              <a:rPr sz="950" spc="-10" dirty="0">
                <a:latin typeface="Open Sans"/>
                <a:cs typeface="Open Sans"/>
              </a:rPr>
              <a:t>risks.</a:t>
            </a:r>
            <a:endParaRPr sz="950">
              <a:latin typeface="Open Sans"/>
              <a:cs typeface="Open Sans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3594390" y="8446184"/>
            <a:ext cx="275590" cy="232410"/>
          </a:xfrm>
          <a:custGeom>
            <a:avLst/>
            <a:gdLst/>
            <a:ahLst/>
            <a:cxnLst/>
            <a:rect l="l" t="t" r="r" b="b"/>
            <a:pathLst>
              <a:path w="275590" h="232409">
                <a:moveTo>
                  <a:pt x="0" y="0"/>
                </a:moveTo>
                <a:lnTo>
                  <a:pt x="0" y="232055"/>
                </a:lnTo>
                <a:lnTo>
                  <a:pt x="275195" y="232055"/>
                </a:lnTo>
              </a:path>
            </a:pathLst>
          </a:custGeom>
          <a:ln w="20941">
            <a:solidFill>
              <a:srgbClr val="237C7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824538" y="8446184"/>
            <a:ext cx="275590" cy="232410"/>
          </a:xfrm>
          <a:custGeom>
            <a:avLst/>
            <a:gdLst/>
            <a:ahLst/>
            <a:cxnLst/>
            <a:rect l="l" t="t" r="r" b="b"/>
            <a:pathLst>
              <a:path w="275590" h="232409">
                <a:moveTo>
                  <a:pt x="275195" y="0"/>
                </a:moveTo>
                <a:lnTo>
                  <a:pt x="275195" y="232055"/>
                </a:lnTo>
                <a:lnTo>
                  <a:pt x="0" y="232055"/>
                </a:lnTo>
              </a:path>
            </a:pathLst>
          </a:custGeom>
          <a:ln w="20941">
            <a:solidFill>
              <a:srgbClr val="237C7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7586004" y="8446184"/>
            <a:ext cx="143510" cy="232410"/>
          </a:xfrm>
          <a:custGeom>
            <a:avLst/>
            <a:gdLst/>
            <a:ahLst/>
            <a:cxnLst/>
            <a:rect l="l" t="t" r="r" b="b"/>
            <a:pathLst>
              <a:path w="143509" h="232409">
                <a:moveTo>
                  <a:pt x="0" y="0"/>
                </a:moveTo>
                <a:lnTo>
                  <a:pt x="0" y="232055"/>
                </a:lnTo>
                <a:lnTo>
                  <a:pt x="143042" y="232055"/>
                </a:lnTo>
              </a:path>
            </a:pathLst>
          </a:custGeom>
          <a:ln w="20941">
            <a:solidFill>
              <a:srgbClr val="D04E5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8945682" y="8446184"/>
            <a:ext cx="143510" cy="232410"/>
          </a:xfrm>
          <a:custGeom>
            <a:avLst/>
            <a:gdLst/>
            <a:ahLst/>
            <a:cxnLst/>
            <a:rect l="l" t="t" r="r" b="b"/>
            <a:pathLst>
              <a:path w="143509" h="232409">
                <a:moveTo>
                  <a:pt x="143042" y="0"/>
                </a:moveTo>
                <a:lnTo>
                  <a:pt x="143042" y="232055"/>
                </a:lnTo>
                <a:lnTo>
                  <a:pt x="0" y="232055"/>
                </a:lnTo>
              </a:path>
            </a:pathLst>
          </a:custGeom>
          <a:ln w="20941">
            <a:solidFill>
              <a:srgbClr val="D04E5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5206006" y="8446184"/>
            <a:ext cx="546735" cy="232410"/>
          </a:xfrm>
          <a:custGeom>
            <a:avLst/>
            <a:gdLst/>
            <a:ahLst/>
            <a:cxnLst/>
            <a:rect l="l" t="t" r="r" b="b"/>
            <a:pathLst>
              <a:path w="546734" h="232409">
                <a:moveTo>
                  <a:pt x="0" y="0"/>
                </a:moveTo>
                <a:lnTo>
                  <a:pt x="0" y="232055"/>
                </a:lnTo>
                <a:lnTo>
                  <a:pt x="546538" y="232055"/>
                </a:lnTo>
              </a:path>
            </a:pathLst>
          </a:custGeom>
          <a:ln w="20941">
            <a:solidFill>
              <a:srgbClr val="FCB63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6907169" y="8446184"/>
            <a:ext cx="581025" cy="232410"/>
          </a:xfrm>
          <a:custGeom>
            <a:avLst/>
            <a:gdLst/>
            <a:ahLst/>
            <a:cxnLst/>
            <a:rect l="l" t="t" r="r" b="b"/>
            <a:pathLst>
              <a:path w="581025" h="232409">
                <a:moveTo>
                  <a:pt x="580987" y="0"/>
                </a:moveTo>
                <a:lnTo>
                  <a:pt x="580987" y="232055"/>
                </a:lnTo>
                <a:lnTo>
                  <a:pt x="0" y="232055"/>
                </a:lnTo>
              </a:path>
            </a:pathLst>
          </a:custGeom>
          <a:ln w="20941">
            <a:solidFill>
              <a:srgbClr val="FCB63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1006544" y="2073275"/>
            <a:ext cx="11691620" cy="5137368"/>
          </a:xfrm>
          <a:prstGeom prst="rect">
            <a:avLst/>
          </a:prstGeom>
        </p:spPr>
        <p:txBody>
          <a:bodyPr vert="horz" wrap="square" lIns="0" tIns="137795" rIns="0" bIns="0" rtlCol="0">
            <a:spAutoFit/>
          </a:bodyPr>
          <a:lstStyle/>
          <a:p>
            <a:pPr marL="28575" marR="141605">
              <a:lnSpc>
                <a:spcPct val="105100"/>
              </a:lnSpc>
              <a:spcBef>
                <a:spcPts val="495"/>
              </a:spcBef>
            </a:pPr>
            <a:r>
              <a:rPr sz="1700" dirty="0">
                <a:latin typeface="Open Sans"/>
                <a:cs typeface="Open Sans"/>
              </a:rPr>
              <a:t>DBS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Selection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Team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(FST)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is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dedicated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group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of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six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professionals,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committed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identifying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high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quality </a:t>
            </a:r>
            <a:r>
              <a:rPr sz="1700" dirty="0">
                <a:latin typeface="Open Sans"/>
                <a:cs typeface="Open Sans"/>
              </a:rPr>
              <a:t>mutual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funds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which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team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believes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can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add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value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for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our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clients.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team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interviews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managers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form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50" dirty="0">
                <a:latin typeface="Open Sans"/>
                <a:cs typeface="Open Sans"/>
              </a:rPr>
              <a:t>a </a:t>
            </a:r>
            <a:r>
              <a:rPr sz="1700" dirty="0">
                <a:latin typeface="Open Sans"/>
                <a:cs typeface="Open Sans"/>
              </a:rPr>
              <a:t>research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opinion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on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funds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and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assigns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conviction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rating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each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of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funds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reviewed.</a:t>
            </a:r>
            <a:endParaRPr sz="1700" dirty="0">
              <a:latin typeface="Open Sans"/>
              <a:cs typeface="Open Sans"/>
            </a:endParaRPr>
          </a:p>
          <a:p>
            <a:pPr marL="28575" marR="24130">
              <a:lnSpc>
                <a:spcPct val="105100"/>
              </a:lnSpc>
              <a:spcBef>
                <a:spcPts val="1235"/>
              </a:spcBef>
            </a:pPr>
            <a:r>
              <a:rPr sz="1700" dirty="0">
                <a:latin typeface="Open Sans"/>
                <a:cs typeface="Open Sans"/>
              </a:rPr>
              <a:t>This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is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followed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by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on-going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monitoring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of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performance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of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funds.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DBS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FST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Rating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encapsulates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spc="-50" dirty="0">
                <a:latin typeface="Open Sans"/>
                <a:cs typeface="Open Sans"/>
              </a:rPr>
              <a:t>a </a:t>
            </a:r>
            <a:r>
              <a:rPr sz="1700" dirty="0">
                <a:latin typeface="Open Sans"/>
                <a:cs typeface="Open Sans"/>
              </a:rPr>
              <a:t>qualitative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assessment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of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fund’s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competitive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advantage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relative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its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peers.</a:t>
            </a:r>
            <a:endParaRPr sz="1700" dirty="0">
              <a:latin typeface="Open Sans"/>
              <a:cs typeface="Open Sans"/>
            </a:endParaRPr>
          </a:p>
          <a:p>
            <a:pPr marL="28575" marR="239395">
              <a:lnSpc>
                <a:spcPct val="105100"/>
              </a:lnSpc>
              <a:spcBef>
                <a:spcPts val="1235"/>
              </a:spcBef>
            </a:pPr>
            <a:r>
              <a:rPr sz="1700" dirty="0">
                <a:latin typeface="Open Sans"/>
                <a:cs typeface="Open Sans"/>
              </a:rPr>
              <a:t>DBS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Select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List,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published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on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quarterly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basis,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this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list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seeks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guide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our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clients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in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navigating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multiple </a:t>
            </a:r>
            <a:r>
              <a:rPr sz="1700" dirty="0">
                <a:latin typeface="Open Sans"/>
                <a:cs typeface="Open Sans"/>
              </a:rPr>
              <a:t>investment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opportunities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in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core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asset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classes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and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serves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reference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team’s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favourite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qualitatively </a:t>
            </a:r>
            <a:r>
              <a:rPr sz="1700" dirty="0">
                <a:latin typeface="Open Sans"/>
                <a:cs typeface="Open Sans"/>
              </a:rPr>
              <a:t>selected</a:t>
            </a:r>
            <a:r>
              <a:rPr sz="1700" spc="7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funds.</a:t>
            </a:r>
            <a:endParaRPr sz="1700" dirty="0">
              <a:latin typeface="Open Sans"/>
              <a:cs typeface="Open Sans"/>
            </a:endParaRPr>
          </a:p>
          <a:p>
            <a:pPr marL="28575" marR="5080">
              <a:lnSpc>
                <a:spcPct val="105100"/>
              </a:lnSpc>
              <a:spcBef>
                <a:spcPts val="1235"/>
              </a:spcBef>
            </a:pPr>
            <a:r>
              <a:rPr sz="1700" dirty="0">
                <a:latin typeface="Open Sans"/>
                <a:cs typeface="Open Sans"/>
              </a:rPr>
              <a:t>That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said,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not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all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are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appropriate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every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investor.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If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you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have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any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questions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about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DBS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Select</a:t>
            </a:r>
            <a:r>
              <a:rPr sz="1700" spc="50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List,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wealth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planning,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or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our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suite</a:t>
            </a:r>
            <a:r>
              <a:rPr sz="1700" spc="5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of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investment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advisory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and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discretionary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portfolio</a:t>
            </a:r>
            <a:r>
              <a:rPr sz="1700" spc="5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management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services,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please </a:t>
            </a:r>
            <a:r>
              <a:rPr sz="1700" dirty="0">
                <a:latin typeface="Open Sans"/>
                <a:cs typeface="Open Sans"/>
              </a:rPr>
              <a:t>seek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assistance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from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your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Relationship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Manager.</a:t>
            </a:r>
            <a:endParaRPr sz="1700" dirty="0">
              <a:latin typeface="Open Sans"/>
              <a:cs typeface="Open Sans"/>
            </a:endParaRPr>
          </a:p>
          <a:p>
            <a:pPr marL="28575" marR="306705">
              <a:lnSpc>
                <a:spcPct val="105100"/>
              </a:lnSpc>
              <a:spcBef>
                <a:spcPts val="1235"/>
              </a:spcBef>
            </a:pPr>
            <a:r>
              <a:rPr sz="1700" b="1" dirty="0">
                <a:latin typeface="Open Sans Semibold"/>
                <a:cs typeface="Open Sans Semibold"/>
              </a:rPr>
              <a:t>Qualitative,</a:t>
            </a:r>
            <a:r>
              <a:rPr sz="1700" b="1" spc="35" dirty="0">
                <a:latin typeface="Open Sans Semibold"/>
                <a:cs typeface="Open Sans Semibold"/>
              </a:rPr>
              <a:t> </a:t>
            </a:r>
            <a:r>
              <a:rPr sz="1700" b="1" dirty="0">
                <a:latin typeface="Open Sans Semibold"/>
                <a:cs typeface="Open Sans Semibold"/>
              </a:rPr>
              <a:t>Deep-Dive</a:t>
            </a:r>
            <a:r>
              <a:rPr sz="1700" b="1" spc="40" dirty="0">
                <a:latin typeface="Open Sans Semibold"/>
                <a:cs typeface="Open Sans Semibold"/>
              </a:rPr>
              <a:t> </a:t>
            </a:r>
            <a:r>
              <a:rPr sz="1700" b="1" dirty="0">
                <a:latin typeface="Open Sans Semibold"/>
                <a:cs typeface="Open Sans Semibold"/>
              </a:rPr>
              <a:t>&amp;</a:t>
            </a:r>
            <a:r>
              <a:rPr sz="1700" b="1" spc="40" dirty="0">
                <a:latin typeface="Open Sans Semibold"/>
                <a:cs typeface="Open Sans Semibold"/>
              </a:rPr>
              <a:t> </a:t>
            </a:r>
            <a:r>
              <a:rPr sz="1700" b="1" dirty="0">
                <a:latin typeface="Open Sans Semibold"/>
                <a:cs typeface="Open Sans Semibold"/>
              </a:rPr>
              <a:t>On-Going</a:t>
            </a:r>
            <a:r>
              <a:rPr sz="1700" dirty="0">
                <a:latin typeface="Open Sans"/>
                <a:cs typeface="Open Sans"/>
              </a:rPr>
              <a:t>,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DBS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Funds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Selection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Team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is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dedicated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qualitative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research. </a:t>
            </a:r>
            <a:r>
              <a:rPr sz="1700" dirty="0">
                <a:latin typeface="Open Sans"/>
                <a:cs typeface="Open Sans"/>
              </a:rPr>
              <a:t>We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seek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identify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funds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which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we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believe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have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material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competitive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advantages,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which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may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allow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them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spc="-25" dirty="0">
                <a:latin typeface="Open Sans"/>
                <a:cs typeface="Open Sans"/>
              </a:rPr>
              <a:t>to </a:t>
            </a:r>
            <a:r>
              <a:rPr sz="1700" dirty="0">
                <a:latin typeface="Open Sans"/>
                <a:cs typeface="Open Sans"/>
              </a:rPr>
              <a:t>perform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well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relative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peers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and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comparable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market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indices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over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next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18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36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months.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All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our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positively </a:t>
            </a:r>
            <a:r>
              <a:rPr sz="1700" dirty="0">
                <a:latin typeface="Open Sans"/>
                <a:cs typeface="Open Sans"/>
              </a:rPr>
              <a:t>rated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funds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are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monitored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at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least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monthly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and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reviewed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semi-annually.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Our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mission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is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identify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funds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with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spc="-50" dirty="0">
                <a:latin typeface="Open Sans"/>
                <a:cs typeface="Open Sans"/>
              </a:rPr>
              <a:t>a </a:t>
            </a:r>
            <a:r>
              <a:rPr sz="1700" dirty="0">
                <a:latin typeface="Open Sans"/>
                <a:cs typeface="Open Sans"/>
              </a:rPr>
              <a:t>long-term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qualitative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edge.</a:t>
            </a:r>
            <a:endParaRPr sz="1700" dirty="0">
              <a:latin typeface="Open Sans"/>
              <a:cs typeface="Open Sans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015675" y="7779867"/>
            <a:ext cx="11811635" cy="2042160"/>
          </a:xfrm>
          <a:prstGeom prst="rect">
            <a:avLst/>
          </a:prstGeom>
          <a:solidFill>
            <a:srgbClr val="E6E6E6"/>
          </a:solidFill>
        </p:spPr>
        <p:txBody>
          <a:bodyPr vert="horz" wrap="square" lIns="0" tIns="571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45"/>
              </a:spcBef>
            </a:pPr>
            <a:endParaRPr sz="1800" dirty="0">
              <a:latin typeface="Times New Roman"/>
              <a:cs typeface="Times New Roman"/>
            </a:endParaRPr>
          </a:p>
          <a:p>
            <a:pPr marL="271780">
              <a:lnSpc>
                <a:spcPct val="100000"/>
              </a:lnSpc>
              <a:spcBef>
                <a:spcPts val="5"/>
              </a:spcBef>
            </a:pPr>
            <a:r>
              <a:rPr sz="1700" b="1" dirty="0">
                <a:latin typeface="Open Sans"/>
                <a:cs typeface="Open Sans"/>
              </a:rPr>
              <a:t>Equity</a:t>
            </a:r>
            <a:r>
              <a:rPr sz="1700" b="1" spc="45" dirty="0">
                <a:latin typeface="Open Sans"/>
                <a:cs typeface="Open Sans"/>
              </a:rPr>
              <a:t> </a:t>
            </a:r>
            <a:r>
              <a:rPr sz="1700" b="1" dirty="0">
                <a:latin typeface="Open Sans"/>
                <a:cs typeface="Open Sans"/>
              </a:rPr>
              <a:t>Focus</a:t>
            </a:r>
            <a:r>
              <a:rPr sz="1700" b="1" spc="45" dirty="0">
                <a:latin typeface="Open Sans"/>
                <a:cs typeface="Open Sans"/>
              </a:rPr>
              <a:t> </a:t>
            </a:r>
            <a:r>
              <a:rPr sz="1700" b="1" spc="-20" dirty="0">
                <a:latin typeface="Open Sans"/>
                <a:cs typeface="Open Sans"/>
              </a:rPr>
              <a:t>List</a:t>
            </a:r>
            <a:endParaRPr sz="1700" dirty="0">
              <a:latin typeface="Open Sans"/>
              <a:cs typeface="Open Sans"/>
            </a:endParaRPr>
          </a:p>
          <a:p>
            <a:pPr marL="271780" marR="269240">
              <a:lnSpc>
                <a:spcPct val="129299"/>
              </a:lnSpc>
              <a:spcBef>
                <a:spcPts val="1235"/>
              </a:spcBef>
            </a:pPr>
            <a:r>
              <a:rPr sz="1700" dirty="0">
                <a:latin typeface="Open Sans"/>
                <a:cs typeface="Open Sans"/>
              </a:rPr>
              <a:t>At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DBS,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our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goal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is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provide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our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clients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with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holistic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approach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managing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your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wealth.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As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investors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20" dirty="0">
                <a:latin typeface="Open Sans"/>
                <a:cs typeface="Open Sans"/>
              </a:rPr>
              <a:t>seek</a:t>
            </a:r>
            <a:r>
              <a:rPr sz="1700" spc="500" dirty="0">
                <a:latin typeface="Open Sans"/>
                <a:cs typeface="Open Sans"/>
              </a:rPr>
              <a:t> 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preserve,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diversify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and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build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their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wealth,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mutual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can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be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integral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tools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many.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25" dirty="0">
                <a:latin typeface="Open Sans"/>
                <a:cs typeface="Open Sans"/>
              </a:rPr>
              <a:t>are</a:t>
            </a:r>
            <a:r>
              <a:rPr sz="1700" spc="500" dirty="0">
                <a:latin typeface="Open Sans"/>
                <a:cs typeface="Open Sans"/>
              </a:rPr>
              <a:t>  </a:t>
            </a:r>
            <a:r>
              <a:rPr sz="1700" dirty="0">
                <a:latin typeface="Open Sans"/>
                <a:cs typeface="Open Sans"/>
              </a:rPr>
              <a:t>diversiﬁed,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eﬃcient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tools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access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diﬀerent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global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markets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with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guidance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of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professional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asset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managers.</a:t>
            </a:r>
            <a:endParaRPr sz="1700" dirty="0">
              <a:latin typeface="Open Sans"/>
              <a:cs typeface="Open Sans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0" y="11046783"/>
            <a:ext cx="20104100" cy="262255"/>
            <a:chOff x="0" y="11046783"/>
            <a:chExt cx="20104100" cy="262255"/>
          </a:xfrm>
        </p:grpSpPr>
        <p:sp>
          <p:nvSpPr>
            <p:cNvPr id="23" name="object 23"/>
            <p:cNvSpPr/>
            <p:nvPr/>
          </p:nvSpPr>
          <p:spPr>
            <a:xfrm>
              <a:off x="19109365" y="11046783"/>
              <a:ext cx="995044" cy="262255"/>
            </a:xfrm>
            <a:custGeom>
              <a:avLst/>
              <a:gdLst/>
              <a:ahLst/>
              <a:cxnLst/>
              <a:rect l="l" t="t" r="r" b="b"/>
              <a:pathLst>
                <a:path w="995044" h="262254">
                  <a:moveTo>
                    <a:pt x="994723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994723" y="261772"/>
                  </a:lnTo>
                  <a:lnTo>
                    <a:pt x="994723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0" y="11046783"/>
              <a:ext cx="19109690" cy="262255"/>
            </a:xfrm>
            <a:custGeom>
              <a:avLst/>
              <a:gdLst/>
              <a:ahLst/>
              <a:cxnLst/>
              <a:rect l="l" t="t" r="r" b="b"/>
              <a:pathLst>
                <a:path w="19109690" h="262254">
                  <a:moveTo>
                    <a:pt x="19109365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19109365" y="261772"/>
                  </a:lnTo>
                  <a:lnTo>
                    <a:pt x="19109365" y="0"/>
                  </a:lnTo>
                  <a:close/>
                </a:path>
              </a:pathLst>
            </a:custGeom>
            <a:solidFill>
              <a:srgbClr val="CC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17283177" y="769244"/>
            <a:ext cx="528320" cy="528320"/>
          </a:xfrm>
          <a:custGeom>
            <a:avLst/>
            <a:gdLst/>
            <a:ahLst/>
            <a:cxnLst/>
            <a:rect l="l" t="t" r="r" b="b"/>
            <a:pathLst>
              <a:path w="528319" h="528319">
                <a:moveTo>
                  <a:pt x="458587" y="458736"/>
                </a:moveTo>
                <a:lnTo>
                  <a:pt x="69238" y="458736"/>
                </a:lnTo>
                <a:lnTo>
                  <a:pt x="64043" y="471270"/>
                </a:lnTo>
                <a:lnTo>
                  <a:pt x="62504" y="485630"/>
                </a:lnTo>
                <a:lnTo>
                  <a:pt x="66280" y="500854"/>
                </a:lnTo>
                <a:lnTo>
                  <a:pt x="77028" y="515980"/>
                </a:lnTo>
                <a:lnTo>
                  <a:pt x="96555" y="527338"/>
                </a:lnTo>
                <a:lnTo>
                  <a:pt x="114315" y="528059"/>
                </a:lnTo>
                <a:lnTo>
                  <a:pt x="129978" y="522822"/>
                </a:lnTo>
                <a:lnTo>
                  <a:pt x="143215" y="516304"/>
                </a:lnTo>
                <a:lnTo>
                  <a:pt x="180272" y="501162"/>
                </a:lnTo>
                <a:lnTo>
                  <a:pt x="211011" y="493013"/>
                </a:lnTo>
                <a:lnTo>
                  <a:pt x="238024" y="489704"/>
                </a:lnTo>
                <a:lnTo>
                  <a:pt x="263902" y="489080"/>
                </a:lnTo>
                <a:lnTo>
                  <a:pt x="464492" y="489080"/>
                </a:lnTo>
                <a:lnTo>
                  <a:pt x="465348" y="485630"/>
                </a:lnTo>
                <a:lnTo>
                  <a:pt x="463809" y="471270"/>
                </a:lnTo>
                <a:lnTo>
                  <a:pt x="458587" y="458736"/>
                </a:lnTo>
                <a:close/>
              </a:path>
              <a:path w="528319" h="528319">
                <a:moveTo>
                  <a:pt x="464492" y="489080"/>
                </a:moveTo>
                <a:lnTo>
                  <a:pt x="263902" y="489080"/>
                </a:lnTo>
                <a:lnTo>
                  <a:pt x="289795" y="489704"/>
                </a:lnTo>
                <a:lnTo>
                  <a:pt x="316829" y="493013"/>
                </a:lnTo>
                <a:lnTo>
                  <a:pt x="347587" y="501162"/>
                </a:lnTo>
                <a:lnTo>
                  <a:pt x="384653" y="516304"/>
                </a:lnTo>
                <a:lnTo>
                  <a:pt x="397879" y="522822"/>
                </a:lnTo>
                <a:lnTo>
                  <a:pt x="413557" y="528059"/>
                </a:lnTo>
                <a:lnTo>
                  <a:pt x="431333" y="527338"/>
                </a:lnTo>
                <a:lnTo>
                  <a:pt x="450849" y="515980"/>
                </a:lnTo>
                <a:lnTo>
                  <a:pt x="461572" y="500854"/>
                </a:lnTo>
                <a:lnTo>
                  <a:pt x="464492" y="489080"/>
                </a:lnTo>
                <a:close/>
              </a:path>
              <a:path w="528319" h="528319">
                <a:moveTo>
                  <a:pt x="504875" y="458736"/>
                </a:moveTo>
                <a:lnTo>
                  <a:pt x="458587" y="458736"/>
                </a:lnTo>
                <a:lnTo>
                  <a:pt x="471141" y="463921"/>
                </a:lnTo>
                <a:lnTo>
                  <a:pt x="485503" y="465458"/>
                </a:lnTo>
                <a:lnTo>
                  <a:pt x="500739" y="461673"/>
                </a:lnTo>
                <a:lnTo>
                  <a:pt x="504875" y="458736"/>
                </a:lnTo>
                <a:close/>
              </a:path>
              <a:path w="528319" h="528319">
                <a:moveTo>
                  <a:pt x="42341" y="62604"/>
                </a:moveTo>
                <a:lnTo>
                  <a:pt x="27125" y="66377"/>
                </a:lnTo>
                <a:lnTo>
                  <a:pt x="12004" y="77114"/>
                </a:lnTo>
                <a:lnTo>
                  <a:pt x="714" y="96645"/>
                </a:lnTo>
                <a:lnTo>
                  <a:pt x="1" y="114424"/>
                </a:lnTo>
                <a:lnTo>
                  <a:pt x="5229" y="130102"/>
                </a:lnTo>
                <a:lnTo>
                  <a:pt x="11755" y="143332"/>
                </a:lnTo>
                <a:lnTo>
                  <a:pt x="26846" y="180372"/>
                </a:lnTo>
                <a:lnTo>
                  <a:pt x="34980" y="211117"/>
                </a:lnTo>
                <a:lnTo>
                  <a:pt x="38291" y="238223"/>
                </a:lnTo>
                <a:lnTo>
                  <a:pt x="38912" y="264050"/>
                </a:lnTo>
                <a:lnTo>
                  <a:pt x="38288" y="289885"/>
                </a:lnTo>
                <a:lnTo>
                  <a:pt x="34974" y="316939"/>
                </a:lnTo>
                <a:lnTo>
                  <a:pt x="26841" y="347687"/>
                </a:lnTo>
                <a:lnTo>
                  <a:pt x="11727" y="384748"/>
                </a:lnTo>
                <a:lnTo>
                  <a:pt x="5218" y="397963"/>
                </a:lnTo>
                <a:lnTo>
                  <a:pt x="0" y="413645"/>
                </a:lnTo>
                <a:lnTo>
                  <a:pt x="714" y="431428"/>
                </a:lnTo>
                <a:lnTo>
                  <a:pt x="12004" y="450945"/>
                </a:lnTo>
                <a:lnTo>
                  <a:pt x="27125" y="461673"/>
                </a:lnTo>
                <a:lnTo>
                  <a:pt x="42341" y="465446"/>
                </a:lnTo>
                <a:lnTo>
                  <a:pt x="56697" y="463916"/>
                </a:lnTo>
                <a:lnTo>
                  <a:pt x="69238" y="458736"/>
                </a:lnTo>
                <a:lnTo>
                  <a:pt x="504875" y="458736"/>
                </a:lnTo>
                <a:lnTo>
                  <a:pt x="515842" y="450945"/>
                </a:lnTo>
                <a:lnTo>
                  <a:pt x="527222" y="431428"/>
                </a:lnTo>
                <a:lnTo>
                  <a:pt x="527297" y="429616"/>
                </a:lnTo>
                <a:lnTo>
                  <a:pt x="98871" y="429616"/>
                </a:lnTo>
                <a:lnTo>
                  <a:pt x="98337" y="429197"/>
                </a:lnTo>
                <a:lnTo>
                  <a:pt x="205925" y="301034"/>
                </a:lnTo>
                <a:lnTo>
                  <a:pt x="215738" y="290665"/>
                </a:lnTo>
                <a:lnTo>
                  <a:pt x="220777" y="283348"/>
                </a:lnTo>
                <a:lnTo>
                  <a:pt x="222633" y="275607"/>
                </a:lnTo>
                <a:lnTo>
                  <a:pt x="222898" y="263967"/>
                </a:lnTo>
                <a:lnTo>
                  <a:pt x="220246" y="249978"/>
                </a:lnTo>
                <a:lnTo>
                  <a:pt x="214412" y="238223"/>
                </a:lnTo>
                <a:lnTo>
                  <a:pt x="208577" y="230125"/>
                </a:lnTo>
                <a:lnTo>
                  <a:pt x="205925" y="227109"/>
                </a:lnTo>
                <a:lnTo>
                  <a:pt x="98337" y="98893"/>
                </a:lnTo>
                <a:lnTo>
                  <a:pt x="98818" y="98390"/>
                </a:lnTo>
                <a:lnTo>
                  <a:pt x="527294" y="98390"/>
                </a:lnTo>
                <a:lnTo>
                  <a:pt x="527221" y="96645"/>
                </a:lnTo>
                <a:lnTo>
                  <a:pt x="515842" y="77114"/>
                </a:lnTo>
                <a:lnTo>
                  <a:pt x="504900" y="69344"/>
                </a:lnTo>
                <a:lnTo>
                  <a:pt x="458587" y="69344"/>
                </a:lnTo>
                <a:lnTo>
                  <a:pt x="69238" y="69313"/>
                </a:lnTo>
                <a:lnTo>
                  <a:pt x="56697" y="64135"/>
                </a:lnTo>
                <a:lnTo>
                  <a:pt x="42341" y="62604"/>
                </a:lnTo>
                <a:close/>
              </a:path>
              <a:path w="528319" h="528319">
                <a:moveTo>
                  <a:pt x="263902" y="305096"/>
                </a:moveTo>
                <a:lnTo>
                  <a:pt x="249885" y="307737"/>
                </a:lnTo>
                <a:lnTo>
                  <a:pt x="238118" y="313546"/>
                </a:lnTo>
                <a:lnTo>
                  <a:pt x="230018" y="319356"/>
                </a:lnTo>
                <a:lnTo>
                  <a:pt x="227003" y="321996"/>
                </a:lnTo>
                <a:lnTo>
                  <a:pt x="98871" y="429616"/>
                </a:lnTo>
                <a:lnTo>
                  <a:pt x="429101" y="429616"/>
                </a:lnTo>
                <a:lnTo>
                  <a:pt x="300875" y="321996"/>
                </a:lnTo>
                <a:lnTo>
                  <a:pt x="290567" y="312226"/>
                </a:lnTo>
                <a:lnTo>
                  <a:pt x="283280" y="307209"/>
                </a:lnTo>
                <a:lnTo>
                  <a:pt x="275547" y="305360"/>
                </a:lnTo>
                <a:lnTo>
                  <a:pt x="263902" y="305096"/>
                </a:lnTo>
                <a:close/>
              </a:path>
              <a:path w="528319" h="528319">
                <a:moveTo>
                  <a:pt x="527299" y="98506"/>
                </a:moveTo>
                <a:lnTo>
                  <a:pt x="429018" y="98506"/>
                </a:lnTo>
                <a:lnTo>
                  <a:pt x="429552" y="98935"/>
                </a:lnTo>
                <a:lnTo>
                  <a:pt x="321911" y="227109"/>
                </a:lnTo>
                <a:lnTo>
                  <a:pt x="312147" y="237446"/>
                </a:lnTo>
                <a:lnTo>
                  <a:pt x="307133" y="244739"/>
                </a:lnTo>
                <a:lnTo>
                  <a:pt x="305285" y="252453"/>
                </a:lnTo>
                <a:lnTo>
                  <a:pt x="305021" y="264050"/>
                </a:lnTo>
                <a:lnTo>
                  <a:pt x="307660" y="278090"/>
                </a:lnTo>
                <a:lnTo>
                  <a:pt x="313492" y="289921"/>
                </a:lnTo>
                <a:lnTo>
                  <a:pt x="319272" y="298008"/>
                </a:lnTo>
                <a:lnTo>
                  <a:pt x="321911" y="301034"/>
                </a:lnTo>
                <a:lnTo>
                  <a:pt x="429552" y="429166"/>
                </a:lnTo>
                <a:lnTo>
                  <a:pt x="429101" y="429616"/>
                </a:lnTo>
                <a:lnTo>
                  <a:pt x="527297" y="429616"/>
                </a:lnTo>
                <a:lnTo>
                  <a:pt x="527958" y="413641"/>
                </a:lnTo>
                <a:lnTo>
                  <a:pt x="522727" y="397950"/>
                </a:lnTo>
                <a:lnTo>
                  <a:pt x="516206" y="384717"/>
                </a:lnTo>
                <a:lnTo>
                  <a:pt x="501040" y="347675"/>
                </a:lnTo>
                <a:lnTo>
                  <a:pt x="492869" y="316915"/>
                </a:lnTo>
                <a:lnTo>
                  <a:pt x="489549" y="289885"/>
                </a:lnTo>
                <a:lnTo>
                  <a:pt x="488924" y="263967"/>
                </a:lnTo>
                <a:lnTo>
                  <a:pt x="489548" y="238223"/>
                </a:lnTo>
                <a:lnTo>
                  <a:pt x="492872" y="211113"/>
                </a:lnTo>
                <a:lnTo>
                  <a:pt x="501043" y="180370"/>
                </a:lnTo>
                <a:lnTo>
                  <a:pt x="516235" y="143300"/>
                </a:lnTo>
                <a:lnTo>
                  <a:pt x="522738" y="130089"/>
                </a:lnTo>
                <a:lnTo>
                  <a:pt x="527960" y="114420"/>
                </a:lnTo>
                <a:lnTo>
                  <a:pt x="527299" y="98506"/>
                </a:lnTo>
                <a:close/>
              </a:path>
              <a:path w="528319" h="528319">
                <a:moveTo>
                  <a:pt x="527294" y="98390"/>
                </a:moveTo>
                <a:lnTo>
                  <a:pt x="98818" y="98390"/>
                </a:lnTo>
                <a:lnTo>
                  <a:pt x="227003" y="206021"/>
                </a:lnTo>
                <a:lnTo>
                  <a:pt x="237333" y="215809"/>
                </a:lnTo>
                <a:lnTo>
                  <a:pt x="244620" y="220836"/>
                </a:lnTo>
                <a:lnTo>
                  <a:pt x="252323" y="222688"/>
                </a:lnTo>
                <a:lnTo>
                  <a:pt x="263902" y="222952"/>
                </a:lnTo>
                <a:lnTo>
                  <a:pt x="277980" y="220307"/>
                </a:lnTo>
                <a:lnTo>
                  <a:pt x="289767" y="214486"/>
                </a:lnTo>
                <a:lnTo>
                  <a:pt x="297865" y="208666"/>
                </a:lnTo>
                <a:lnTo>
                  <a:pt x="300875" y="206021"/>
                </a:lnTo>
                <a:lnTo>
                  <a:pt x="429018" y="98506"/>
                </a:lnTo>
                <a:lnTo>
                  <a:pt x="527299" y="98506"/>
                </a:lnTo>
                <a:close/>
              </a:path>
              <a:path w="528319" h="528319">
                <a:moveTo>
                  <a:pt x="485503" y="62608"/>
                </a:moveTo>
                <a:lnTo>
                  <a:pt x="471141" y="64149"/>
                </a:lnTo>
                <a:lnTo>
                  <a:pt x="458587" y="69344"/>
                </a:lnTo>
                <a:lnTo>
                  <a:pt x="504900" y="69344"/>
                </a:lnTo>
                <a:lnTo>
                  <a:pt x="500719" y="66377"/>
                </a:lnTo>
                <a:lnTo>
                  <a:pt x="485503" y="62608"/>
                </a:lnTo>
                <a:close/>
              </a:path>
              <a:path w="528319" h="528319">
                <a:moveTo>
                  <a:pt x="114315" y="0"/>
                </a:moveTo>
                <a:lnTo>
                  <a:pt x="96555" y="727"/>
                </a:lnTo>
                <a:lnTo>
                  <a:pt x="77028" y="12089"/>
                </a:lnTo>
                <a:lnTo>
                  <a:pt x="66293" y="27220"/>
                </a:lnTo>
                <a:lnTo>
                  <a:pt x="62516" y="42452"/>
                </a:lnTo>
                <a:lnTo>
                  <a:pt x="64053" y="56817"/>
                </a:lnTo>
                <a:lnTo>
                  <a:pt x="69238" y="69313"/>
                </a:lnTo>
                <a:lnTo>
                  <a:pt x="458601" y="69313"/>
                </a:lnTo>
                <a:lnTo>
                  <a:pt x="463826" y="56804"/>
                </a:lnTo>
                <a:lnTo>
                  <a:pt x="465374" y="42448"/>
                </a:lnTo>
                <a:lnTo>
                  <a:pt x="464519" y="39000"/>
                </a:lnTo>
                <a:lnTo>
                  <a:pt x="263902" y="39000"/>
                </a:lnTo>
                <a:lnTo>
                  <a:pt x="238029" y="38374"/>
                </a:lnTo>
                <a:lnTo>
                  <a:pt x="210999" y="35063"/>
                </a:lnTo>
                <a:lnTo>
                  <a:pt x="180250" y="26914"/>
                </a:lnTo>
                <a:lnTo>
                  <a:pt x="143215" y="11775"/>
                </a:lnTo>
                <a:lnTo>
                  <a:pt x="129978" y="5238"/>
                </a:lnTo>
                <a:lnTo>
                  <a:pt x="114315" y="0"/>
                </a:lnTo>
                <a:close/>
              </a:path>
              <a:path w="528319" h="528319">
                <a:moveTo>
                  <a:pt x="413557" y="0"/>
                </a:moveTo>
                <a:lnTo>
                  <a:pt x="397879" y="5238"/>
                </a:lnTo>
                <a:lnTo>
                  <a:pt x="384653" y="11775"/>
                </a:lnTo>
                <a:lnTo>
                  <a:pt x="347596" y="26914"/>
                </a:lnTo>
                <a:lnTo>
                  <a:pt x="316852" y="35063"/>
                </a:lnTo>
                <a:lnTo>
                  <a:pt x="289821" y="38374"/>
                </a:lnTo>
                <a:lnTo>
                  <a:pt x="263902" y="39000"/>
                </a:lnTo>
                <a:lnTo>
                  <a:pt x="464519" y="39000"/>
                </a:lnTo>
                <a:lnTo>
                  <a:pt x="461597" y="27219"/>
                </a:lnTo>
                <a:lnTo>
                  <a:pt x="450849" y="12089"/>
                </a:lnTo>
                <a:lnTo>
                  <a:pt x="431333" y="727"/>
                </a:lnTo>
                <a:lnTo>
                  <a:pt x="413557" y="0"/>
                </a:lnTo>
                <a:close/>
              </a:path>
            </a:pathLst>
          </a:custGeom>
          <a:solidFill>
            <a:srgbClr val="CC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7882314" y="792618"/>
            <a:ext cx="1215390" cy="481965"/>
          </a:xfrm>
          <a:custGeom>
            <a:avLst/>
            <a:gdLst/>
            <a:ahLst/>
            <a:cxnLst/>
            <a:rect l="l" t="t" r="r" b="b"/>
            <a:pathLst>
              <a:path w="1215390" h="481965">
                <a:moveTo>
                  <a:pt x="2711" y="5084"/>
                </a:moveTo>
                <a:lnTo>
                  <a:pt x="3109" y="10142"/>
                </a:lnTo>
                <a:lnTo>
                  <a:pt x="14422" y="13586"/>
                </a:lnTo>
                <a:lnTo>
                  <a:pt x="23838" y="19848"/>
                </a:lnTo>
                <a:lnTo>
                  <a:pt x="35480" y="71496"/>
                </a:lnTo>
                <a:lnTo>
                  <a:pt x="36834" y="121655"/>
                </a:lnTo>
                <a:lnTo>
                  <a:pt x="37685" y="181612"/>
                </a:lnTo>
                <a:lnTo>
                  <a:pt x="38057" y="252036"/>
                </a:lnTo>
                <a:lnTo>
                  <a:pt x="37770" y="319228"/>
                </a:lnTo>
                <a:lnTo>
                  <a:pt x="36777" y="379066"/>
                </a:lnTo>
                <a:lnTo>
                  <a:pt x="35002" y="425035"/>
                </a:lnTo>
                <a:lnTo>
                  <a:pt x="20581" y="463374"/>
                </a:lnTo>
                <a:lnTo>
                  <a:pt x="293" y="470976"/>
                </a:lnTo>
                <a:lnTo>
                  <a:pt x="0" y="476243"/>
                </a:lnTo>
                <a:lnTo>
                  <a:pt x="247416" y="476201"/>
                </a:lnTo>
                <a:lnTo>
                  <a:pt x="284178" y="472045"/>
                </a:lnTo>
                <a:lnTo>
                  <a:pt x="320351" y="459845"/>
                </a:lnTo>
                <a:lnTo>
                  <a:pt x="321536" y="459159"/>
                </a:lnTo>
                <a:lnTo>
                  <a:pt x="183134" y="459159"/>
                </a:lnTo>
                <a:lnTo>
                  <a:pt x="149880" y="457322"/>
                </a:lnTo>
                <a:lnTo>
                  <a:pt x="122788" y="406212"/>
                </a:lnTo>
                <a:lnTo>
                  <a:pt x="122264" y="359848"/>
                </a:lnTo>
                <a:lnTo>
                  <a:pt x="122093" y="319228"/>
                </a:lnTo>
                <a:lnTo>
                  <a:pt x="122031" y="236742"/>
                </a:lnTo>
                <a:lnTo>
                  <a:pt x="122288" y="172434"/>
                </a:lnTo>
                <a:lnTo>
                  <a:pt x="122770" y="114578"/>
                </a:lnTo>
                <a:lnTo>
                  <a:pt x="123461" y="69393"/>
                </a:lnTo>
                <a:lnTo>
                  <a:pt x="126144" y="31042"/>
                </a:lnTo>
                <a:lnTo>
                  <a:pt x="149796" y="22811"/>
                </a:lnTo>
                <a:lnTo>
                  <a:pt x="312006" y="22811"/>
                </a:lnTo>
                <a:lnTo>
                  <a:pt x="301032" y="17934"/>
                </a:lnTo>
                <a:lnTo>
                  <a:pt x="262100" y="8138"/>
                </a:lnTo>
                <a:lnTo>
                  <a:pt x="224982" y="5147"/>
                </a:lnTo>
                <a:lnTo>
                  <a:pt x="180032" y="5147"/>
                </a:lnTo>
                <a:lnTo>
                  <a:pt x="2711" y="5084"/>
                </a:lnTo>
                <a:close/>
              </a:path>
              <a:path w="1215390" h="481965">
                <a:moveTo>
                  <a:pt x="312006" y="22811"/>
                </a:moveTo>
                <a:lnTo>
                  <a:pt x="149796" y="22811"/>
                </a:lnTo>
                <a:lnTo>
                  <a:pt x="160752" y="22903"/>
                </a:lnTo>
                <a:lnTo>
                  <a:pt x="168608" y="23111"/>
                </a:lnTo>
                <a:lnTo>
                  <a:pt x="235534" y="32933"/>
                </a:lnTo>
                <a:lnTo>
                  <a:pt x="272698" y="50311"/>
                </a:lnTo>
                <a:lnTo>
                  <a:pt x="302312" y="75657"/>
                </a:lnTo>
                <a:lnTo>
                  <a:pt x="325029" y="107980"/>
                </a:lnTo>
                <a:lnTo>
                  <a:pt x="341506" y="146286"/>
                </a:lnTo>
                <a:lnTo>
                  <a:pt x="352400" y="189583"/>
                </a:lnTo>
                <a:lnTo>
                  <a:pt x="358348" y="236742"/>
                </a:lnTo>
                <a:lnTo>
                  <a:pt x="358287" y="239998"/>
                </a:lnTo>
                <a:lnTo>
                  <a:pt x="356726" y="302428"/>
                </a:lnTo>
                <a:lnTo>
                  <a:pt x="343429" y="356847"/>
                </a:lnTo>
                <a:lnTo>
                  <a:pt x="322024" y="399377"/>
                </a:lnTo>
                <a:lnTo>
                  <a:pt x="296062" y="429255"/>
                </a:lnTo>
                <a:lnTo>
                  <a:pt x="242363" y="453453"/>
                </a:lnTo>
                <a:lnTo>
                  <a:pt x="183134" y="459159"/>
                </a:lnTo>
                <a:lnTo>
                  <a:pt x="321536" y="459159"/>
                </a:lnTo>
                <a:lnTo>
                  <a:pt x="354634" y="439979"/>
                </a:lnTo>
                <a:lnTo>
                  <a:pt x="385637" y="412903"/>
                </a:lnTo>
                <a:lnTo>
                  <a:pt x="412103" y="378957"/>
                </a:lnTo>
                <a:lnTo>
                  <a:pt x="432688" y="338559"/>
                </a:lnTo>
                <a:lnTo>
                  <a:pt x="446067" y="292107"/>
                </a:lnTo>
                <a:lnTo>
                  <a:pt x="450918" y="239998"/>
                </a:lnTo>
                <a:lnTo>
                  <a:pt x="445316" y="181612"/>
                </a:lnTo>
                <a:lnTo>
                  <a:pt x="429452" y="132292"/>
                </a:lnTo>
                <a:lnTo>
                  <a:pt x="405209" y="91652"/>
                </a:lnTo>
                <a:lnTo>
                  <a:pt x="374470" y="59304"/>
                </a:lnTo>
                <a:lnTo>
                  <a:pt x="339116" y="34860"/>
                </a:lnTo>
                <a:lnTo>
                  <a:pt x="312006" y="22811"/>
                </a:lnTo>
                <a:close/>
              </a:path>
              <a:path w="1215390" h="481965">
                <a:moveTo>
                  <a:pt x="224202" y="5084"/>
                </a:moveTo>
                <a:lnTo>
                  <a:pt x="180032" y="5147"/>
                </a:lnTo>
                <a:lnTo>
                  <a:pt x="224982" y="5147"/>
                </a:lnTo>
                <a:lnTo>
                  <a:pt x="224202" y="5084"/>
                </a:lnTo>
                <a:close/>
              </a:path>
              <a:path w="1215390" h="481965">
                <a:moveTo>
                  <a:pt x="666314" y="5084"/>
                </a:moveTo>
                <a:lnTo>
                  <a:pt x="460352" y="5084"/>
                </a:lnTo>
                <a:lnTo>
                  <a:pt x="460708" y="9984"/>
                </a:lnTo>
                <a:lnTo>
                  <a:pt x="474812" y="13906"/>
                </a:lnTo>
                <a:lnTo>
                  <a:pt x="484720" y="23002"/>
                </a:lnTo>
                <a:lnTo>
                  <a:pt x="490502" y="38951"/>
                </a:lnTo>
                <a:lnTo>
                  <a:pt x="492225" y="63428"/>
                </a:lnTo>
                <a:lnTo>
                  <a:pt x="490540" y="422632"/>
                </a:lnTo>
                <a:lnTo>
                  <a:pt x="487912" y="444476"/>
                </a:lnTo>
                <a:lnTo>
                  <a:pt x="480648" y="458827"/>
                </a:lnTo>
                <a:lnTo>
                  <a:pt x="469676" y="467150"/>
                </a:lnTo>
                <a:lnTo>
                  <a:pt x="455923" y="470913"/>
                </a:lnTo>
                <a:lnTo>
                  <a:pt x="455661" y="476243"/>
                </a:lnTo>
                <a:lnTo>
                  <a:pt x="727946" y="476243"/>
                </a:lnTo>
                <a:lnTo>
                  <a:pt x="754593" y="474163"/>
                </a:lnTo>
                <a:lnTo>
                  <a:pt x="787388" y="465354"/>
                </a:lnTo>
                <a:lnTo>
                  <a:pt x="797801" y="459120"/>
                </a:lnTo>
                <a:lnTo>
                  <a:pt x="654295" y="459120"/>
                </a:lnTo>
                <a:lnTo>
                  <a:pt x="629738" y="458902"/>
                </a:lnTo>
                <a:lnTo>
                  <a:pt x="590307" y="455191"/>
                </a:lnTo>
                <a:lnTo>
                  <a:pt x="579322" y="433479"/>
                </a:lnTo>
                <a:lnTo>
                  <a:pt x="579519" y="401391"/>
                </a:lnTo>
                <a:lnTo>
                  <a:pt x="580484" y="322184"/>
                </a:lnTo>
                <a:lnTo>
                  <a:pt x="581737" y="247620"/>
                </a:lnTo>
                <a:lnTo>
                  <a:pt x="582712" y="193403"/>
                </a:lnTo>
                <a:lnTo>
                  <a:pt x="583741" y="138585"/>
                </a:lnTo>
                <a:lnTo>
                  <a:pt x="585647" y="40130"/>
                </a:lnTo>
                <a:lnTo>
                  <a:pt x="616762" y="21877"/>
                </a:lnTo>
                <a:lnTo>
                  <a:pt x="774715" y="21877"/>
                </a:lnTo>
                <a:lnTo>
                  <a:pt x="736555" y="9116"/>
                </a:lnTo>
                <a:lnTo>
                  <a:pt x="696644" y="5134"/>
                </a:lnTo>
                <a:lnTo>
                  <a:pt x="666314" y="5084"/>
                </a:lnTo>
                <a:close/>
              </a:path>
              <a:path w="1215390" h="481965">
                <a:moveTo>
                  <a:pt x="774715" y="21877"/>
                </a:moveTo>
                <a:lnTo>
                  <a:pt x="616762" y="21877"/>
                </a:lnTo>
                <a:lnTo>
                  <a:pt x="638409" y="22078"/>
                </a:lnTo>
                <a:lnTo>
                  <a:pt x="664235" y="24054"/>
                </a:lnTo>
                <a:lnTo>
                  <a:pt x="696397" y="34980"/>
                </a:lnTo>
                <a:lnTo>
                  <a:pt x="724522" y="63176"/>
                </a:lnTo>
                <a:lnTo>
                  <a:pt x="738239" y="116966"/>
                </a:lnTo>
                <a:lnTo>
                  <a:pt x="724714" y="173597"/>
                </a:lnTo>
                <a:lnTo>
                  <a:pt x="689049" y="205816"/>
                </a:lnTo>
                <a:lnTo>
                  <a:pt x="647915" y="220445"/>
                </a:lnTo>
                <a:lnTo>
                  <a:pt x="616766" y="224449"/>
                </a:lnTo>
                <a:lnTo>
                  <a:pt x="616222" y="228313"/>
                </a:lnTo>
                <a:lnTo>
                  <a:pt x="663048" y="234056"/>
                </a:lnTo>
                <a:lnTo>
                  <a:pt x="704099" y="247620"/>
                </a:lnTo>
                <a:lnTo>
                  <a:pt x="737440" y="271585"/>
                </a:lnTo>
                <a:lnTo>
                  <a:pt x="759538" y="308435"/>
                </a:lnTo>
                <a:lnTo>
                  <a:pt x="766856" y="360654"/>
                </a:lnTo>
                <a:lnTo>
                  <a:pt x="759172" y="404824"/>
                </a:lnTo>
                <a:lnTo>
                  <a:pt x="720340" y="448101"/>
                </a:lnTo>
                <a:lnTo>
                  <a:pt x="678289" y="458015"/>
                </a:lnTo>
                <a:lnTo>
                  <a:pt x="654295" y="459120"/>
                </a:lnTo>
                <a:lnTo>
                  <a:pt x="797801" y="459120"/>
                </a:lnTo>
                <a:lnTo>
                  <a:pt x="819789" y="445956"/>
                </a:lnTo>
                <a:lnTo>
                  <a:pt x="845254" y="412112"/>
                </a:lnTo>
                <a:lnTo>
                  <a:pt x="857240" y="359963"/>
                </a:lnTo>
                <a:lnTo>
                  <a:pt x="855313" y="332949"/>
                </a:lnTo>
                <a:lnTo>
                  <a:pt x="840792" y="294239"/>
                </a:lnTo>
                <a:lnTo>
                  <a:pt x="804315" y="254557"/>
                </a:lnTo>
                <a:lnTo>
                  <a:pt x="736522" y="224627"/>
                </a:lnTo>
                <a:lnTo>
                  <a:pt x="754695" y="215709"/>
                </a:lnTo>
                <a:lnTo>
                  <a:pt x="787456" y="193403"/>
                </a:lnTo>
                <a:lnTo>
                  <a:pt x="817482" y="156090"/>
                </a:lnTo>
                <a:lnTo>
                  <a:pt x="827451" y="102149"/>
                </a:lnTo>
                <a:lnTo>
                  <a:pt x="810591" y="51874"/>
                </a:lnTo>
                <a:lnTo>
                  <a:pt x="777415" y="22780"/>
                </a:lnTo>
                <a:lnTo>
                  <a:pt x="774715" y="21877"/>
                </a:lnTo>
                <a:close/>
              </a:path>
              <a:path w="1215390" h="481965">
                <a:moveTo>
                  <a:pt x="1135027" y="460757"/>
                </a:moveTo>
                <a:lnTo>
                  <a:pt x="895991" y="460757"/>
                </a:lnTo>
                <a:lnTo>
                  <a:pt x="903616" y="461950"/>
                </a:lnTo>
                <a:lnTo>
                  <a:pt x="942191" y="472471"/>
                </a:lnTo>
                <a:lnTo>
                  <a:pt x="966762" y="478034"/>
                </a:lnTo>
                <a:lnTo>
                  <a:pt x="987872" y="480490"/>
                </a:lnTo>
                <a:lnTo>
                  <a:pt x="1016063" y="481687"/>
                </a:lnTo>
                <a:lnTo>
                  <a:pt x="1069565" y="479493"/>
                </a:lnTo>
                <a:lnTo>
                  <a:pt x="1116428" y="469362"/>
                </a:lnTo>
                <a:lnTo>
                  <a:pt x="1135027" y="460757"/>
                </a:lnTo>
                <a:close/>
              </a:path>
              <a:path w="1215390" h="481965">
                <a:moveTo>
                  <a:pt x="878245" y="381303"/>
                </a:moveTo>
                <a:lnTo>
                  <a:pt x="878004" y="471908"/>
                </a:lnTo>
                <a:lnTo>
                  <a:pt x="883313" y="471625"/>
                </a:lnTo>
                <a:lnTo>
                  <a:pt x="886898" y="465827"/>
                </a:lnTo>
                <a:lnTo>
                  <a:pt x="890771" y="462126"/>
                </a:lnTo>
                <a:lnTo>
                  <a:pt x="895991" y="460757"/>
                </a:lnTo>
                <a:lnTo>
                  <a:pt x="1135027" y="460757"/>
                </a:lnTo>
                <a:lnTo>
                  <a:pt x="1136545" y="460055"/>
                </a:lnTo>
                <a:lnTo>
                  <a:pt x="1006220" y="460055"/>
                </a:lnTo>
                <a:lnTo>
                  <a:pt x="965552" y="455395"/>
                </a:lnTo>
                <a:lnTo>
                  <a:pt x="915741" y="432656"/>
                </a:lnTo>
                <a:lnTo>
                  <a:pt x="888162" y="399950"/>
                </a:lnTo>
                <a:lnTo>
                  <a:pt x="883439" y="381596"/>
                </a:lnTo>
                <a:lnTo>
                  <a:pt x="878245" y="381303"/>
                </a:lnTo>
                <a:close/>
              </a:path>
              <a:path w="1215390" h="481965">
                <a:moveTo>
                  <a:pt x="1073947" y="0"/>
                </a:moveTo>
                <a:lnTo>
                  <a:pt x="993393" y="4066"/>
                </a:lnTo>
                <a:lnTo>
                  <a:pt x="952115" y="15690"/>
                </a:lnTo>
                <a:lnTo>
                  <a:pt x="916194" y="37334"/>
                </a:lnTo>
                <a:lnTo>
                  <a:pt x="889240" y="71349"/>
                </a:lnTo>
                <a:lnTo>
                  <a:pt x="874863" y="120086"/>
                </a:lnTo>
                <a:lnTo>
                  <a:pt x="870922" y="159367"/>
                </a:lnTo>
                <a:lnTo>
                  <a:pt x="874121" y="183187"/>
                </a:lnTo>
                <a:lnTo>
                  <a:pt x="918181" y="223067"/>
                </a:lnTo>
                <a:lnTo>
                  <a:pt x="957883" y="246829"/>
                </a:lnTo>
                <a:lnTo>
                  <a:pt x="1005174" y="263194"/>
                </a:lnTo>
                <a:lnTo>
                  <a:pt x="1050363" y="275275"/>
                </a:lnTo>
                <a:lnTo>
                  <a:pt x="1083757" y="286185"/>
                </a:lnTo>
                <a:lnTo>
                  <a:pt x="1107860" y="304251"/>
                </a:lnTo>
                <a:lnTo>
                  <a:pt x="1120574" y="326549"/>
                </a:lnTo>
                <a:lnTo>
                  <a:pt x="1125217" y="348705"/>
                </a:lnTo>
                <a:lnTo>
                  <a:pt x="1125107" y="366340"/>
                </a:lnTo>
                <a:lnTo>
                  <a:pt x="1112300" y="410011"/>
                </a:lnTo>
                <a:lnTo>
                  <a:pt x="1086144" y="439183"/>
                </a:lnTo>
                <a:lnTo>
                  <a:pt x="1049749" y="455363"/>
                </a:lnTo>
                <a:lnTo>
                  <a:pt x="1006220" y="460055"/>
                </a:lnTo>
                <a:lnTo>
                  <a:pt x="1136545" y="460055"/>
                </a:lnTo>
                <a:lnTo>
                  <a:pt x="1155544" y="451264"/>
                </a:lnTo>
                <a:lnTo>
                  <a:pt x="1185808" y="425170"/>
                </a:lnTo>
                <a:lnTo>
                  <a:pt x="1206114" y="391050"/>
                </a:lnTo>
                <a:lnTo>
                  <a:pt x="1215355" y="348875"/>
                </a:lnTo>
                <a:lnTo>
                  <a:pt x="1210454" y="292006"/>
                </a:lnTo>
                <a:lnTo>
                  <a:pt x="1190287" y="251572"/>
                </a:lnTo>
                <a:lnTo>
                  <a:pt x="1160767" y="224539"/>
                </a:lnTo>
                <a:lnTo>
                  <a:pt x="1097303" y="198541"/>
                </a:lnTo>
                <a:lnTo>
                  <a:pt x="1075181" y="193508"/>
                </a:lnTo>
                <a:lnTo>
                  <a:pt x="1029142" y="181256"/>
                </a:lnTo>
                <a:lnTo>
                  <a:pt x="993566" y="165878"/>
                </a:lnTo>
                <a:lnTo>
                  <a:pt x="970713" y="142610"/>
                </a:lnTo>
                <a:lnTo>
                  <a:pt x="962839" y="106694"/>
                </a:lnTo>
                <a:lnTo>
                  <a:pt x="969543" y="74169"/>
                </a:lnTo>
                <a:lnTo>
                  <a:pt x="989776" y="45656"/>
                </a:lnTo>
                <a:lnTo>
                  <a:pt x="1024545" y="26123"/>
                </a:lnTo>
                <a:lnTo>
                  <a:pt x="1074857" y="20539"/>
                </a:lnTo>
                <a:lnTo>
                  <a:pt x="1185522" y="20539"/>
                </a:lnTo>
                <a:lnTo>
                  <a:pt x="1185431" y="15984"/>
                </a:lnTo>
                <a:lnTo>
                  <a:pt x="1163011" y="15984"/>
                </a:lnTo>
                <a:lnTo>
                  <a:pt x="1150551" y="12613"/>
                </a:lnTo>
                <a:lnTo>
                  <a:pt x="1120314" y="5079"/>
                </a:lnTo>
                <a:lnTo>
                  <a:pt x="1098346" y="1265"/>
                </a:lnTo>
                <a:lnTo>
                  <a:pt x="1073947" y="0"/>
                </a:lnTo>
                <a:close/>
              </a:path>
              <a:path w="1215390" h="481965">
                <a:moveTo>
                  <a:pt x="1185522" y="20539"/>
                </a:moveTo>
                <a:lnTo>
                  <a:pt x="1074857" y="20539"/>
                </a:lnTo>
                <a:lnTo>
                  <a:pt x="1118133" y="28098"/>
                </a:lnTo>
                <a:lnTo>
                  <a:pt x="1149862" y="43939"/>
                </a:lnTo>
                <a:lnTo>
                  <a:pt x="1170829" y="65532"/>
                </a:lnTo>
                <a:lnTo>
                  <a:pt x="1181817" y="90349"/>
                </a:lnTo>
                <a:lnTo>
                  <a:pt x="1186916" y="90422"/>
                </a:lnTo>
                <a:lnTo>
                  <a:pt x="1185522" y="20539"/>
                </a:lnTo>
                <a:close/>
              </a:path>
              <a:path w="1215390" h="481965">
                <a:moveTo>
                  <a:pt x="1185241" y="6456"/>
                </a:moveTo>
                <a:lnTo>
                  <a:pt x="1180717" y="6498"/>
                </a:lnTo>
                <a:lnTo>
                  <a:pt x="1179430" y="8068"/>
                </a:lnTo>
                <a:lnTo>
                  <a:pt x="1177451" y="10676"/>
                </a:lnTo>
                <a:lnTo>
                  <a:pt x="1173440" y="12047"/>
                </a:lnTo>
                <a:lnTo>
                  <a:pt x="1163011" y="15984"/>
                </a:lnTo>
                <a:lnTo>
                  <a:pt x="1185431" y="15984"/>
                </a:lnTo>
                <a:lnTo>
                  <a:pt x="1185241" y="64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1003477" y="10631803"/>
            <a:ext cx="15755619" cy="32067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70"/>
              </a:spcBef>
            </a:pP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 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Glossary for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deﬁnition of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 terms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used in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publication.</a:t>
            </a:r>
            <a:r>
              <a:rPr sz="900" spc="229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 contained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 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 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intended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only for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 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person 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whom it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has been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delivered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and should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not be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disseminated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 distributed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 third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parties without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our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prior written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consent.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DBS</a:t>
            </a:r>
            <a:r>
              <a:rPr sz="900" spc="-2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accepts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liability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whatsoever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with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respect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contents.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Disclaimer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found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Certain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©2020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MSCI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ESG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Research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LLC.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reproduced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permission.</a:t>
            </a:r>
            <a:endParaRPr sz="900">
              <a:latin typeface="Open Sans"/>
              <a:cs typeface="Open Sans"/>
            </a:endParaRPr>
          </a:p>
        </p:txBody>
      </p:sp>
      <p:sp>
        <p:nvSpPr>
          <p:cNvPr id="28" name="object 2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2666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spc="-25" dirty="0"/>
              <a:t>XX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</a:pPr>
            <a:r>
              <a:rPr dirty="0"/>
              <a:t>Our</a:t>
            </a:r>
            <a:r>
              <a:rPr spc="-5" dirty="0"/>
              <a:t> </a:t>
            </a:r>
            <a:r>
              <a:rPr spc="-10" dirty="0"/>
              <a:t>Approach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578509" y="2407817"/>
            <a:ext cx="5525770" cy="387921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700" b="1" dirty="0">
                <a:solidFill>
                  <a:srgbClr val="ED1D24"/>
                </a:solidFill>
                <a:latin typeface="Open Sans"/>
                <a:cs typeface="Open Sans"/>
              </a:rPr>
              <a:t>IMPORTANT</a:t>
            </a:r>
            <a:r>
              <a:rPr sz="1700" b="1" spc="65" dirty="0">
                <a:solidFill>
                  <a:srgbClr val="ED1D24"/>
                </a:solidFill>
                <a:latin typeface="Open Sans"/>
                <a:cs typeface="Open Sans"/>
              </a:rPr>
              <a:t> </a:t>
            </a:r>
            <a:r>
              <a:rPr sz="1700" b="1" spc="-10" dirty="0">
                <a:solidFill>
                  <a:srgbClr val="ED1D24"/>
                </a:solidFill>
                <a:latin typeface="Open Sans"/>
                <a:cs typeface="Open Sans"/>
              </a:rPr>
              <a:t>NOTES</a:t>
            </a:r>
            <a:endParaRPr sz="1700" dirty="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1670"/>
              </a:spcBef>
            </a:pPr>
            <a:r>
              <a:rPr sz="1700" b="1" dirty="0">
                <a:latin typeface="Open Sans"/>
                <a:cs typeface="Open Sans"/>
              </a:rPr>
              <a:t>Desk</a:t>
            </a:r>
            <a:r>
              <a:rPr sz="1700" b="1" spc="30" dirty="0">
                <a:latin typeface="Open Sans"/>
                <a:cs typeface="Open Sans"/>
              </a:rPr>
              <a:t> </a:t>
            </a:r>
            <a:r>
              <a:rPr sz="1700" b="1" spc="-10" dirty="0">
                <a:latin typeface="Open Sans"/>
                <a:cs typeface="Open Sans"/>
              </a:rPr>
              <a:t>Commentaries</a:t>
            </a:r>
            <a:endParaRPr sz="1700" dirty="0">
              <a:latin typeface="Open Sans"/>
              <a:cs typeface="Open Sans"/>
            </a:endParaRPr>
          </a:p>
          <a:p>
            <a:pPr marL="12700" marR="313055">
              <a:lnSpc>
                <a:spcPct val="101499"/>
              </a:lnSpc>
              <a:spcBef>
                <a:spcPts val="1155"/>
              </a:spcBef>
            </a:pPr>
            <a:r>
              <a:rPr sz="1300" dirty="0">
                <a:latin typeface="Open Sans"/>
                <a:cs typeface="Open Sans"/>
              </a:rPr>
              <a:t>Marketing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Communication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–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This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is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not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investment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research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and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spc="-25" dirty="0">
                <a:latin typeface="Open Sans"/>
                <a:cs typeface="Open Sans"/>
              </a:rPr>
              <a:t>is </a:t>
            </a:r>
            <a:r>
              <a:rPr sz="1300" dirty="0">
                <a:latin typeface="Open Sans"/>
                <a:cs typeface="Open Sans"/>
              </a:rPr>
              <a:t>intended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for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non-US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Persons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who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are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Accredited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Investors, </a:t>
            </a:r>
            <a:r>
              <a:rPr sz="1300" dirty="0">
                <a:latin typeface="Open Sans"/>
                <a:cs typeface="Open Sans"/>
              </a:rPr>
              <a:t>Institutional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Investors,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Professional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Investors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and/or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Professional </a:t>
            </a:r>
            <a:r>
              <a:rPr sz="1300" dirty="0">
                <a:latin typeface="Open Sans"/>
                <a:cs typeface="Open Sans"/>
              </a:rPr>
              <a:t>Clients/Market</a:t>
            </a:r>
            <a:r>
              <a:rPr sz="1300" spc="10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Counterparty(ies)</a:t>
            </a:r>
            <a:r>
              <a:rPr sz="1300" spc="10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only.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  <a:spcBef>
                <a:spcPts val="1240"/>
              </a:spcBef>
            </a:pPr>
            <a:r>
              <a:rPr sz="1300" dirty="0">
                <a:latin typeface="Open Sans"/>
                <a:cs typeface="Open Sans"/>
              </a:rPr>
              <a:t>This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Information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has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been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prepared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by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individual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sales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and/or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trading </a:t>
            </a:r>
            <a:r>
              <a:rPr sz="1300" dirty="0">
                <a:latin typeface="Open Sans"/>
                <a:cs typeface="Open Sans"/>
              </a:rPr>
              <a:t>personnel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of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DBS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Bank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Ltd,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its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related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companies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aﬃliates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which </a:t>
            </a:r>
            <a:r>
              <a:rPr sz="1300" dirty="0">
                <a:latin typeface="Open Sans"/>
                <a:cs typeface="Open Sans"/>
              </a:rPr>
              <a:t>includes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DBS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Bank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(Hong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Kong)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Limited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(collectively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“DBS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Group”).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20" dirty="0">
                <a:latin typeface="Open Sans"/>
                <a:cs typeface="Open Sans"/>
              </a:rPr>
              <a:t>This </a:t>
            </a:r>
            <a:r>
              <a:rPr sz="1300" dirty="0">
                <a:latin typeface="Open Sans"/>
                <a:cs typeface="Open Sans"/>
              </a:rPr>
              <a:t>document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should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be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read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solely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as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marketing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communication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and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spc="-25" dirty="0">
                <a:latin typeface="Open Sans"/>
                <a:cs typeface="Open Sans"/>
              </a:rPr>
              <a:t>is </a:t>
            </a:r>
            <a:r>
              <a:rPr sz="1300" dirty="0">
                <a:latin typeface="Open Sans"/>
                <a:cs typeface="Open Sans"/>
              </a:rPr>
              <a:t>for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information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purposes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only.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has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not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been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prepared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accordance </a:t>
            </a:r>
            <a:r>
              <a:rPr sz="1300" dirty="0">
                <a:latin typeface="Open Sans"/>
                <a:cs typeface="Open Sans"/>
              </a:rPr>
              <a:t>with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legal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requirements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designed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to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promote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the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independence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25" dirty="0">
                <a:latin typeface="Open Sans"/>
                <a:cs typeface="Open Sans"/>
              </a:rPr>
              <a:t>of </a:t>
            </a:r>
            <a:r>
              <a:rPr sz="1300" dirty="0">
                <a:latin typeface="Open Sans"/>
                <a:cs typeface="Open Sans"/>
              </a:rPr>
              <a:t>research,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is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not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intended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to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constitute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independent,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impartial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spc="-25" dirty="0">
                <a:latin typeface="Open Sans"/>
                <a:cs typeface="Open Sans"/>
              </a:rPr>
              <a:t>or </a:t>
            </a:r>
            <a:r>
              <a:rPr sz="1300" dirty="0">
                <a:latin typeface="Open Sans"/>
                <a:cs typeface="Open Sans"/>
              </a:rPr>
              <a:t>objective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research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analysis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or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recommendation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from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DBS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Group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spc="-25" dirty="0">
                <a:latin typeface="Open Sans"/>
                <a:cs typeface="Open Sans"/>
              </a:rPr>
              <a:t>and </a:t>
            </a:r>
            <a:r>
              <a:rPr sz="1300" dirty="0">
                <a:latin typeface="Open Sans"/>
                <a:cs typeface="Open Sans"/>
              </a:rPr>
              <a:t>should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not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be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treated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relied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on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such.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Please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note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and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carefully </a:t>
            </a:r>
            <a:r>
              <a:rPr sz="1300" dirty="0">
                <a:latin typeface="Open Sans"/>
                <a:cs typeface="Open Sans"/>
              </a:rPr>
              <a:t>read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further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important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information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at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the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20" dirty="0">
                <a:latin typeface="Open Sans"/>
                <a:cs typeface="Open Sans"/>
              </a:rPr>
              <a:t>end.</a:t>
            </a:r>
            <a:endParaRPr sz="1300" dirty="0">
              <a:latin typeface="Open Sans"/>
              <a:cs typeface="Open San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571218" y="6598329"/>
            <a:ext cx="5549265" cy="124015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700" b="1" dirty="0">
                <a:latin typeface="Open Sans"/>
                <a:cs typeface="Open Sans"/>
              </a:rPr>
              <a:t>MSCI</a:t>
            </a:r>
            <a:r>
              <a:rPr sz="1700" b="1" spc="25" dirty="0">
                <a:latin typeface="Open Sans"/>
                <a:cs typeface="Open Sans"/>
              </a:rPr>
              <a:t> </a:t>
            </a:r>
            <a:r>
              <a:rPr sz="1700" b="1" dirty="0">
                <a:latin typeface="Open Sans"/>
                <a:cs typeface="Open Sans"/>
              </a:rPr>
              <a:t>ESG</a:t>
            </a:r>
            <a:r>
              <a:rPr sz="1700" b="1" spc="30" dirty="0">
                <a:latin typeface="Open Sans"/>
                <a:cs typeface="Open Sans"/>
              </a:rPr>
              <a:t> </a:t>
            </a:r>
            <a:r>
              <a:rPr sz="1700" b="1" spc="-10" dirty="0">
                <a:latin typeface="Open Sans"/>
                <a:cs typeface="Open Sans"/>
              </a:rPr>
              <a:t>Ratings</a:t>
            </a:r>
            <a:endParaRPr sz="1700" dirty="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1180"/>
              </a:spcBef>
            </a:pPr>
            <a:r>
              <a:rPr sz="1300" dirty="0">
                <a:latin typeface="Open Sans"/>
                <a:cs typeface="Open Sans"/>
              </a:rPr>
              <a:t>MSCI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ESG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Ratings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aim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to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measure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company’s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resilience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to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long-</a:t>
            </a:r>
            <a:r>
              <a:rPr sz="1300" spc="-10" dirty="0">
                <a:latin typeface="Open Sans"/>
                <a:cs typeface="Open Sans"/>
              </a:rPr>
              <a:t>term,</a:t>
            </a:r>
            <a:endParaRPr sz="1300" dirty="0">
              <a:latin typeface="Open Sans"/>
              <a:cs typeface="Open Sans"/>
            </a:endParaRPr>
          </a:p>
          <a:p>
            <a:pPr marL="12700" marR="5080">
              <a:lnSpc>
                <a:spcPct val="101499"/>
              </a:lnSpc>
            </a:pPr>
            <a:r>
              <a:rPr sz="1300" dirty="0">
                <a:latin typeface="Open Sans"/>
                <a:cs typeface="Open Sans"/>
              </a:rPr>
              <a:t>ﬁnancially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relevant</a:t>
            </a:r>
            <a:r>
              <a:rPr sz="1300" spc="5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Environment,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Social</a:t>
            </a:r>
            <a:r>
              <a:rPr sz="1300" spc="5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and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Governance</a:t>
            </a:r>
            <a:r>
              <a:rPr sz="1300" spc="5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(ESG)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risks. </a:t>
            </a:r>
            <a:r>
              <a:rPr sz="1300" dirty="0">
                <a:latin typeface="Open Sans"/>
                <a:cs typeface="Open Sans"/>
              </a:rPr>
              <a:t>MSCI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classiﬁes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AAA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and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AA-rated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securities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ESG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Leaders.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BBB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spc="-25" dirty="0">
                <a:latin typeface="Open Sans"/>
                <a:cs typeface="Open Sans"/>
              </a:rPr>
              <a:t>and </a:t>
            </a:r>
            <a:r>
              <a:rPr sz="1300" dirty="0">
                <a:latin typeface="Open Sans"/>
                <a:cs typeface="Open Sans"/>
              </a:rPr>
              <a:t>BB-rated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securities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average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while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and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CCC-rated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are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Laggards.</a:t>
            </a:r>
            <a:endParaRPr sz="1300" dirty="0">
              <a:latin typeface="Open Sans"/>
              <a:cs typeface="Open San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583921" y="8023075"/>
            <a:ext cx="744855" cy="374650"/>
          </a:xfrm>
          <a:prstGeom prst="rect">
            <a:avLst/>
          </a:prstGeom>
          <a:solidFill>
            <a:srgbClr val="237C74"/>
          </a:solidFill>
        </p:spPr>
        <p:txBody>
          <a:bodyPr vert="horz" wrap="square" lIns="0" tIns="59055" rIns="0" bIns="0" rtlCol="0">
            <a:spAutoFit/>
          </a:bodyPr>
          <a:lstStyle/>
          <a:p>
            <a:pPr marL="134620">
              <a:lnSpc>
                <a:spcPct val="100000"/>
              </a:lnSpc>
              <a:spcBef>
                <a:spcPts val="465"/>
              </a:spcBef>
            </a:pPr>
            <a:r>
              <a:rPr sz="1800" b="1" spc="30" dirty="0">
                <a:solidFill>
                  <a:srgbClr val="FFFFFF"/>
                </a:solidFill>
                <a:latin typeface="Open Sans Semibold"/>
                <a:cs typeface="Open Sans Semibold"/>
              </a:rPr>
              <a:t>AAA</a:t>
            </a:r>
            <a:endParaRPr sz="1800">
              <a:latin typeface="Open Sans Semibold"/>
              <a:cs typeface="Open Sans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4363343" y="8023075"/>
            <a:ext cx="744855" cy="374650"/>
          </a:xfrm>
          <a:prstGeom prst="rect">
            <a:avLst/>
          </a:prstGeom>
          <a:solidFill>
            <a:srgbClr val="237C74"/>
          </a:solidFill>
        </p:spPr>
        <p:txBody>
          <a:bodyPr vert="horz" wrap="square" lIns="0" tIns="59055" rIns="0" bIns="0" rtlCol="0">
            <a:spAutoFit/>
          </a:bodyPr>
          <a:lstStyle/>
          <a:p>
            <a:pPr marL="213995">
              <a:lnSpc>
                <a:spcPct val="100000"/>
              </a:lnSpc>
              <a:spcBef>
                <a:spcPts val="465"/>
              </a:spcBef>
            </a:pPr>
            <a:r>
              <a:rPr sz="1800" b="1" spc="30" dirty="0">
                <a:solidFill>
                  <a:srgbClr val="FFFFFF"/>
                </a:solidFill>
                <a:latin typeface="Open Sans Semibold"/>
                <a:cs typeface="Open Sans Semibold"/>
              </a:rPr>
              <a:t>AA</a:t>
            </a:r>
            <a:endParaRPr sz="1800">
              <a:latin typeface="Open Sans Semibold"/>
              <a:cs typeface="Open Sans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7564481" y="8023075"/>
            <a:ext cx="744855" cy="374650"/>
          </a:xfrm>
          <a:prstGeom prst="rect">
            <a:avLst/>
          </a:prstGeom>
          <a:solidFill>
            <a:srgbClr val="D04E52"/>
          </a:solidFill>
        </p:spPr>
        <p:txBody>
          <a:bodyPr vert="horz" wrap="square" lIns="0" tIns="5905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465"/>
              </a:spcBef>
            </a:pPr>
            <a:r>
              <a:rPr sz="1800" b="1" spc="10" dirty="0">
                <a:solidFill>
                  <a:srgbClr val="FFFFFF"/>
                </a:solidFill>
                <a:latin typeface="Open Sans Semibold"/>
                <a:cs typeface="Open Sans Semibold"/>
              </a:rPr>
              <a:t>B</a:t>
            </a:r>
            <a:endParaRPr sz="1800">
              <a:latin typeface="Open Sans Semibold"/>
              <a:cs typeface="Open Sans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8343912" y="8023075"/>
            <a:ext cx="744855" cy="374650"/>
          </a:xfrm>
          <a:prstGeom prst="rect">
            <a:avLst/>
          </a:prstGeom>
          <a:solidFill>
            <a:srgbClr val="D04E52"/>
          </a:solidFill>
        </p:spPr>
        <p:txBody>
          <a:bodyPr vert="horz" wrap="square" lIns="0" tIns="59055" rIns="0" bIns="0" rtlCol="0">
            <a:spAutoFit/>
          </a:bodyPr>
          <a:lstStyle/>
          <a:p>
            <a:pPr marL="144145">
              <a:lnSpc>
                <a:spcPct val="100000"/>
              </a:lnSpc>
              <a:spcBef>
                <a:spcPts val="465"/>
              </a:spcBef>
            </a:pPr>
            <a:r>
              <a:rPr sz="1800" b="1" spc="30" dirty="0">
                <a:solidFill>
                  <a:srgbClr val="FFFFFF"/>
                </a:solidFill>
                <a:latin typeface="Open Sans Semibold"/>
                <a:cs typeface="Open Sans Semibold"/>
              </a:rPr>
              <a:t>CCC</a:t>
            </a:r>
            <a:endParaRPr sz="1800">
              <a:latin typeface="Open Sans Semibold"/>
              <a:cs typeface="Open Sans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5184490" y="8023075"/>
            <a:ext cx="744855" cy="374650"/>
          </a:xfrm>
          <a:prstGeom prst="rect">
            <a:avLst/>
          </a:prstGeom>
          <a:solidFill>
            <a:srgbClr val="FCB634"/>
          </a:solidFill>
        </p:spPr>
        <p:txBody>
          <a:bodyPr vert="horz" wrap="square" lIns="0" tIns="5905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465"/>
              </a:spcBef>
            </a:pPr>
            <a:r>
              <a:rPr sz="1800" b="1" spc="10" dirty="0">
                <a:solidFill>
                  <a:srgbClr val="FFFFFF"/>
                </a:solidFill>
                <a:latin typeface="Open Sans Semibold"/>
                <a:cs typeface="Open Sans Semibold"/>
              </a:rPr>
              <a:t>A</a:t>
            </a:r>
            <a:endParaRPr sz="1800">
              <a:latin typeface="Open Sans Semibold"/>
              <a:cs typeface="Open Sans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5963912" y="8023075"/>
            <a:ext cx="744855" cy="374650"/>
          </a:xfrm>
          <a:prstGeom prst="rect">
            <a:avLst/>
          </a:prstGeom>
          <a:solidFill>
            <a:srgbClr val="FCB634"/>
          </a:solidFill>
        </p:spPr>
        <p:txBody>
          <a:bodyPr vert="horz" wrap="square" lIns="0" tIns="59055" rIns="0" bIns="0" rtlCol="0">
            <a:spAutoFit/>
          </a:bodyPr>
          <a:lstStyle/>
          <a:p>
            <a:pPr marL="134620">
              <a:lnSpc>
                <a:spcPct val="100000"/>
              </a:lnSpc>
              <a:spcBef>
                <a:spcPts val="465"/>
              </a:spcBef>
            </a:pPr>
            <a:r>
              <a:rPr sz="1800" b="1" spc="30" dirty="0">
                <a:solidFill>
                  <a:srgbClr val="FFFFFF"/>
                </a:solidFill>
                <a:latin typeface="Open Sans Semibold"/>
                <a:cs typeface="Open Sans Semibold"/>
              </a:rPr>
              <a:t>BBB</a:t>
            </a:r>
            <a:endParaRPr sz="1800">
              <a:latin typeface="Open Sans Semibold"/>
              <a:cs typeface="Open Sans Semibold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6743343" y="8023075"/>
            <a:ext cx="744855" cy="374650"/>
          </a:xfrm>
          <a:custGeom>
            <a:avLst/>
            <a:gdLst/>
            <a:ahLst/>
            <a:cxnLst/>
            <a:rect l="l" t="t" r="r" b="b"/>
            <a:pathLst>
              <a:path w="744855" h="374650">
                <a:moveTo>
                  <a:pt x="744815" y="0"/>
                </a:moveTo>
                <a:lnTo>
                  <a:pt x="0" y="0"/>
                </a:lnTo>
                <a:lnTo>
                  <a:pt x="0" y="374386"/>
                </a:lnTo>
                <a:lnTo>
                  <a:pt x="744815" y="374386"/>
                </a:lnTo>
                <a:lnTo>
                  <a:pt x="744815" y="0"/>
                </a:lnTo>
                <a:close/>
              </a:path>
            </a:pathLst>
          </a:custGeom>
          <a:solidFill>
            <a:srgbClr val="FCB63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6945061" y="8067213"/>
            <a:ext cx="342265" cy="30353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800" b="1" spc="30" dirty="0">
                <a:solidFill>
                  <a:srgbClr val="FFFFFF"/>
                </a:solidFill>
                <a:latin typeface="Open Sans Semibold"/>
                <a:cs typeface="Open Sans Semibold"/>
              </a:rPr>
              <a:t>BB</a:t>
            </a:r>
            <a:endParaRPr sz="1800">
              <a:latin typeface="Open Sans Semibold"/>
              <a:cs typeface="Open Sans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578509" y="8519885"/>
            <a:ext cx="5316220" cy="8540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53695">
              <a:lnSpc>
                <a:spcPct val="100000"/>
              </a:lnSpc>
              <a:spcBef>
                <a:spcPts val="130"/>
              </a:spcBef>
              <a:tabLst>
                <a:tab pos="2254250" algn="l"/>
                <a:tab pos="4232910" algn="l"/>
              </a:tabLst>
            </a:pPr>
            <a:r>
              <a:rPr sz="1700" b="1" spc="-10" dirty="0">
                <a:solidFill>
                  <a:srgbClr val="237C74"/>
                </a:solidFill>
                <a:latin typeface="Open Sans Semibold"/>
                <a:cs typeface="Open Sans Semibold"/>
              </a:rPr>
              <a:t>LEADER</a:t>
            </a:r>
            <a:r>
              <a:rPr sz="1700" b="1" dirty="0">
                <a:solidFill>
                  <a:srgbClr val="237C74"/>
                </a:solidFill>
                <a:latin typeface="Open Sans Semibold"/>
                <a:cs typeface="Open Sans Semibold"/>
              </a:rPr>
              <a:t>	</a:t>
            </a:r>
            <a:r>
              <a:rPr sz="1700" b="1" spc="35" dirty="0">
                <a:solidFill>
                  <a:srgbClr val="FCB634"/>
                </a:solidFill>
                <a:latin typeface="Open Sans Semibold"/>
                <a:cs typeface="Open Sans Semibold"/>
              </a:rPr>
              <a:t>AVERAGE</a:t>
            </a:r>
            <a:r>
              <a:rPr sz="1700" b="1" dirty="0">
                <a:solidFill>
                  <a:srgbClr val="FCB634"/>
                </a:solidFill>
                <a:latin typeface="Open Sans Semibold"/>
                <a:cs typeface="Open Sans Semibold"/>
              </a:rPr>
              <a:t>	</a:t>
            </a:r>
            <a:r>
              <a:rPr sz="1700" b="1" spc="40" dirty="0">
                <a:solidFill>
                  <a:srgbClr val="D04E52"/>
                </a:solidFill>
                <a:latin typeface="Open Sans Semibold"/>
                <a:cs typeface="Open Sans Semibold"/>
              </a:rPr>
              <a:t>LAGGARD</a:t>
            </a:r>
            <a:endParaRPr sz="1700">
              <a:latin typeface="Open Sans Semibold"/>
              <a:cs typeface="Open Sans Semibold"/>
            </a:endParaRPr>
          </a:p>
          <a:p>
            <a:pPr marL="12700">
              <a:lnSpc>
                <a:spcPct val="100000"/>
              </a:lnSpc>
              <a:spcBef>
                <a:spcPts val="1920"/>
              </a:spcBef>
            </a:pPr>
            <a:r>
              <a:rPr sz="950" dirty="0">
                <a:latin typeface="Open Sans"/>
                <a:cs typeface="Open Sans"/>
              </a:rPr>
              <a:t>MSCI</a:t>
            </a:r>
            <a:r>
              <a:rPr sz="950" spc="8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ESG</a:t>
            </a:r>
            <a:r>
              <a:rPr sz="950" spc="8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Ratings</a:t>
            </a:r>
            <a:r>
              <a:rPr sz="950" spc="90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aim</a:t>
            </a:r>
            <a:r>
              <a:rPr sz="950" spc="8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to</a:t>
            </a:r>
            <a:r>
              <a:rPr sz="950" spc="8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measure</a:t>
            </a:r>
            <a:r>
              <a:rPr sz="950" spc="90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a</a:t>
            </a:r>
            <a:r>
              <a:rPr sz="950" spc="8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company’s</a:t>
            </a:r>
            <a:r>
              <a:rPr sz="950" spc="8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resilience</a:t>
            </a:r>
            <a:r>
              <a:rPr sz="950" spc="90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to</a:t>
            </a:r>
            <a:r>
              <a:rPr sz="950" spc="8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long-term,</a:t>
            </a:r>
            <a:r>
              <a:rPr sz="950" spc="90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ﬁnancially</a:t>
            </a:r>
            <a:r>
              <a:rPr sz="950" spc="85" dirty="0">
                <a:latin typeface="Open Sans"/>
                <a:cs typeface="Open Sans"/>
              </a:rPr>
              <a:t> </a:t>
            </a:r>
            <a:r>
              <a:rPr sz="950" spc="-10" dirty="0">
                <a:latin typeface="Open Sans"/>
                <a:cs typeface="Open Sans"/>
              </a:rPr>
              <a:t>relevant</a:t>
            </a:r>
            <a:endParaRPr sz="95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245"/>
              </a:spcBef>
            </a:pPr>
            <a:r>
              <a:rPr sz="950" dirty="0">
                <a:latin typeface="Open Sans"/>
                <a:cs typeface="Open Sans"/>
              </a:rPr>
              <a:t>Environment,</a:t>
            </a:r>
            <a:r>
              <a:rPr sz="950" spc="110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Social</a:t>
            </a:r>
            <a:r>
              <a:rPr sz="950" spc="110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and</a:t>
            </a:r>
            <a:r>
              <a:rPr sz="950" spc="114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Governance</a:t>
            </a:r>
            <a:r>
              <a:rPr sz="950" spc="110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(ESG)</a:t>
            </a:r>
            <a:r>
              <a:rPr sz="950" spc="110" dirty="0">
                <a:latin typeface="Open Sans"/>
                <a:cs typeface="Open Sans"/>
              </a:rPr>
              <a:t> </a:t>
            </a:r>
            <a:r>
              <a:rPr sz="950" spc="-10" dirty="0">
                <a:latin typeface="Open Sans"/>
                <a:cs typeface="Open Sans"/>
              </a:rPr>
              <a:t>risks.</a:t>
            </a:r>
            <a:endParaRPr sz="950">
              <a:latin typeface="Open Sans"/>
              <a:cs typeface="Open Sans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3594390" y="8446184"/>
            <a:ext cx="275590" cy="232410"/>
          </a:xfrm>
          <a:custGeom>
            <a:avLst/>
            <a:gdLst/>
            <a:ahLst/>
            <a:cxnLst/>
            <a:rect l="l" t="t" r="r" b="b"/>
            <a:pathLst>
              <a:path w="275590" h="232409">
                <a:moveTo>
                  <a:pt x="0" y="0"/>
                </a:moveTo>
                <a:lnTo>
                  <a:pt x="0" y="232055"/>
                </a:lnTo>
                <a:lnTo>
                  <a:pt x="275195" y="232055"/>
                </a:lnTo>
              </a:path>
            </a:pathLst>
          </a:custGeom>
          <a:ln w="20941">
            <a:solidFill>
              <a:srgbClr val="237C7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824538" y="8446184"/>
            <a:ext cx="275590" cy="232410"/>
          </a:xfrm>
          <a:custGeom>
            <a:avLst/>
            <a:gdLst/>
            <a:ahLst/>
            <a:cxnLst/>
            <a:rect l="l" t="t" r="r" b="b"/>
            <a:pathLst>
              <a:path w="275590" h="232409">
                <a:moveTo>
                  <a:pt x="275195" y="0"/>
                </a:moveTo>
                <a:lnTo>
                  <a:pt x="275195" y="232055"/>
                </a:lnTo>
                <a:lnTo>
                  <a:pt x="0" y="232055"/>
                </a:lnTo>
              </a:path>
            </a:pathLst>
          </a:custGeom>
          <a:ln w="20941">
            <a:solidFill>
              <a:srgbClr val="237C7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7586004" y="8446184"/>
            <a:ext cx="143510" cy="232410"/>
          </a:xfrm>
          <a:custGeom>
            <a:avLst/>
            <a:gdLst/>
            <a:ahLst/>
            <a:cxnLst/>
            <a:rect l="l" t="t" r="r" b="b"/>
            <a:pathLst>
              <a:path w="143509" h="232409">
                <a:moveTo>
                  <a:pt x="0" y="0"/>
                </a:moveTo>
                <a:lnTo>
                  <a:pt x="0" y="232055"/>
                </a:lnTo>
                <a:lnTo>
                  <a:pt x="143042" y="232055"/>
                </a:lnTo>
              </a:path>
            </a:pathLst>
          </a:custGeom>
          <a:ln w="20941">
            <a:solidFill>
              <a:srgbClr val="D04E5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8945682" y="8446184"/>
            <a:ext cx="143510" cy="232410"/>
          </a:xfrm>
          <a:custGeom>
            <a:avLst/>
            <a:gdLst/>
            <a:ahLst/>
            <a:cxnLst/>
            <a:rect l="l" t="t" r="r" b="b"/>
            <a:pathLst>
              <a:path w="143509" h="232409">
                <a:moveTo>
                  <a:pt x="143042" y="0"/>
                </a:moveTo>
                <a:lnTo>
                  <a:pt x="143042" y="232055"/>
                </a:lnTo>
                <a:lnTo>
                  <a:pt x="0" y="232055"/>
                </a:lnTo>
              </a:path>
            </a:pathLst>
          </a:custGeom>
          <a:ln w="20941">
            <a:solidFill>
              <a:srgbClr val="D04E5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5206006" y="8446184"/>
            <a:ext cx="546735" cy="232410"/>
          </a:xfrm>
          <a:custGeom>
            <a:avLst/>
            <a:gdLst/>
            <a:ahLst/>
            <a:cxnLst/>
            <a:rect l="l" t="t" r="r" b="b"/>
            <a:pathLst>
              <a:path w="546734" h="232409">
                <a:moveTo>
                  <a:pt x="0" y="0"/>
                </a:moveTo>
                <a:lnTo>
                  <a:pt x="0" y="232055"/>
                </a:lnTo>
                <a:lnTo>
                  <a:pt x="546538" y="232055"/>
                </a:lnTo>
              </a:path>
            </a:pathLst>
          </a:custGeom>
          <a:ln w="20941">
            <a:solidFill>
              <a:srgbClr val="FCB63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6907169" y="8446184"/>
            <a:ext cx="581025" cy="232410"/>
          </a:xfrm>
          <a:custGeom>
            <a:avLst/>
            <a:gdLst/>
            <a:ahLst/>
            <a:cxnLst/>
            <a:rect l="l" t="t" r="r" b="b"/>
            <a:pathLst>
              <a:path w="581025" h="232409">
                <a:moveTo>
                  <a:pt x="580987" y="0"/>
                </a:moveTo>
                <a:lnTo>
                  <a:pt x="580987" y="232055"/>
                </a:lnTo>
                <a:lnTo>
                  <a:pt x="0" y="232055"/>
                </a:lnTo>
              </a:path>
            </a:pathLst>
          </a:custGeom>
          <a:ln w="20941">
            <a:solidFill>
              <a:srgbClr val="FCB63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1006544" y="2073275"/>
            <a:ext cx="11691620" cy="5137368"/>
          </a:xfrm>
          <a:prstGeom prst="rect">
            <a:avLst/>
          </a:prstGeom>
        </p:spPr>
        <p:txBody>
          <a:bodyPr vert="horz" wrap="square" lIns="0" tIns="137795" rIns="0" bIns="0" rtlCol="0">
            <a:spAutoFit/>
          </a:bodyPr>
          <a:lstStyle/>
          <a:p>
            <a:pPr marL="28575" marR="141605">
              <a:lnSpc>
                <a:spcPct val="105100"/>
              </a:lnSpc>
              <a:spcBef>
                <a:spcPts val="495"/>
              </a:spcBef>
            </a:pPr>
            <a:r>
              <a:rPr sz="1700" dirty="0">
                <a:latin typeface="Open Sans"/>
                <a:cs typeface="Open Sans"/>
              </a:rPr>
              <a:t>DBS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Selection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Team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(FST)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is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dedicated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group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of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six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professionals,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committed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identifying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high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quality </a:t>
            </a:r>
            <a:r>
              <a:rPr sz="1700" dirty="0">
                <a:latin typeface="Open Sans"/>
                <a:cs typeface="Open Sans"/>
              </a:rPr>
              <a:t>mutual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funds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which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team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believes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can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add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value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for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our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clients.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team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interviews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managers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form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50" dirty="0">
                <a:latin typeface="Open Sans"/>
                <a:cs typeface="Open Sans"/>
              </a:rPr>
              <a:t>a </a:t>
            </a:r>
            <a:r>
              <a:rPr sz="1700" dirty="0">
                <a:latin typeface="Open Sans"/>
                <a:cs typeface="Open Sans"/>
              </a:rPr>
              <a:t>research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opinion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on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funds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and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assigns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conviction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rating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each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of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funds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reviewed.</a:t>
            </a:r>
            <a:endParaRPr sz="1700" dirty="0">
              <a:latin typeface="Open Sans"/>
              <a:cs typeface="Open Sans"/>
            </a:endParaRPr>
          </a:p>
          <a:p>
            <a:pPr marL="28575" marR="24130">
              <a:lnSpc>
                <a:spcPct val="105100"/>
              </a:lnSpc>
              <a:spcBef>
                <a:spcPts val="1235"/>
              </a:spcBef>
            </a:pPr>
            <a:r>
              <a:rPr sz="1700" dirty="0">
                <a:latin typeface="Open Sans"/>
                <a:cs typeface="Open Sans"/>
              </a:rPr>
              <a:t>This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is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followed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by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on-going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monitoring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of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performance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of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funds.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DBS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FST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Rating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encapsulates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spc="-50" dirty="0">
                <a:latin typeface="Open Sans"/>
                <a:cs typeface="Open Sans"/>
              </a:rPr>
              <a:t>a </a:t>
            </a:r>
            <a:r>
              <a:rPr sz="1700" dirty="0">
                <a:latin typeface="Open Sans"/>
                <a:cs typeface="Open Sans"/>
              </a:rPr>
              <a:t>qualitative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assessment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of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fund’s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competitive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advantage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relative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its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peers.</a:t>
            </a:r>
            <a:endParaRPr sz="1700" dirty="0">
              <a:latin typeface="Open Sans"/>
              <a:cs typeface="Open Sans"/>
            </a:endParaRPr>
          </a:p>
          <a:p>
            <a:pPr marL="28575" marR="239395">
              <a:lnSpc>
                <a:spcPct val="105100"/>
              </a:lnSpc>
              <a:spcBef>
                <a:spcPts val="1235"/>
              </a:spcBef>
            </a:pPr>
            <a:r>
              <a:rPr sz="1700" dirty="0">
                <a:latin typeface="Open Sans"/>
                <a:cs typeface="Open Sans"/>
              </a:rPr>
              <a:t>DBS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Select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List,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published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on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quarterly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basis,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this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list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seeks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guide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our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clients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in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navigating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multiple </a:t>
            </a:r>
            <a:r>
              <a:rPr sz="1700" dirty="0">
                <a:latin typeface="Open Sans"/>
                <a:cs typeface="Open Sans"/>
              </a:rPr>
              <a:t>investment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opportunities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in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core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asset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classes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and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serves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reference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team’s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favourite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qualitatively </a:t>
            </a:r>
            <a:r>
              <a:rPr sz="1700" dirty="0">
                <a:latin typeface="Open Sans"/>
                <a:cs typeface="Open Sans"/>
              </a:rPr>
              <a:t>selected</a:t>
            </a:r>
            <a:r>
              <a:rPr sz="1700" spc="7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funds.</a:t>
            </a:r>
            <a:endParaRPr sz="1700" dirty="0">
              <a:latin typeface="Open Sans"/>
              <a:cs typeface="Open Sans"/>
            </a:endParaRPr>
          </a:p>
          <a:p>
            <a:pPr marL="28575" marR="5080">
              <a:lnSpc>
                <a:spcPct val="105100"/>
              </a:lnSpc>
              <a:spcBef>
                <a:spcPts val="1235"/>
              </a:spcBef>
            </a:pPr>
            <a:r>
              <a:rPr sz="1700" dirty="0">
                <a:latin typeface="Open Sans"/>
                <a:cs typeface="Open Sans"/>
              </a:rPr>
              <a:t>That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said,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not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all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are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appropriate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for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every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investor.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If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you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have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any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questions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about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DBS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Select</a:t>
            </a:r>
            <a:r>
              <a:rPr sz="1700" spc="50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List,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wealth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planning,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or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our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suite</a:t>
            </a:r>
            <a:r>
              <a:rPr sz="1700" spc="5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of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investment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advisory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and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discretionary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portfolio</a:t>
            </a:r>
            <a:r>
              <a:rPr sz="1700" spc="5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management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services,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please </a:t>
            </a:r>
            <a:r>
              <a:rPr sz="1700" dirty="0">
                <a:latin typeface="Open Sans"/>
                <a:cs typeface="Open Sans"/>
              </a:rPr>
              <a:t>seek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assistance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from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your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Relationship</a:t>
            </a:r>
            <a:r>
              <a:rPr sz="1700" spc="5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Manager.</a:t>
            </a:r>
            <a:endParaRPr sz="1700" dirty="0">
              <a:latin typeface="Open Sans"/>
              <a:cs typeface="Open Sans"/>
            </a:endParaRPr>
          </a:p>
          <a:p>
            <a:pPr marL="28575" marR="306705">
              <a:lnSpc>
                <a:spcPct val="105100"/>
              </a:lnSpc>
              <a:spcBef>
                <a:spcPts val="1235"/>
              </a:spcBef>
            </a:pPr>
            <a:r>
              <a:rPr sz="1700" b="1" dirty="0">
                <a:latin typeface="Open Sans Semibold"/>
                <a:cs typeface="Open Sans Semibold"/>
              </a:rPr>
              <a:t>Qualitative,</a:t>
            </a:r>
            <a:r>
              <a:rPr sz="1700" b="1" spc="35" dirty="0">
                <a:latin typeface="Open Sans Semibold"/>
                <a:cs typeface="Open Sans Semibold"/>
              </a:rPr>
              <a:t> </a:t>
            </a:r>
            <a:r>
              <a:rPr sz="1700" b="1" dirty="0">
                <a:latin typeface="Open Sans Semibold"/>
                <a:cs typeface="Open Sans Semibold"/>
              </a:rPr>
              <a:t>Deep-Dive</a:t>
            </a:r>
            <a:r>
              <a:rPr sz="1700" b="1" spc="40" dirty="0">
                <a:latin typeface="Open Sans Semibold"/>
                <a:cs typeface="Open Sans Semibold"/>
              </a:rPr>
              <a:t> </a:t>
            </a:r>
            <a:r>
              <a:rPr sz="1700" b="1" dirty="0">
                <a:latin typeface="Open Sans Semibold"/>
                <a:cs typeface="Open Sans Semibold"/>
              </a:rPr>
              <a:t>&amp;</a:t>
            </a:r>
            <a:r>
              <a:rPr sz="1700" b="1" spc="40" dirty="0">
                <a:latin typeface="Open Sans Semibold"/>
                <a:cs typeface="Open Sans Semibold"/>
              </a:rPr>
              <a:t> </a:t>
            </a:r>
            <a:r>
              <a:rPr sz="1700" b="1" dirty="0">
                <a:latin typeface="Open Sans Semibold"/>
                <a:cs typeface="Open Sans Semibold"/>
              </a:rPr>
              <a:t>On-Going</a:t>
            </a:r>
            <a:r>
              <a:rPr sz="1700" dirty="0">
                <a:latin typeface="Open Sans"/>
                <a:cs typeface="Open Sans"/>
              </a:rPr>
              <a:t>,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DBS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Funds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Selection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Team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is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dedicated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qualitative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research. </a:t>
            </a:r>
            <a:r>
              <a:rPr sz="1700" dirty="0">
                <a:latin typeface="Open Sans"/>
                <a:cs typeface="Open Sans"/>
              </a:rPr>
              <a:t>We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seek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identify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funds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which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we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believe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have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material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competitive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advantages,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which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may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allow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them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spc="-25" dirty="0">
                <a:latin typeface="Open Sans"/>
                <a:cs typeface="Open Sans"/>
              </a:rPr>
              <a:t>to </a:t>
            </a:r>
            <a:r>
              <a:rPr sz="1700" dirty="0">
                <a:latin typeface="Open Sans"/>
                <a:cs typeface="Open Sans"/>
              </a:rPr>
              <a:t>perform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well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relative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peers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and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comparable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market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indices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over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the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next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18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36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months.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All</a:t>
            </a:r>
            <a:r>
              <a:rPr sz="1700" spc="3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our</a:t>
            </a:r>
            <a:r>
              <a:rPr sz="1700" spc="35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positively </a:t>
            </a:r>
            <a:r>
              <a:rPr sz="1700" dirty="0">
                <a:latin typeface="Open Sans"/>
                <a:cs typeface="Open Sans"/>
              </a:rPr>
              <a:t>rated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funds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are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monitored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at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least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monthly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and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reviewed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semi-annually.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Our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mission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is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to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identify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funds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with</a:t>
            </a:r>
            <a:r>
              <a:rPr sz="1700" spc="45" dirty="0">
                <a:latin typeface="Open Sans"/>
                <a:cs typeface="Open Sans"/>
              </a:rPr>
              <a:t> </a:t>
            </a:r>
            <a:r>
              <a:rPr sz="1700" spc="-50" dirty="0">
                <a:latin typeface="Open Sans"/>
                <a:cs typeface="Open Sans"/>
              </a:rPr>
              <a:t>a </a:t>
            </a:r>
            <a:r>
              <a:rPr sz="1700" dirty="0">
                <a:latin typeface="Open Sans"/>
                <a:cs typeface="Open Sans"/>
              </a:rPr>
              <a:t>long-term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dirty="0">
                <a:latin typeface="Open Sans"/>
                <a:cs typeface="Open Sans"/>
              </a:rPr>
              <a:t>qualitative</a:t>
            </a:r>
            <a:r>
              <a:rPr sz="1700" spc="40" dirty="0">
                <a:latin typeface="Open Sans"/>
                <a:cs typeface="Open Sans"/>
              </a:rPr>
              <a:t> </a:t>
            </a:r>
            <a:r>
              <a:rPr sz="1700" spc="-10" dirty="0">
                <a:latin typeface="Open Sans"/>
                <a:cs typeface="Open Sans"/>
              </a:rPr>
              <a:t>edge.</a:t>
            </a:r>
            <a:endParaRPr sz="1700" dirty="0">
              <a:latin typeface="Open Sans"/>
              <a:cs typeface="Open Sans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0" y="11046783"/>
            <a:ext cx="20104100" cy="262255"/>
            <a:chOff x="0" y="11046783"/>
            <a:chExt cx="20104100" cy="262255"/>
          </a:xfrm>
        </p:grpSpPr>
        <p:sp>
          <p:nvSpPr>
            <p:cNvPr id="23" name="object 23"/>
            <p:cNvSpPr/>
            <p:nvPr/>
          </p:nvSpPr>
          <p:spPr>
            <a:xfrm>
              <a:off x="19109365" y="11046783"/>
              <a:ext cx="995044" cy="262255"/>
            </a:xfrm>
            <a:custGeom>
              <a:avLst/>
              <a:gdLst/>
              <a:ahLst/>
              <a:cxnLst/>
              <a:rect l="l" t="t" r="r" b="b"/>
              <a:pathLst>
                <a:path w="995044" h="262254">
                  <a:moveTo>
                    <a:pt x="994723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994723" y="261772"/>
                  </a:lnTo>
                  <a:lnTo>
                    <a:pt x="994723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0" y="11046783"/>
              <a:ext cx="19109690" cy="262255"/>
            </a:xfrm>
            <a:custGeom>
              <a:avLst/>
              <a:gdLst/>
              <a:ahLst/>
              <a:cxnLst/>
              <a:rect l="l" t="t" r="r" b="b"/>
              <a:pathLst>
                <a:path w="19109690" h="262254">
                  <a:moveTo>
                    <a:pt x="19109365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19109365" y="261772"/>
                  </a:lnTo>
                  <a:lnTo>
                    <a:pt x="19109365" y="0"/>
                  </a:lnTo>
                  <a:close/>
                </a:path>
              </a:pathLst>
            </a:custGeom>
            <a:solidFill>
              <a:srgbClr val="CC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17283177" y="769244"/>
            <a:ext cx="528320" cy="528320"/>
          </a:xfrm>
          <a:custGeom>
            <a:avLst/>
            <a:gdLst/>
            <a:ahLst/>
            <a:cxnLst/>
            <a:rect l="l" t="t" r="r" b="b"/>
            <a:pathLst>
              <a:path w="528319" h="528319">
                <a:moveTo>
                  <a:pt x="458587" y="458736"/>
                </a:moveTo>
                <a:lnTo>
                  <a:pt x="69238" y="458736"/>
                </a:lnTo>
                <a:lnTo>
                  <a:pt x="64043" y="471270"/>
                </a:lnTo>
                <a:lnTo>
                  <a:pt x="62504" y="485630"/>
                </a:lnTo>
                <a:lnTo>
                  <a:pt x="66280" y="500854"/>
                </a:lnTo>
                <a:lnTo>
                  <a:pt x="77028" y="515980"/>
                </a:lnTo>
                <a:lnTo>
                  <a:pt x="96555" y="527338"/>
                </a:lnTo>
                <a:lnTo>
                  <a:pt x="114315" y="528059"/>
                </a:lnTo>
                <a:lnTo>
                  <a:pt x="129978" y="522822"/>
                </a:lnTo>
                <a:lnTo>
                  <a:pt x="143215" y="516304"/>
                </a:lnTo>
                <a:lnTo>
                  <a:pt x="180272" y="501162"/>
                </a:lnTo>
                <a:lnTo>
                  <a:pt x="211011" y="493013"/>
                </a:lnTo>
                <a:lnTo>
                  <a:pt x="238024" y="489704"/>
                </a:lnTo>
                <a:lnTo>
                  <a:pt x="263902" y="489080"/>
                </a:lnTo>
                <a:lnTo>
                  <a:pt x="464492" y="489080"/>
                </a:lnTo>
                <a:lnTo>
                  <a:pt x="465348" y="485630"/>
                </a:lnTo>
                <a:lnTo>
                  <a:pt x="463809" y="471270"/>
                </a:lnTo>
                <a:lnTo>
                  <a:pt x="458587" y="458736"/>
                </a:lnTo>
                <a:close/>
              </a:path>
              <a:path w="528319" h="528319">
                <a:moveTo>
                  <a:pt x="464492" y="489080"/>
                </a:moveTo>
                <a:lnTo>
                  <a:pt x="263902" y="489080"/>
                </a:lnTo>
                <a:lnTo>
                  <a:pt x="289795" y="489704"/>
                </a:lnTo>
                <a:lnTo>
                  <a:pt x="316829" y="493013"/>
                </a:lnTo>
                <a:lnTo>
                  <a:pt x="347587" y="501162"/>
                </a:lnTo>
                <a:lnTo>
                  <a:pt x="384653" y="516304"/>
                </a:lnTo>
                <a:lnTo>
                  <a:pt x="397879" y="522822"/>
                </a:lnTo>
                <a:lnTo>
                  <a:pt x="413557" y="528059"/>
                </a:lnTo>
                <a:lnTo>
                  <a:pt x="431333" y="527338"/>
                </a:lnTo>
                <a:lnTo>
                  <a:pt x="450849" y="515980"/>
                </a:lnTo>
                <a:lnTo>
                  <a:pt x="461572" y="500854"/>
                </a:lnTo>
                <a:lnTo>
                  <a:pt x="464492" y="489080"/>
                </a:lnTo>
                <a:close/>
              </a:path>
              <a:path w="528319" h="528319">
                <a:moveTo>
                  <a:pt x="504875" y="458736"/>
                </a:moveTo>
                <a:lnTo>
                  <a:pt x="458587" y="458736"/>
                </a:lnTo>
                <a:lnTo>
                  <a:pt x="471141" y="463921"/>
                </a:lnTo>
                <a:lnTo>
                  <a:pt x="485503" y="465458"/>
                </a:lnTo>
                <a:lnTo>
                  <a:pt x="500739" y="461673"/>
                </a:lnTo>
                <a:lnTo>
                  <a:pt x="504875" y="458736"/>
                </a:lnTo>
                <a:close/>
              </a:path>
              <a:path w="528319" h="528319">
                <a:moveTo>
                  <a:pt x="42341" y="62604"/>
                </a:moveTo>
                <a:lnTo>
                  <a:pt x="27125" y="66377"/>
                </a:lnTo>
                <a:lnTo>
                  <a:pt x="12004" y="77114"/>
                </a:lnTo>
                <a:lnTo>
                  <a:pt x="714" y="96645"/>
                </a:lnTo>
                <a:lnTo>
                  <a:pt x="1" y="114424"/>
                </a:lnTo>
                <a:lnTo>
                  <a:pt x="5229" y="130102"/>
                </a:lnTo>
                <a:lnTo>
                  <a:pt x="11755" y="143332"/>
                </a:lnTo>
                <a:lnTo>
                  <a:pt x="26846" y="180372"/>
                </a:lnTo>
                <a:lnTo>
                  <a:pt x="34980" y="211117"/>
                </a:lnTo>
                <a:lnTo>
                  <a:pt x="38291" y="238223"/>
                </a:lnTo>
                <a:lnTo>
                  <a:pt x="38912" y="264050"/>
                </a:lnTo>
                <a:lnTo>
                  <a:pt x="38288" y="289885"/>
                </a:lnTo>
                <a:lnTo>
                  <a:pt x="34974" y="316939"/>
                </a:lnTo>
                <a:lnTo>
                  <a:pt x="26841" y="347687"/>
                </a:lnTo>
                <a:lnTo>
                  <a:pt x="11727" y="384748"/>
                </a:lnTo>
                <a:lnTo>
                  <a:pt x="5218" y="397963"/>
                </a:lnTo>
                <a:lnTo>
                  <a:pt x="0" y="413645"/>
                </a:lnTo>
                <a:lnTo>
                  <a:pt x="714" y="431428"/>
                </a:lnTo>
                <a:lnTo>
                  <a:pt x="12004" y="450945"/>
                </a:lnTo>
                <a:lnTo>
                  <a:pt x="27125" y="461673"/>
                </a:lnTo>
                <a:lnTo>
                  <a:pt x="42341" y="465446"/>
                </a:lnTo>
                <a:lnTo>
                  <a:pt x="56697" y="463916"/>
                </a:lnTo>
                <a:lnTo>
                  <a:pt x="69238" y="458736"/>
                </a:lnTo>
                <a:lnTo>
                  <a:pt x="504875" y="458736"/>
                </a:lnTo>
                <a:lnTo>
                  <a:pt x="515842" y="450945"/>
                </a:lnTo>
                <a:lnTo>
                  <a:pt x="527222" y="431428"/>
                </a:lnTo>
                <a:lnTo>
                  <a:pt x="527297" y="429616"/>
                </a:lnTo>
                <a:lnTo>
                  <a:pt x="98871" y="429616"/>
                </a:lnTo>
                <a:lnTo>
                  <a:pt x="98337" y="429197"/>
                </a:lnTo>
                <a:lnTo>
                  <a:pt x="205925" y="301034"/>
                </a:lnTo>
                <a:lnTo>
                  <a:pt x="215738" y="290665"/>
                </a:lnTo>
                <a:lnTo>
                  <a:pt x="220777" y="283348"/>
                </a:lnTo>
                <a:lnTo>
                  <a:pt x="222633" y="275607"/>
                </a:lnTo>
                <a:lnTo>
                  <a:pt x="222898" y="263967"/>
                </a:lnTo>
                <a:lnTo>
                  <a:pt x="220246" y="249978"/>
                </a:lnTo>
                <a:lnTo>
                  <a:pt x="214412" y="238223"/>
                </a:lnTo>
                <a:lnTo>
                  <a:pt x="208577" y="230125"/>
                </a:lnTo>
                <a:lnTo>
                  <a:pt x="205925" y="227109"/>
                </a:lnTo>
                <a:lnTo>
                  <a:pt x="98337" y="98893"/>
                </a:lnTo>
                <a:lnTo>
                  <a:pt x="98818" y="98390"/>
                </a:lnTo>
                <a:lnTo>
                  <a:pt x="527294" y="98390"/>
                </a:lnTo>
                <a:lnTo>
                  <a:pt x="527221" y="96645"/>
                </a:lnTo>
                <a:lnTo>
                  <a:pt x="515842" y="77114"/>
                </a:lnTo>
                <a:lnTo>
                  <a:pt x="504900" y="69344"/>
                </a:lnTo>
                <a:lnTo>
                  <a:pt x="458587" y="69344"/>
                </a:lnTo>
                <a:lnTo>
                  <a:pt x="69238" y="69313"/>
                </a:lnTo>
                <a:lnTo>
                  <a:pt x="56697" y="64135"/>
                </a:lnTo>
                <a:lnTo>
                  <a:pt x="42341" y="62604"/>
                </a:lnTo>
                <a:close/>
              </a:path>
              <a:path w="528319" h="528319">
                <a:moveTo>
                  <a:pt x="263902" y="305096"/>
                </a:moveTo>
                <a:lnTo>
                  <a:pt x="249885" y="307737"/>
                </a:lnTo>
                <a:lnTo>
                  <a:pt x="238118" y="313546"/>
                </a:lnTo>
                <a:lnTo>
                  <a:pt x="230018" y="319356"/>
                </a:lnTo>
                <a:lnTo>
                  <a:pt x="227003" y="321996"/>
                </a:lnTo>
                <a:lnTo>
                  <a:pt x="98871" y="429616"/>
                </a:lnTo>
                <a:lnTo>
                  <a:pt x="429101" y="429616"/>
                </a:lnTo>
                <a:lnTo>
                  <a:pt x="300875" y="321996"/>
                </a:lnTo>
                <a:lnTo>
                  <a:pt x="290567" y="312226"/>
                </a:lnTo>
                <a:lnTo>
                  <a:pt x="283280" y="307209"/>
                </a:lnTo>
                <a:lnTo>
                  <a:pt x="275547" y="305360"/>
                </a:lnTo>
                <a:lnTo>
                  <a:pt x="263902" y="305096"/>
                </a:lnTo>
                <a:close/>
              </a:path>
              <a:path w="528319" h="528319">
                <a:moveTo>
                  <a:pt x="527299" y="98506"/>
                </a:moveTo>
                <a:lnTo>
                  <a:pt x="429018" y="98506"/>
                </a:lnTo>
                <a:lnTo>
                  <a:pt x="429552" y="98935"/>
                </a:lnTo>
                <a:lnTo>
                  <a:pt x="321911" y="227109"/>
                </a:lnTo>
                <a:lnTo>
                  <a:pt x="312147" y="237446"/>
                </a:lnTo>
                <a:lnTo>
                  <a:pt x="307133" y="244739"/>
                </a:lnTo>
                <a:lnTo>
                  <a:pt x="305285" y="252453"/>
                </a:lnTo>
                <a:lnTo>
                  <a:pt x="305021" y="264050"/>
                </a:lnTo>
                <a:lnTo>
                  <a:pt x="307660" y="278090"/>
                </a:lnTo>
                <a:lnTo>
                  <a:pt x="313492" y="289921"/>
                </a:lnTo>
                <a:lnTo>
                  <a:pt x="319272" y="298008"/>
                </a:lnTo>
                <a:lnTo>
                  <a:pt x="321911" y="301034"/>
                </a:lnTo>
                <a:lnTo>
                  <a:pt x="429552" y="429166"/>
                </a:lnTo>
                <a:lnTo>
                  <a:pt x="429101" y="429616"/>
                </a:lnTo>
                <a:lnTo>
                  <a:pt x="527297" y="429616"/>
                </a:lnTo>
                <a:lnTo>
                  <a:pt x="527958" y="413641"/>
                </a:lnTo>
                <a:lnTo>
                  <a:pt x="522727" y="397950"/>
                </a:lnTo>
                <a:lnTo>
                  <a:pt x="516206" y="384717"/>
                </a:lnTo>
                <a:lnTo>
                  <a:pt x="501040" y="347675"/>
                </a:lnTo>
                <a:lnTo>
                  <a:pt x="492869" y="316915"/>
                </a:lnTo>
                <a:lnTo>
                  <a:pt x="489549" y="289885"/>
                </a:lnTo>
                <a:lnTo>
                  <a:pt x="488924" y="263967"/>
                </a:lnTo>
                <a:lnTo>
                  <a:pt x="489548" y="238223"/>
                </a:lnTo>
                <a:lnTo>
                  <a:pt x="492872" y="211113"/>
                </a:lnTo>
                <a:lnTo>
                  <a:pt x="501043" y="180370"/>
                </a:lnTo>
                <a:lnTo>
                  <a:pt x="516235" y="143300"/>
                </a:lnTo>
                <a:lnTo>
                  <a:pt x="522738" y="130089"/>
                </a:lnTo>
                <a:lnTo>
                  <a:pt x="527960" y="114420"/>
                </a:lnTo>
                <a:lnTo>
                  <a:pt x="527299" y="98506"/>
                </a:lnTo>
                <a:close/>
              </a:path>
              <a:path w="528319" h="528319">
                <a:moveTo>
                  <a:pt x="527294" y="98390"/>
                </a:moveTo>
                <a:lnTo>
                  <a:pt x="98818" y="98390"/>
                </a:lnTo>
                <a:lnTo>
                  <a:pt x="227003" y="206021"/>
                </a:lnTo>
                <a:lnTo>
                  <a:pt x="237333" y="215809"/>
                </a:lnTo>
                <a:lnTo>
                  <a:pt x="244620" y="220836"/>
                </a:lnTo>
                <a:lnTo>
                  <a:pt x="252323" y="222688"/>
                </a:lnTo>
                <a:lnTo>
                  <a:pt x="263902" y="222952"/>
                </a:lnTo>
                <a:lnTo>
                  <a:pt x="277980" y="220307"/>
                </a:lnTo>
                <a:lnTo>
                  <a:pt x="289767" y="214486"/>
                </a:lnTo>
                <a:lnTo>
                  <a:pt x="297865" y="208666"/>
                </a:lnTo>
                <a:lnTo>
                  <a:pt x="300875" y="206021"/>
                </a:lnTo>
                <a:lnTo>
                  <a:pt x="429018" y="98506"/>
                </a:lnTo>
                <a:lnTo>
                  <a:pt x="527299" y="98506"/>
                </a:lnTo>
                <a:close/>
              </a:path>
              <a:path w="528319" h="528319">
                <a:moveTo>
                  <a:pt x="485503" y="62608"/>
                </a:moveTo>
                <a:lnTo>
                  <a:pt x="471141" y="64149"/>
                </a:lnTo>
                <a:lnTo>
                  <a:pt x="458587" y="69344"/>
                </a:lnTo>
                <a:lnTo>
                  <a:pt x="504900" y="69344"/>
                </a:lnTo>
                <a:lnTo>
                  <a:pt x="500719" y="66377"/>
                </a:lnTo>
                <a:lnTo>
                  <a:pt x="485503" y="62608"/>
                </a:lnTo>
                <a:close/>
              </a:path>
              <a:path w="528319" h="528319">
                <a:moveTo>
                  <a:pt x="114315" y="0"/>
                </a:moveTo>
                <a:lnTo>
                  <a:pt x="96555" y="727"/>
                </a:lnTo>
                <a:lnTo>
                  <a:pt x="77028" y="12089"/>
                </a:lnTo>
                <a:lnTo>
                  <a:pt x="66293" y="27220"/>
                </a:lnTo>
                <a:lnTo>
                  <a:pt x="62516" y="42452"/>
                </a:lnTo>
                <a:lnTo>
                  <a:pt x="64053" y="56817"/>
                </a:lnTo>
                <a:lnTo>
                  <a:pt x="69238" y="69313"/>
                </a:lnTo>
                <a:lnTo>
                  <a:pt x="458601" y="69313"/>
                </a:lnTo>
                <a:lnTo>
                  <a:pt x="463826" y="56804"/>
                </a:lnTo>
                <a:lnTo>
                  <a:pt x="465374" y="42448"/>
                </a:lnTo>
                <a:lnTo>
                  <a:pt x="464519" y="39000"/>
                </a:lnTo>
                <a:lnTo>
                  <a:pt x="263902" y="39000"/>
                </a:lnTo>
                <a:lnTo>
                  <a:pt x="238029" y="38374"/>
                </a:lnTo>
                <a:lnTo>
                  <a:pt x="210999" y="35063"/>
                </a:lnTo>
                <a:lnTo>
                  <a:pt x="180250" y="26914"/>
                </a:lnTo>
                <a:lnTo>
                  <a:pt x="143215" y="11775"/>
                </a:lnTo>
                <a:lnTo>
                  <a:pt x="129978" y="5238"/>
                </a:lnTo>
                <a:lnTo>
                  <a:pt x="114315" y="0"/>
                </a:lnTo>
                <a:close/>
              </a:path>
              <a:path w="528319" h="528319">
                <a:moveTo>
                  <a:pt x="413557" y="0"/>
                </a:moveTo>
                <a:lnTo>
                  <a:pt x="397879" y="5238"/>
                </a:lnTo>
                <a:lnTo>
                  <a:pt x="384653" y="11775"/>
                </a:lnTo>
                <a:lnTo>
                  <a:pt x="347596" y="26914"/>
                </a:lnTo>
                <a:lnTo>
                  <a:pt x="316852" y="35063"/>
                </a:lnTo>
                <a:lnTo>
                  <a:pt x="289821" y="38374"/>
                </a:lnTo>
                <a:lnTo>
                  <a:pt x="263902" y="39000"/>
                </a:lnTo>
                <a:lnTo>
                  <a:pt x="464519" y="39000"/>
                </a:lnTo>
                <a:lnTo>
                  <a:pt x="461597" y="27219"/>
                </a:lnTo>
                <a:lnTo>
                  <a:pt x="450849" y="12089"/>
                </a:lnTo>
                <a:lnTo>
                  <a:pt x="431333" y="727"/>
                </a:lnTo>
                <a:lnTo>
                  <a:pt x="413557" y="0"/>
                </a:lnTo>
                <a:close/>
              </a:path>
            </a:pathLst>
          </a:custGeom>
          <a:solidFill>
            <a:srgbClr val="CC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7882314" y="792618"/>
            <a:ext cx="1215390" cy="481965"/>
          </a:xfrm>
          <a:custGeom>
            <a:avLst/>
            <a:gdLst/>
            <a:ahLst/>
            <a:cxnLst/>
            <a:rect l="l" t="t" r="r" b="b"/>
            <a:pathLst>
              <a:path w="1215390" h="481965">
                <a:moveTo>
                  <a:pt x="2711" y="5084"/>
                </a:moveTo>
                <a:lnTo>
                  <a:pt x="3109" y="10142"/>
                </a:lnTo>
                <a:lnTo>
                  <a:pt x="14422" y="13586"/>
                </a:lnTo>
                <a:lnTo>
                  <a:pt x="23838" y="19848"/>
                </a:lnTo>
                <a:lnTo>
                  <a:pt x="35480" y="71496"/>
                </a:lnTo>
                <a:lnTo>
                  <a:pt x="36834" y="121655"/>
                </a:lnTo>
                <a:lnTo>
                  <a:pt x="37685" y="181612"/>
                </a:lnTo>
                <a:lnTo>
                  <a:pt x="38057" y="252036"/>
                </a:lnTo>
                <a:lnTo>
                  <a:pt x="37770" y="319228"/>
                </a:lnTo>
                <a:lnTo>
                  <a:pt x="36777" y="379066"/>
                </a:lnTo>
                <a:lnTo>
                  <a:pt x="35002" y="425035"/>
                </a:lnTo>
                <a:lnTo>
                  <a:pt x="20581" y="463374"/>
                </a:lnTo>
                <a:lnTo>
                  <a:pt x="293" y="470976"/>
                </a:lnTo>
                <a:lnTo>
                  <a:pt x="0" y="476243"/>
                </a:lnTo>
                <a:lnTo>
                  <a:pt x="247416" y="476201"/>
                </a:lnTo>
                <a:lnTo>
                  <a:pt x="284178" y="472045"/>
                </a:lnTo>
                <a:lnTo>
                  <a:pt x="320351" y="459845"/>
                </a:lnTo>
                <a:lnTo>
                  <a:pt x="321536" y="459159"/>
                </a:lnTo>
                <a:lnTo>
                  <a:pt x="183134" y="459159"/>
                </a:lnTo>
                <a:lnTo>
                  <a:pt x="149880" y="457322"/>
                </a:lnTo>
                <a:lnTo>
                  <a:pt x="122788" y="406212"/>
                </a:lnTo>
                <a:lnTo>
                  <a:pt x="122264" y="359848"/>
                </a:lnTo>
                <a:lnTo>
                  <a:pt x="122093" y="319228"/>
                </a:lnTo>
                <a:lnTo>
                  <a:pt x="122031" y="236742"/>
                </a:lnTo>
                <a:lnTo>
                  <a:pt x="122288" y="172434"/>
                </a:lnTo>
                <a:lnTo>
                  <a:pt x="122770" y="114578"/>
                </a:lnTo>
                <a:lnTo>
                  <a:pt x="123461" y="69393"/>
                </a:lnTo>
                <a:lnTo>
                  <a:pt x="126144" y="31042"/>
                </a:lnTo>
                <a:lnTo>
                  <a:pt x="149796" y="22811"/>
                </a:lnTo>
                <a:lnTo>
                  <a:pt x="312006" y="22811"/>
                </a:lnTo>
                <a:lnTo>
                  <a:pt x="301032" y="17934"/>
                </a:lnTo>
                <a:lnTo>
                  <a:pt x="262100" y="8138"/>
                </a:lnTo>
                <a:lnTo>
                  <a:pt x="224982" y="5147"/>
                </a:lnTo>
                <a:lnTo>
                  <a:pt x="180032" y="5147"/>
                </a:lnTo>
                <a:lnTo>
                  <a:pt x="2711" y="5084"/>
                </a:lnTo>
                <a:close/>
              </a:path>
              <a:path w="1215390" h="481965">
                <a:moveTo>
                  <a:pt x="312006" y="22811"/>
                </a:moveTo>
                <a:lnTo>
                  <a:pt x="149796" y="22811"/>
                </a:lnTo>
                <a:lnTo>
                  <a:pt x="160752" y="22903"/>
                </a:lnTo>
                <a:lnTo>
                  <a:pt x="168608" y="23111"/>
                </a:lnTo>
                <a:lnTo>
                  <a:pt x="235534" y="32933"/>
                </a:lnTo>
                <a:lnTo>
                  <a:pt x="272698" y="50311"/>
                </a:lnTo>
                <a:lnTo>
                  <a:pt x="302312" y="75657"/>
                </a:lnTo>
                <a:lnTo>
                  <a:pt x="325029" y="107980"/>
                </a:lnTo>
                <a:lnTo>
                  <a:pt x="341506" y="146286"/>
                </a:lnTo>
                <a:lnTo>
                  <a:pt x="352400" y="189583"/>
                </a:lnTo>
                <a:lnTo>
                  <a:pt x="358348" y="236742"/>
                </a:lnTo>
                <a:lnTo>
                  <a:pt x="358287" y="239998"/>
                </a:lnTo>
                <a:lnTo>
                  <a:pt x="356726" y="302428"/>
                </a:lnTo>
                <a:lnTo>
                  <a:pt x="343429" y="356847"/>
                </a:lnTo>
                <a:lnTo>
                  <a:pt x="322024" y="399377"/>
                </a:lnTo>
                <a:lnTo>
                  <a:pt x="296062" y="429255"/>
                </a:lnTo>
                <a:lnTo>
                  <a:pt x="242363" y="453453"/>
                </a:lnTo>
                <a:lnTo>
                  <a:pt x="183134" y="459159"/>
                </a:lnTo>
                <a:lnTo>
                  <a:pt x="321536" y="459159"/>
                </a:lnTo>
                <a:lnTo>
                  <a:pt x="354634" y="439979"/>
                </a:lnTo>
                <a:lnTo>
                  <a:pt x="385637" y="412903"/>
                </a:lnTo>
                <a:lnTo>
                  <a:pt x="412103" y="378957"/>
                </a:lnTo>
                <a:lnTo>
                  <a:pt x="432688" y="338559"/>
                </a:lnTo>
                <a:lnTo>
                  <a:pt x="446067" y="292107"/>
                </a:lnTo>
                <a:lnTo>
                  <a:pt x="450918" y="239998"/>
                </a:lnTo>
                <a:lnTo>
                  <a:pt x="445316" y="181612"/>
                </a:lnTo>
                <a:lnTo>
                  <a:pt x="429452" y="132292"/>
                </a:lnTo>
                <a:lnTo>
                  <a:pt x="405209" y="91652"/>
                </a:lnTo>
                <a:lnTo>
                  <a:pt x="374470" y="59304"/>
                </a:lnTo>
                <a:lnTo>
                  <a:pt x="339116" y="34860"/>
                </a:lnTo>
                <a:lnTo>
                  <a:pt x="312006" y="22811"/>
                </a:lnTo>
                <a:close/>
              </a:path>
              <a:path w="1215390" h="481965">
                <a:moveTo>
                  <a:pt x="224202" y="5084"/>
                </a:moveTo>
                <a:lnTo>
                  <a:pt x="180032" y="5147"/>
                </a:lnTo>
                <a:lnTo>
                  <a:pt x="224982" y="5147"/>
                </a:lnTo>
                <a:lnTo>
                  <a:pt x="224202" y="5084"/>
                </a:lnTo>
                <a:close/>
              </a:path>
              <a:path w="1215390" h="481965">
                <a:moveTo>
                  <a:pt x="666314" y="5084"/>
                </a:moveTo>
                <a:lnTo>
                  <a:pt x="460352" y="5084"/>
                </a:lnTo>
                <a:lnTo>
                  <a:pt x="460708" y="9984"/>
                </a:lnTo>
                <a:lnTo>
                  <a:pt x="474812" y="13906"/>
                </a:lnTo>
                <a:lnTo>
                  <a:pt x="484720" y="23002"/>
                </a:lnTo>
                <a:lnTo>
                  <a:pt x="490502" y="38951"/>
                </a:lnTo>
                <a:lnTo>
                  <a:pt x="492225" y="63428"/>
                </a:lnTo>
                <a:lnTo>
                  <a:pt x="490540" y="422632"/>
                </a:lnTo>
                <a:lnTo>
                  <a:pt x="487912" y="444476"/>
                </a:lnTo>
                <a:lnTo>
                  <a:pt x="480648" y="458827"/>
                </a:lnTo>
                <a:lnTo>
                  <a:pt x="469676" y="467150"/>
                </a:lnTo>
                <a:lnTo>
                  <a:pt x="455923" y="470913"/>
                </a:lnTo>
                <a:lnTo>
                  <a:pt x="455661" y="476243"/>
                </a:lnTo>
                <a:lnTo>
                  <a:pt x="727946" y="476243"/>
                </a:lnTo>
                <a:lnTo>
                  <a:pt x="754593" y="474163"/>
                </a:lnTo>
                <a:lnTo>
                  <a:pt x="787388" y="465354"/>
                </a:lnTo>
                <a:lnTo>
                  <a:pt x="797801" y="459120"/>
                </a:lnTo>
                <a:lnTo>
                  <a:pt x="654295" y="459120"/>
                </a:lnTo>
                <a:lnTo>
                  <a:pt x="629738" y="458902"/>
                </a:lnTo>
                <a:lnTo>
                  <a:pt x="590307" y="455191"/>
                </a:lnTo>
                <a:lnTo>
                  <a:pt x="579322" y="433479"/>
                </a:lnTo>
                <a:lnTo>
                  <a:pt x="579519" y="401391"/>
                </a:lnTo>
                <a:lnTo>
                  <a:pt x="580484" y="322184"/>
                </a:lnTo>
                <a:lnTo>
                  <a:pt x="581737" y="247620"/>
                </a:lnTo>
                <a:lnTo>
                  <a:pt x="582712" y="193403"/>
                </a:lnTo>
                <a:lnTo>
                  <a:pt x="583741" y="138585"/>
                </a:lnTo>
                <a:lnTo>
                  <a:pt x="585647" y="40130"/>
                </a:lnTo>
                <a:lnTo>
                  <a:pt x="616762" y="21877"/>
                </a:lnTo>
                <a:lnTo>
                  <a:pt x="774715" y="21877"/>
                </a:lnTo>
                <a:lnTo>
                  <a:pt x="736555" y="9116"/>
                </a:lnTo>
                <a:lnTo>
                  <a:pt x="696644" y="5134"/>
                </a:lnTo>
                <a:lnTo>
                  <a:pt x="666314" y="5084"/>
                </a:lnTo>
                <a:close/>
              </a:path>
              <a:path w="1215390" h="481965">
                <a:moveTo>
                  <a:pt x="774715" y="21877"/>
                </a:moveTo>
                <a:lnTo>
                  <a:pt x="616762" y="21877"/>
                </a:lnTo>
                <a:lnTo>
                  <a:pt x="638409" y="22078"/>
                </a:lnTo>
                <a:lnTo>
                  <a:pt x="664235" y="24054"/>
                </a:lnTo>
                <a:lnTo>
                  <a:pt x="696397" y="34980"/>
                </a:lnTo>
                <a:lnTo>
                  <a:pt x="724522" y="63176"/>
                </a:lnTo>
                <a:lnTo>
                  <a:pt x="738239" y="116966"/>
                </a:lnTo>
                <a:lnTo>
                  <a:pt x="724714" y="173597"/>
                </a:lnTo>
                <a:lnTo>
                  <a:pt x="689049" y="205816"/>
                </a:lnTo>
                <a:lnTo>
                  <a:pt x="647915" y="220445"/>
                </a:lnTo>
                <a:lnTo>
                  <a:pt x="616766" y="224449"/>
                </a:lnTo>
                <a:lnTo>
                  <a:pt x="616222" y="228313"/>
                </a:lnTo>
                <a:lnTo>
                  <a:pt x="663048" y="234056"/>
                </a:lnTo>
                <a:lnTo>
                  <a:pt x="704099" y="247620"/>
                </a:lnTo>
                <a:lnTo>
                  <a:pt x="737440" y="271585"/>
                </a:lnTo>
                <a:lnTo>
                  <a:pt x="759538" y="308435"/>
                </a:lnTo>
                <a:lnTo>
                  <a:pt x="766856" y="360654"/>
                </a:lnTo>
                <a:lnTo>
                  <a:pt x="759172" y="404824"/>
                </a:lnTo>
                <a:lnTo>
                  <a:pt x="720340" y="448101"/>
                </a:lnTo>
                <a:lnTo>
                  <a:pt x="678289" y="458015"/>
                </a:lnTo>
                <a:lnTo>
                  <a:pt x="654295" y="459120"/>
                </a:lnTo>
                <a:lnTo>
                  <a:pt x="797801" y="459120"/>
                </a:lnTo>
                <a:lnTo>
                  <a:pt x="819789" y="445956"/>
                </a:lnTo>
                <a:lnTo>
                  <a:pt x="845254" y="412112"/>
                </a:lnTo>
                <a:lnTo>
                  <a:pt x="857240" y="359963"/>
                </a:lnTo>
                <a:lnTo>
                  <a:pt x="855313" y="332949"/>
                </a:lnTo>
                <a:lnTo>
                  <a:pt x="840792" y="294239"/>
                </a:lnTo>
                <a:lnTo>
                  <a:pt x="804315" y="254557"/>
                </a:lnTo>
                <a:lnTo>
                  <a:pt x="736522" y="224627"/>
                </a:lnTo>
                <a:lnTo>
                  <a:pt x="754695" y="215709"/>
                </a:lnTo>
                <a:lnTo>
                  <a:pt x="787456" y="193403"/>
                </a:lnTo>
                <a:lnTo>
                  <a:pt x="817482" y="156090"/>
                </a:lnTo>
                <a:lnTo>
                  <a:pt x="827451" y="102149"/>
                </a:lnTo>
                <a:lnTo>
                  <a:pt x="810591" y="51874"/>
                </a:lnTo>
                <a:lnTo>
                  <a:pt x="777415" y="22780"/>
                </a:lnTo>
                <a:lnTo>
                  <a:pt x="774715" y="21877"/>
                </a:lnTo>
                <a:close/>
              </a:path>
              <a:path w="1215390" h="481965">
                <a:moveTo>
                  <a:pt x="1135027" y="460757"/>
                </a:moveTo>
                <a:lnTo>
                  <a:pt x="895991" y="460757"/>
                </a:lnTo>
                <a:lnTo>
                  <a:pt x="903616" y="461950"/>
                </a:lnTo>
                <a:lnTo>
                  <a:pt x="942191" y="472471"/>
                </a:lnTo>
                <a:lnTo>
                  <a:pt x="966762" y="478034"/>
                </a:lnTo>
                <a:lnTo>
                  <a:pt x="987872" y="480490"/>
                </a:lnTo>
                <a:lnTo>
                  <a:pt x="1016063" y="481687"/>
                </a:lnTo>
                <a:lnTo>
                  <a:pt x="1069565" y="479493"/>
                </a:lnTo>
                <a:lnTo>
                  <a:pt x="1116428" y="469362"/>
                </a:lnTo>
                <a:lnTo>
                  <a:pt x="1135027" y="460757"/>
                </a:lnTo>
                <a:close/>
              </a:path>
              <a:path w="1215390" h="481965">
                <a:moveTo>
                  <a:pt x="878245" y="381303"/>
                </a:moveTo>
                <a:lnTo>
                  <a:pt x="878004" y="471908"/>
                </a:lnTo>
                <a:lnTo>
                  <a:pt x="883313" y="471625"/>
                </a:lnTo>
                <a:lnTo>
                  <a:pt x="886898" y="465827"/>
                </a:lnTo>
                <a:lnTo>
                  <a:pt x="890771" y="462126"/>
                </a:lnTo>
                <a:lnTo>
                  <a:pt x="895991" y="460757"/>
                </a:lnTo>
                <a:lnTo>
                  <a:pt x="1135027" y="460757"/>
                </a:lnTo>
                <a:lnTo>
                  <a:pt x="1136545" y="460055"/>
                </a:lnTo>
                <a:lnTo>
                  <a:pt x="1006220" y="460055"/>
                </a:lnTo>
                <a:lnTo>
                  <a:pt x="965552" y="455395"/>
                </a:lnTo>
                <a:lnTo>
                  <a:pt x="915741" y="432656"/>
                </a:lnTo>
                <a:lnTo>
                  <a:pt x="888162" y="399950"/>
                </a:lnTo>
                <a:lnTo>
                  <a:pt x="883439" y="381596"/>
                </a:lnTo>
                <a:lnTo>
                  <a:pt x="878245" y="381303"/>
                </a:lnTo>
                <a:close/>
              </a:path>
              <a:path w="1215390" h="481965">
                <a:moveTo>
                  <a:pt x="1073947" y="0"/>
                </a:moveTo>
                <a:lnTo>
                  <a:pt x="993393" y="4066"/>
                </a:lnTo>
                <a:lnTo>
                  <a:pt x="952115" y="15690"/>
                </a:lnTo>
                <a:lnTo>
                  <a:pt x="916194" y="37334"/>
                </a:lnTo>
                <a:lnTo>
                  <a:pt x="889240" y="71349"/>
                </a:lnTo>
                <a:lnTo>
                  <a:pt x="874863" y="120086"/>
                </a:lnTo>
                <a:lnTo>
                  <a:pt x="870922" y="159367"/>
                </a:lnTo>
                <a:lnTo>
                  <a:pt x="874121" y="183187"/>
                </a:lnTo>
                <a:lnTo>
                  <a:pt x="918181" y="223067"/>
                </a:lnTo>
                <a:lnTo>
                  <a:pt x="957883" y="246829"/>
                </a:lnTo>
                <a:lnTo>
                  <a:pt x="1005174" y="263194"/>
                </a:lnTo>
                <a:lnTo>
                  <a:pt x="1050363" y="275275"/>
                </a:lnTo>
                <a:lnTo>
                  <a:pt x="1083757" y="286185"/>
                </a:lnTo>
                <a:lnTo>
                  <a:pt x="1107860" y="304251"/>
                </a:lnTo>
                <a:lnTo>
                  <a:pt x="1120574" y="326549"/>
                </a:lnTo>
                <a:lnTo>
                  <a:pt x="1125217" y="348705"/>
                </a:lnTo>
                <a:lnTo>
                  <a:pt x="1125107" y="366340"/>
                </a:lnTo>
                <a:lnTo>
                  <a:pt x="1112300" y="410011"/>
                </a:lnTo>
                <a:lnTo>
                  <a:pt x="1086144" y="439183"/>
                </a:lnTo>
                <a:lnTo>
                  <a:pt x="1049749" y="455363"/>
                </a:lnTo>
                <a:lnTo>
                  <a:pt x="1006220" y="460055"/>
                </a:lnTo>
                <a:lnTo>
                  <a:pt x="1136545" y="460055"/>
                </a:lnTo>
                <a:lnTo>
                  <a:pt x="1155544" y="451264"/>
                </a:lnTo>
                <a:lnTo>
                  <a:pt x="1185808" y="425170"/>
                </a:lnTo>
                <a:lnTo>
                  <a:pt x="1206114" y="391050"/>
                </a:lnTo>
                <a:lnTo>
                  <a:pt x="1215355" y="348875"/>
                </a:lnTo>
                <a:lnTo>
                  <a:pt x="1210454" y="292006"/>
                </a:lnTo>
                <a:lnTo>
                  <a:pt x="1190287" y="251572"/>
                </a:lnTo>
                <a:lnTo>
                  <a:pt x="1160767" y="224539"/>
                </a:lnTo>
                <a:lnTo>
                  <a:pt x="1097303" y="198541"/>
                </a:lnTo>
                <a:lnTo>
                  <a:pt x="1075181" y="193508"/>
                </a:lnTo>
                <a:lnTo>
                  <a:pt x="1029142" y="181256"/>
                </a:lnTo>
                <a:lnTo>
                  <a:pt x="993566" y="165878"/>
                </a:lnTo>
                <a:lnTo>
                  <a:pt x="970713" y="142610"/>
                </a:lnTo>
                <a:lnTo>
                  <a:pt x="962839" y="106694"/>
                </a:lnTo>
                <a:lnTo>
                  <a:pt x="969543" y="74169"/>
                </a:lnTo>
                <a:lnTo>
                  <a:pt x="989776" y="45656"/>
                </a:lnTo>
                <a:lnTo>
                  <a:pt x="1024545" y="26123"/>
                </a:lnTo>
                <a:lnTo>
                  <a:pt x="1074857" y="20539"/>
                </a:lnTo>
                <a:lnTo>
                  <a:pt x="1185522" y="20539"/>
                </a:lnTo>
                <a:lnTo>
                  <a:pt x="1185431" y="15984"/>
                </a:lnTo>
                <a:lnTo>
                  <a:pt x="1163011" y="15984"/>
                </a:lnTo>
                <a:lnTo>
                  <a:pt x="1150551" y="12613"/>
                </a:lnTo>
                <a:lnTo>
                  <a:pt x="1120314" y="5079"/>
                </a:lnTo>
                <a:lnTo>
                  <a:pt x="1098346" y="1265"/>
                </a:lnTo>
                <a:lnTo>
                  <a:pt x="1073947" y="0"/>
                </a:lnTo>
                <a:close/>
              </a:path>
              <a:path w="1215390" h="481965">
                <a:moveTo>
                  <a:pt x="1185522" y="20539"/>
                </a:moveTo>
                <a:lnTo>
                  <a:pt x="1074857" y="20539"/>
                </a:lnTo>
                <a:lnTo>
                  <a:pt x="1118133" y="28098"/>
                </a:lnTo>
                <a:lnTo>
                  <a:pt x="1149862" y="43939"/>
                </a:lnTo>
                <a:lnTo>
                  <a:pt x="1170829" y="65532"/>
                </a:lnTo>
                <a:lnTo>
                  <a:pt x="1181817" y="90349"/>
                </a:lnTo>
                <a:lnTo>
                  <a:pt x="1186916" y="90422"/>
                </a:lnTo>
                <a:lnTo>
                  <a:pt x="1185522" y="20539"/>
                </a:lnTo>
                <a:close/>
              </a:path>
              <a:path w="1215390" h="481965">
                <a:moveTo>
                  <a:pt x="1185241" y="6456"/>
                </a:moveTo>
                <a:lnTo>
                  <a:pt x="1180717" y="6498"/>
                </a:lnTo>
                <a:lnTo>
                  <a:pt x="1179430" y="8068"/>
                </a:lnTo>
                <a:lnTo>
                  <a:pt x="1177451" y="10676"/>
                </a:lnTo>
                <a:lnTo>
                  <a:pt x="1173440" y="12047"/>
                </a:lnTo>
                <a:lnTo>
                  <a:pt x="1163011" y="15984"/>
                </a:lnTo>
                <a:lnTo>
                  <a:pt x="1185431" y="15984"/>
                </a:lnTo>
                <a:lnTo>
                  <a:pt x="1185241" y="64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1003477" y="10631803"/>
            <a:ext cx="15755619" cy="32067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70"/>
              </a:spcBef>
            </a:pP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 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Glossary for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deﬁnition of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 terms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used in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publication.</a:t>
            </a:r>
            <a:r>
              <a:rPr sz="900" spc="229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 contained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 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 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intended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only for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 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person 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whom it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has been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delivered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and should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not be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disseminated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 distributed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 third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parties without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our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prior written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consent.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DBS</a:t>
            </a:r>
            <a:r>
              <a:rPr sz="900" spc="-2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accepts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liability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whatsoever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with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respect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contents.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Disclaimer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found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Certain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©2020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MSCI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ESG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Research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LLC.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reproduced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permission.</a:t>
            </a:r>
            <a:endParaRPr sz="900">
              <a:latin typeface="Open Sans"/>
              <a:cs typeface="Open Sans"/>
            </a:endParaRPr>
          </a:p>
        </p:txBody>
      </p:sp>
      <p:sp>
        <p:nvSpPr>
          <p:cNvPr id="28" name="object 2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2666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spc="-25" dirty="0"/>
              <a:t>XX</a:t>
            </a:r>
          </a:p>
        </p:txBody>
      </p:sp>
    </p:spTree>
    <p:extLst>
      <p:ext uri="{BB962C8B-B14F-4D97-AF65-F5344CB8AC3E}">
        <p14:creationId xmlns:p14="http://schemas.microsoft.com/office/powerpoint/2010/main" val="399865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mountain range with sun rays&#10;&#10;Description automatically generated">
            <a:extLst>
              <a:ext uri="{FF2B5EF4-FFF2-40B4-BE49-F238E27FC236}">
                <a16:creationId xmlns:a16="http://schemas.microsoft.com/office/drawing/2014/main" id="{80ADD0B1-F918-5B47-B604-60BEAF8959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66"/>
          <a:stretch/>
        </p:blipFill>
        <p:spPr>
          <a:xfrm flipH="1">
            <a:off x="0" y="4346596"/>
            <a:ext cx="20104100" cy="7492220"/>
          </a:xfrm>
          <a:prstGeom prst="rect">
            <a:avLst/>
          </a:prstGeom>
        </p:spPr>
      </p:pic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9755" y="1160123"/>
            <a:ext cx="12616180" cy="1512570"/>
          </a:xfrm>
          <a:prstGeom prst="rect">
            <a:avLst/>
          </a:prstGeom>
        </p:spPr>
        <p:txBody>
          <a:bodyPr vert="horz" wrap="square" lIns="0" tIns="1631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85"/>
              </a:spcBef>
            </a:pPr>
            <a:r>
              <a:rPr dirty="0"/>
              <a:t>Divider</a:t>
            </a:r>
            <a:r>
              <a:rPr spc="-30" dirty="0"/>
              <a:t> </a:t>
            </a:r>
            <a:r>
              <a:rPr dirty="0"/>
              <a:t>title:</a:t>
            </a:r>
            <a:r>
              <a:rPr spc="-10" dirty="0"/>
              <a:t> </a:t>
            </a:r>
            <a:r>
              <a:rPr dirty="0"/>
              <a:t>Lorem</a:t>
            </a:r>
            <a:r>
              <a:rPr spc="-15" dirty="0"/>
              <a:t> </a:t>
            </a:r>
            <a:r>
              <a:rPr dirty="0"/>
              <a:t>ipsum</a:t>
            </a:r>
            <a:r>
              <a:rPr spc="-15" dirty="0"/>
              <a:t> </a:t>
            </a:r>
            <a:r>
              <a:rPr dirty="0"/>
              <a:t>dolor</a:t>
            </a:r>
            <a:r>
              <a:rPr spc="-15" dirty="0"/>
              <a:t> </a:t>
            </a:r>
            <a:r>
              <a:rPr dirty="0"/>
              <a:t>sit</a:t>
            </a:r>
            <a:r>
              <a:rPr spc="-15" dirty="0"/>
              <a:t> </a:t>
            </a:r>
            <a:r>
              <a:rPr spc="-20" dirty="0"/>
              <a:t>amet</a:t>
            </a:r>
          </a:p>
          <a:p>
            <a:pPr marL="12700">
              <a:lnSpc>
                <a:spcPct val="100000"/>
              </a:lnSpc>
              <a:spcBef>
                <a:spcPts val="675"/>
              </a:spcBef>
            </a:pPr>
            <a:r>
              <a:rPr sz="2950" b="1" dirty="0">
                <a:solidFill>
                  <a:srgbClr val="8C9091"/>
                </a:solidFill>
                <a:latin typeface="Open Sans Semibold"/>
                <a:cs typeface="Open Sans Semibold"/>
              </a:rPr>
              <a:t>Divider</a:t>
            </a:r>
            <a:r>
              <a:rPr sz="2950" b="1" spc="-15" dirty="0">
                <a:solidFill>
                  <a:srgbClr val="8C9091"/>
                </a:solidFill>
                <a:latin typeface="Open Sans Semibold"/>
                <a:cs typeface="Open Sans Semibold"/>
              </a:rPr>
              <a:t> </a:t>
            </a:r>
            <a:r>
              <a:rPr sz="2950" b="1" dirty="0">
                <a:solidFill>
                  <a:srgbClr val="8C9091"/>
                </a:solidFill>
                <a:latin typeface="Open Sans Semibold"/>
                <a:cs typeface="Open Sans Semibold"/>
              </a:rPr>
              <a:t>Subtitle:</a:t>
            </a:r>
            <a:r>
              <a:rPr sz="2950" b="1" spc="-15" dirty="0">
                <a:solidFill>
                  <a:srgbClr val="8C9091"/>
                </a:solidFill>
                <a:latin typeface="Open Sans Semibold"/>
                <a:cs typeface="Open Sans Semibold"/>
              </a:rPr>
              <a:t> </a:t>
            </a:r>
            <a:r>
              <a:rPr sz="2950" b="1" dirty="0">
                <a:solidFill>
                  <a:srgbClr val="8C9091"/>
                </a:solidFill>
                <a:latin typeface="Open Sans Semibold"/>
                <a:cs typeface="Open Sans Semibold"/>
              </a:rPr>
              <a:t>Lorem</a:t>
            </a:r>
            <a:r>
              <a:rPr sz="2950" b="1" spc="-10" dirty="0">
                <a:solidFill>
                  <a:srgbClr val="8C9091"/>
                </a:solidFill>
                <a:latin typeface="Open Sans Semibold"/>
                <a:cs typeface="Open Sans Semibold"/>
              </a:rPr>
              <a:t> </a:t>
            </a:r>
            <a:r>
              <a:rPr sz="2950" b="1" dirty="0">
                <a:solidFill>
                  <a:srgbClr val="8C9091"/>
                </a:solidFill>
                <a:latin typeface="Open Sans Semibold"/>
                <a:cs typeface="Open Sans Semibold"/>
              </a:rPr>
              <a:t>ipsum</a:t>
            </a:r>
            <a:r>
              <a:rPr sz="2950" b="1" spc="-15" dirty="0">
                <a:solidFill>
                  <a:srgbClr val="8C9091"/>
                </a:solidFill>
                <a:latin typeface="Open Sans Semibold"/>
                <a:cs typeface="Open Sans Semibold"/>
              </a:rPr>
              <a:t> </a:t>
            </a:r>
            <a:r>
              <a:rPr sz="2950" b="1" dirty="0">
                <a:solidFill>
                  <a:srgbClr val="8C9091"/>
                </a:solidFill>
                <a:latin typeface="Open Sans Semibold"/>
                <a:cs typeface="Open Sans Semibold"/>
              </a:rPr>
              <a:t>dolor</a:t>
            </a:r>
            <a:r>
              <a:rPr sz="2950" b="1" spc="-10" dirty="0">
                <a:solidFill>
                  <a:srgbClr val="8C9091"/>
                </a:solidFill>
                <a:latin typeface="Open Sans Semibold"/>
                <a:cs typeface="Open Sans Semibold"/>
              </a:rPr>
              <a:t> </a:t>
            </a:r>
            <a:r>
              <a:rPr sz="2950" b="1" dirty="0">
                <a:solidFill>
                  <a:srgbClr val="8C9091"/>
                </a:solidFill>
                <a:latin typeface="Open Sans Semibold"/>
                <a:cs typeface="Open Sans Semibold"/>
              </a:rPr>
              <a:t>sit</a:t>
            </a:r>
            <a:r>
              <a:rPr sz="2950" b="1" spc="-10" dirty="0">
                <a:solidFill>
                  <a:srgbClr val="8C9091"/>
                </a:solidFill>
                <a:latin typeface="Open Sans Semibold"/>
                <a:cs typeface="Open Sans Semibold"/>
              </a:rPr>
              <a:t> </a:t>
            </a:r>
            <a:r>
              <a:rPr sz="2950" b="1" dirty="0">
                <a:solidFill>
                  <a:srgbClr val="8C9091"/>
                </a:solidFill>
                <a:latin typeface="Open Sans Semibold"/>
                <a:cs typeface="Open Sans Semibold"/>
              </a:rPr>
              <a:t>amet</a:t>
            </a:r>
            <a:r>
              <a:rPr sz="2950" b="1" spc="-10" dirty="0">
                <a:solidFill>
                  <a:srgbClr val="8C9091"/>
                </a:solidFill>
                <a:latin typeface="Open Sans Semibold"/>
                <a:cs typeface="Open Sans Semibold"/>
              </a:rPr>
              <a:t> consectetur</a:t>
            </a:r>
            <a:endParaRPr sz="2950" dirty="0">
              <a:latin typeface="Open Sans Semibold"/>
              <a:cs typeface="Open Sans Semibold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56696" y="733950"/>
            <a:ext cx="45593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b="1" spc="-25" dirty="0">
                <a:solidFill>
                  <a:srgbClr val="8C9091"/>
                </a:solidFill>
                <a:latin typeface="Open Sans Semibold"/>
                <a:cs typeface="Open Sans Semibold"/>
              </a:rPr>
              <a:t>01</a:t>
            </a:r>
            <a:endParaRPr sz="2950" dirty="0">
              <a:latin typeface="Open Sans Semibold"/>
              <a:cs typeface="Open Sans Semibold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510EB7F-B39A-C172-252B-68E983B8E29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376650" y="5856317"/>
            <a:ext cx="4661758" cy="467242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1026754" y="4263723"/>
          <a:ext cx="8598534" cy="24606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414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075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76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7510">
                <a:tc>
                  <a:txBody>
                    <a:bodyPr/>
                    <a:lstStyle/>
                    <a:p>
                      <a:pPr marL="243840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Recommendation</a:t>
                      </a:r>
                      <a:r>
                        <a:rPr sz="1300" b="1" spc="4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changes</a:t>
                      </a:r>
                      <a:r>
                        <a:rPr sz="1300" b="1" spc="5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last</a:t>
                      </a:r>
                      <a:r>
                        <a:rPr sz="1300" b="1" spc="5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6</a:t>
                      </a:r>
                      <a:r>
                        <a:rPr sz="1300" b="1" spc="5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months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808080"/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80808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350">
                <a:tc>
                  <a:txBody>
                    <a:bodyPr/>
                    <a:lstStyle/>
                    <a:p>
                      <a:pPr marL="24511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300" b="1" spc="-10" dirty="0">
                          <a:latin typeface="Open Sans Semibold"/>
                          <a:cs typeface="Open Sans Semibold"/>
                        </a:rPr>
                        <a:t>Company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0645" marB="0"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marR="452120" algn="r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300" b="1" spc="-10" dirty="0">
                          <a:latin typeface="Open Sans Semibold"/>
                          <a:cs typeface="Open Sans Semibold"/>
                        </a:rPr>
                        <a:t>Additions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0645" marB="0"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marL="45974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300" b="1" spc="-10" dirty="0">
                          <a:latin typeface="Open Sans Semibold"/>
                          <a:cs typeface="Open Sans Semibold"/>
                        </a:rPr>
                        <a:t>Removals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0645" marB="0"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marL="245110">
                        <a:lnSpc>
                          <a:spcPct val="100000"/>
                        </a:lnSpc>
                        <a:spcBef>
                          <a:spcPts val="86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LyondellBasell</a:t>
                      </a:r>
                      <a:r>
                        <a:rPr sz="1300" spc="7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Industries</a:t>
                      </a:r>
                      <a:r>
                        <a:rPr sz="1300" spc="6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NV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09855" marB="0"/>
                </a:tc>
                <a:tc>
                  <a:txBody>
                    <a:bodyPr/>
                    <a:lstStyle/>
                    <a:p>
                      <a:pPr marR="515620" algn="r">
                        <a:lnSpc>
                          <a:spcPct val="100000"/>
                        </a:lnSpc>
                        <a:spcBef>
                          <a:spcPts val="86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3-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Jan-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23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09855" marB="0"/>
                </a:tc>
                <a:tc>
                  <a:txBody>
                    <a:bodyPr/>
                    <a:lstStyle/>
                    <a:p>
                      <a:pPr marL="481965">
                        <a:lnSpc>
                          <a:spcPct val="100000"/>
                        </a:lnSpc>
                        <a:spcBef>
                          <a:spcPts val="86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10-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Jan-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23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09855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24574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PayPal</a:t>
                      </a:r>
                      <a:r>
                        <a:rPr sz="1300" spc="5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Holdings,</a:t>
                      </a:r>
                      <a:r>
                        <a:rPr sz="1300" spc="5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0" dirty="0">
                          <a:latin typeface="Open Sans"/>
                          <a:cs typeface="Open Sans"/>
                        </a:rPr>
                        <a:t>Inc.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R="515620" algn="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3-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Jan-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23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50927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3-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Feb-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23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245745">
                        <a:lnSpc>
                          <a:spcPct val="100000"/>
                        </a:lnSpc>
                        <a:spcBef>
                          <a:spcPts val="414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Microsoft</a:t>
                      </a:r>
                      <a:r>
                        <a:rPr sz="1300" spc="4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Corporation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704" marB="0"/>
                </a:tc>
                <a:tc>
                  <a:txBody>
                    <a:bodyPr/>
                    <a:lstStyle/>
                    <a:p>
                      <a:pPr marR="515620" algn="r">
                        <a:lnSpc>
                          <a:spcPct val="100000"/>
                        </a:lnSpc>
                        <a:spcBef>
                          <a:spcPts val="414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3-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Jan-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23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704" marB="0"/>
                </a:tc>
                <a:tc>
                  <a:txBody>
                    <a:bodyPr/>
                    <a:lstStyle/>
                    <a:p>
                      <a:pPr marL="461645">
                        <a:lnSpc>
                          <a:spcPct val="100000"/>
                        </a:lnSpc>
                        <a:spcBef>
                          <a:spcPts val="414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14-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Feb-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23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704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245745">
                        <a:lnSpc>
                          <a:spcPct val="100000"/>
                        </a:lnSpc>
                        <a:spcBef>
                          <a:spcPts val="414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Procter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&amp;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Gamble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Company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704" marB="0"/>
                </a:tc>
                <a:tc>
                  <a:txBody>
                    <a:bodyPr/>
                    <a:lstStyle/>
                    <a:p>
                      <a:pPr marR="494665" algn="r">
                        <a:lnSpc>
                          <a:spcPct val="100000"/>
                        </a:lnSpc>
                        <a:spcBef>
                          <a:spcPts val="414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6-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Feb-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23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704" marB="0"/>
                </a:tc>
                <a:tc>
                  <a:txBody>
                    <a:bodyPr/>
                    <a:lstStyle/>
                    <a:p>
                      <a:pPr marL="513080">
                        <a:lnSpc>
                          <a:spcPct val="100000"/>
                        </a:lnSpc>
                        <a:spcBef>
                          <a:spcPts val="414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4-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Apr-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23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704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9415">
                <a:tc>
                  <a:txBody>
                    <a:bodyPr/>
                    <a:lstStyle/>
                    <a:p>
                      <a:pPr marL="24574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LyondellBasell</a:t>
                      </a:r>
                      <a:r>
                        <a:rPr sz="1300" spc="7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Industries</a:t>
                      </a:r>
                      <a:r>
                        <a:rPr sz="1300" spc="6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NV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478790" algn="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2-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Mar-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23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46609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18-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Apr-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23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</a:pPr>
            <a:r>
              <a:rPr dirty="0"/>
              <a:t>United</a:t>
            </a:r>
            <a:r>
              <a:rPr spc="-5" dirty="0"/>
              <a:t> </a:t>
            </a:r>
            <a:r>
              <a:rPr spc="-10" dirty="0"/>
              <a:t>States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0397589" y="4263723"/>
            <a:ext cx="8712200" cy="398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82550" rIns="0" bIns="0" rtlCol="0">
            <a:spAutoFit/>
          </a:bodyPr>
          <a:lstStyle/>
          <a:p>
            <a:pPr marL="255904">
              <a:lnSpc>
                <a:spcPct val="100000"/>
              </a:lnSpc>
              <a:spcBef>
                <a:spcPts val="650"/>
              </a:spcBef>
            </a:pP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Most</a:t>
            </a:r>
            <a:r>
              <a:rPr sz="1300" b="1" spc="25" dirty="0">
                <a:solidFill>
                  <a:srgbClr val="FFFFFF"/>
                </a:solidFill>
                <a:latin typeface="Open Sans Semibold"/>
                <a:cs typeface="Open Sans Semibold"/>
              </a:rPr>
              <a:t> </a:t>
            </a: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recent</a:t>
            </a:r>
            <a:r>
              <a:rPr sz="1300" b="1" spc="30" dirty="0">
                <a:solidFill>
                  <a:srgbClr val="FFFFFF"/>
                </a:solidFill>
                <a:latin typeface="Open Sans Semibold"/>
                <a:cs typeface="Open Sans Semibold"/>
              </a:rPr>
              <a:t> </a:t>
            </a: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changes</a:t>
            </a:r>
            <a:r>
              <a:rPr sz="1300" b="1" spc="30" dirty="0">
                <a:solidFill>
                  <a:srgbClr val="FFFFFF"/>
                </a:solidFill>
                <a:latin typeface="Open Sans Semibold"/>
                <a:cs typeface="Open Sans Semibold"/>
              </a:rPr>
              <a:t> </a:t>
            </a: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in</a:t>
            </a:r>
            <a:r>
              <a:rPr sz="1300" b="1" spc="30" dirty="0">
                <a:solidFill>
                  <a:srgbClr val="FFFFFF"/>
                </a:solidFill>
                <a:latin typeface="Open Sans Semibold"/>
                <a:cs typeface="Open Sans Semibold"/>
              </a:rPr>
              <a:t> </a:t>
            </a:r>
            <a:r>
              <a:rPr sz="1300" b="1" spc="-10" dirty="0">
                <a:solidFill>
                  <a:srgbClr val="FFFFFF"/>
                </a:solidFill>
                <a:latin typeface="Open Sans Semibold"/>
                <a:cs typeface="Open Sans Semibold"/>
              </a:rPr>
              <a:t>recommendation(s)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397589" y="4661617"/>
            <a:ext cx="8712200" cy="2061210"/>
          </a:xfrm>
          <a:prstGeom prst="rect">
            <a:avLst/>
          </a:prstGeom>
          <a:solidFill>
            <a:srgbClr val="E6E6E6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550">
              <a:latin typeface="Times New Roman"/>
              <a:cs typeface="Times New Roman"/>
            </a:endParaRPr>
          </a:p>
          <a:p>
            <a:pPr marL="255904">
              <a:lnSpc>
                <a:spcPct val="100000"/>
              </a:lnSpc>
            </a:pPr>
            <a:r>
              <a:rPr sz="1300" b="1" dirty="0">
                <a:latin typeface="Open Sans Semibold"/>
                <a:cs typeface="Open Sans Semibold"/>
              </a:rPr>
              <a:t>1st</a:t>
            </a:r>
            <a:r>
              <a:rPr sz="1300" b="1" spc="5" dirty="0">
                <a:latin typeface="Open Sans Semibold"/>
                <a:cs typeface="Open Sans Semibold"/>
              </a:rPr>
              <a:t> </a:t>
            </a:r>
            <a:r>
              <a:rPr sz="1300" b="1" spc="-10" dirty="0">
                <a:latin typeface="Open Sans Semibold"/>
                <a:cs typeface="Open Sans Semibold"/>
              </a:rPr>
              <a:t>June:</a:t>
            </a:r>
            <a:endParaRPr sz="1300">
              <a:latin typeface="Open Sans Semibold"/>
              <a:cs typeface="Open Sans Semibold"/>
            </a:endParaRPr>
          </a:p>
          <a:p>
            <a:pPr marL="255904">
              <a:lnSpc>
                <a:spcPct val="100000"/>
              </a:lnSpc>
              <a:spcBef>
                <a:spcPts val="175"/>
              </a:spcBef>
            </a:pPr>
            <a:r>
              <a:rPr sz="1300" dirty="0">
                <a:latin typeface="Open Sans"/>
                <a:cs typeface="Open Sans"/>
              </a:rPr>
              <a:t>Adding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Coca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Cola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given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the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pull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back</a:t>
            </a:r>
            <a:r>
              <a:rPr sz="1300" spc="2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the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shares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recently</a:t>
            </a:r>
            <a:endParaRPr sz="1300">
              <a:latin typeface="Open Sans"/>
              <a:cs typeface="Open Sans"/>
            </a:endParaRPr>
          </a:p>
          <a:p>
            <a:pPr>
              <a:lnSpc>
                <a:spcPct val="100000"/>
              </a:lnSpc>
              <a:spcBef>
                <a:spcPts val="60"/>
              </a:spcBef>
            </a:pPr>
            <a:endParaRPr sz="1350">
              <a:latin typeface="Open Sans"/>
              <a:cs typeface="Open Sans"/>
            </a:endParaRPr>
          </a:p>
          <a:p>
            <a:pPr marL="255904">
              <a:lnSpc>
                <a:spcPct val="100000"/>
              </a:lnSpc>
            </a:pPr>
            <a:r>
              <a:rPr sz="1300" b="1" dirty="0">
                <a:latin typeface="Open Sans Semibold"/>
                <a:cs typeface="Open Sans Semibold"/>
              </a:rPr>
              <a:t>18th</a:t>
            </a:r>
            <a:r>
              <a:rPr sz="1300" b="1" spc="10" dirty="0">
                <a:latin typeface="Open Sans Semibold"/>
                <a:cs typeface="Open Sans Semibold"/>
              </a:rPr>
              <a:t> </a:t>
            </a:r>
            <a:r>
              <a:rPr sz="1300" b="1" spc="-10" dirty="0">
                <a:latin typeface="Open Sans Semibold"/>
                <a:cs typeface="Open Sans Semibold"/>
              </a:rPr>
              <a:t>April:</a:t>
            </a:r>
            <a:endParaRPr sz="1300">
              <a:latin typeface="Open Sans Semibold"/>
              <a:cs typeface="Open Sans Semibold"/>
            </a:endParaRPr>
          </a:p>
          <a:p>
            <a:pPr marL="255904">
              <a:lnSpc>
                <a:spcPct val="100000"/>
              </a:lnSpc>
              <a:spcBef>
                <a:spcPts val="175"/>
              </a:spcBef>
            </a:pPr>
            <a:r>
              <a:rPr sz="1300" dirty="0">
                <a:latin typeface="Open Sans"/>
                <a:cs typeface="Open Sans"/>
              </a:rPr>
              <a:t>Removing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LYB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given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cut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to</a:t>
            </a:r>
            <a:r>
              <a:rPr sz="1300" spc="1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Rating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&amp;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Target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Price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by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Jeﬀeries.</a:t>
            </a:r>
            <a:endParaRPr sz="1300">
              <a:latin typeface="Open Sans"/>
              <a:cs typeface="Open Sans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1027288" y="2473202"/>
          <a:ext cx="18062567" cy="10858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822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47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85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143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85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475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9758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50685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22300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921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95504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97534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1144269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11715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397510">
                <a:tc>
                  <a:txBody>
                    <a:bodyPr/>
                    <a:lstStyle/>
                    <a:p>
                      <a:pPr marL="244475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Company</a:t>
                      </a:r>
                      <a:r>
                        <a:rPr sz="1300" b="1" spc="3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2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Name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656590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Ticker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10160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Rating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540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Rating</a:t>
                      </a:r>
                      <a:r>
                        <a:rPr sz="1300" b="1" spc="2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Source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Mkt</a:t>
                      </a:r>
                      <a:r>
                        <a:rPr sz="1300" b="1" spc="1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Cap</a:t>
                      </a:r>
                      <a:r>
                        <a:rPr sz="1300" b="1" spc="2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(M)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Target</a:t>
                      </a:r>
                      <a:r>
                        <a:rPr sz="1300" b="1" spc="2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Price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1270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%</a:t>
                      </a:r>
                      <a:r>
                        <a:rPr sz="1300" b="1" spc="1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Upside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Last</a:t>
                      </a:r>
                      <a:r>
                        <a:rPr sz="1300" b="1" spc="1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Close</a:t>
                      </a:r>
                      <a:r>
                        <a:rPr sz="1300" b="1" spc="1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Price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YTD</a:t>
                      </a:r>
                      <a:r>
                        <a:rPr sz="1300" b="1" spc="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Change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1270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PE</a:t>
                      </a:r>
                      <a:r>
                        <a:rPr sz="1300" b="1" spc="1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FY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Div</a:t>
                      </a:r>
                      <a:r>
                        <a:rPr sz="1300" b="1" spc="1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Yield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FCF</a:t>
                      </a:r>
                      <a:r>
                        <a:rPr sz="1300" b="1" spc="1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Yield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R="151130" algn="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P/B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Risk</a:t>
                      </a:r>
                      <a:r>
                        <a:rPr sz="1300" b="1" spc="3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Rating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R="46990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ESG</a:t>
                      </a:r>
                      <a:r>
                        <a:rPr sz="1300" b="1" spc="1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Rating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 marL="22352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Danaher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Corporation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09220" marB="0"/>
                </a:tc>
                <a:tc>
                  <a:txBody>
                    <a:bodyPr/>
                    <a:lstStyle/>
                    <a:p>
                      <a:pPr marL="655320" algn="ctr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DHR</a:t>
                      </a:r>
                      <a:r>
                        <a:rPr sz="1300" spc="2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US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09220" marB="0"/>
                </a:tc>
                <a:tc>
                  <a:txBody>
                    <a:bodyPr/>
                    <a:lstStyle/>
                    <a:p>
                      <a:pPr marL="10160" algn="ctr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Buy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09220" marB="0"/>
                </a:tc>
                <a:tc>
                  <a:txBody>
                    <a:bodyPr/>
                    <a:lstStyle/>
                    <a:p>
                      <a:pPr marL="14604" algn="ctr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Jeﬀeries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09220" marB="0"/>
                </a:tc>
                <a:tc>
                  <a:txBody>
                    <a:bodyPr/>
                    <a:lstStyle/>
                    <a:p>
                      <a:pPr marL="4445" algn="ctr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177096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0922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265.0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09220" marB="0"/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10%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09220" marB="0"/>
                </a:tc>
                <a:tc>
                  <a:txBody>
                    <a:bodyPr/>
                    <a:lstStyle/>
                    <a:p>
                      <a:pPr marL="4445" algn="ctr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240.0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0922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latin typeface="Open Sans"/>
                          <a:cs typeface="Open Sans"/>
                        </a:rPr>
                        <a:t>9.6%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09220" marB="0"/>
                </a:tc>
                <a:tc>
                  <a:txBody>
                    <a:bodyPr/>
                    <a:lstStyle/>
                    <a:p>
                      <a:pPr marL="4445" algn="ctr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25.6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09220" marB="0"/>
                </a:tc>
                <a:tc>
                  <a:txBody>
                    <a:bodyPr/>
                    <a:lstStyle/>
                    <a:p>
                      <a:pPr marL="5715" algn="ctr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0922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4.1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09220" marB="0"/>
                </a:tc>
                <a:tc>
                  <a:txBody>
                    <a:bodyPr/>
                    <a:lstStyle/>
                    <a:p>
                      <a:pPr marR="170815" algn="r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3.2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09220" marB="0"/>
                </a:tc>
                <a:tc>
                  <a:txBody>
                    <a:bodyPr/>
                    <a:lstStyle/>
                    <a:p>
                      <a:pPr marL="3810" algn="ctr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09220" marB="0"/>
                </a:tc>
                <a:tc>
                  <a:txBody>
                    <a:bodyPr/>
                    <a:lstStyle/>
                    <a:p>
                      <a:pPr marR="45085" algn="ctr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AA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0922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545">
                <a:tc>
                  <a:txBody>
                    <a:bodyPr/>
                    <a:lstStyle/>
                    <a:p>
                      <a:pPr marL="223520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Coca-Cola</a:t>
                      </a:r>
                      <a:r>
                        <a:rPr sz="1300" spc="7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Company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2550" marB="0"/>
                </a:tc>
                <a:tc>
                  <a:txBody>
                    <a:bodyPr/>
                    <a:lstStyle/>
                    <a:p>
                      <a:pPr marL="658495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KO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US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2550" marB="0"/>
                </a:tc>
                <a:tc>
                  <a:txBody>
                    <a:bodyPr/>
                    <a:lstStyle/>
                    <a:p>
                      <a:pPr marL="12065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Hold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2550" marB="0"/>
                </a:tc>
                <a:tc>
                  <a:txBody>
                    <a:bodyPr/>
                    <a:lstStyle/>
                    <a:p>
                      <a:pPr marL="18415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Jeﬀeries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2550" marB="0"/>
                </a:tc>
                <a:tc>
                  <a:txBody>
                    <a:bodyPr/>
                    <a:lstStyle/>
                    <a:p>
                      <a:pPr marL="6985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260426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2550" marB="0"/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68.0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2550" marB="0"/>
                </a:tc>
                <a:tc>
                  <a:txBody>
                    <a:bodyPr/>
                    <a:lstStyle/>
                    <a:p>
                      <a:pPr marL="4445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13%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2550" marB="0"/>
                </a:tc>
                <a:tc>
                  <a:txBody>
                    <a:bodyPr/>
                    <a:lstStyle/>
                    <a:p>
                      <a:pPr marL="5080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60.2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255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latin typeface="Open Sans"/>
                          <a:cs typeface="Open Sans"/>
                        </a:rPr>
                        <a:t>5.3%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2550" marB="0"/>
                </a:tc>
                <a:tc>
                  <a:txBody>
                    <a:bodyPr/>
                    <a:lstStyle/>
                    <a:p>
                      <a:pPr marL="5715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23.1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2550" marB="0"/>
                </a:tc>
                <a:tc>
                  <a:txBody>
                    <a:bodyPr/>
                    <a:lstStyle/>
                    <a:p>
                      <a:pPr marL="6350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3.0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255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3.5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2550" marB="0"/>
                </a:tc>
                <a:tc>
                  <a:txBody>
                    <a:bodyPr/>
                    <a:lstStyle/>
                    <a:p>
                      <a:pPr marR="120650" algn="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10.0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2550" marB="0"/>
                </a:tc>
                <a:tc>
                  <a:txBody>
                    <a:bodyPr/>
                    <a:lstStyle/>
                    <a:p>
                      <a:pPr marL="3175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2550" marB="0"/>
                </a:tc>
                <a:tc>
                  <a:txBody>
                    <a:bodyPr/>
                    <a:lstStyle/>
                    <a:p>
                      <a:pPr marR="43180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AAA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8255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object 7"/>
          <p:cNvSpPr txBox="1"/>
          <p:nvPr/>
        </p:nvSpPr>
        <p:spPr>
          <a:xfrm>
            <a:off x="16839454" y="3864707"/>
            <a:ext cx="2275205" cy="17653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950" dirty="0">
                <a:latin typeface="Open Sans"/>
                <a:cs typeface="Open Sans"/>
              </a:rPr>
              <a:t>Source:</a:t>
            </a:r>
            <a:r>
              <a:rPr sz="950" spc="9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FactSet,</a:t>
            </a:r>
            <a:r>
              <a:rPr sz="950" spc="114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MSCI</a:t>
            </a:r>
            <a:r>
              <a:rPr sz="950" spc="110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as</a:t>
            </a:r>
            <a:r>
              <a:rPr sz="950" spc="10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of</a:t>
            </a:r>
            <a:r>
              <a:rPr sz="950" spc="100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03-Jul-</a:t>
            </a:r>
            <a:r>
              <a:rPr sz="950" spc="-20" dirty="0">
                <a:latin typeface="Open Sans"/>
                <a:cs typeface="Open Sans"/>
              </a:rPr>
              <a:t>2023</a:t>
            </a:r>
            <a:endParaRPr sz="950">
              <a:latin typeface="Open Sans"/>
              <a:cs typeface="Open Sans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0" y="11046783"/>
            <a:ext cx="20104100" cy="262255"/>
            <a:chOff x="0" y="11046783"/>
            <a:chExt cx="20104100" cy="262255"/>
          </a:xfrm>
        </p:grpSpPr>
        <p:sp>
          <p:nvSpPr>
            <p:cNvPr id="9" name="object 9"/>
            <p:cNvSpPr/>
            <p:nvPr/>
          </p:nvSpPr>
          <p:spPr>
            <a:xfrm>
              <a:off x="19109365" y="11046783"/>
              <a:ext cx="995044" cy="262255"/>
            </a:xfrm>
            <a:custGeom>
              <a:avLst/>
              <a:gdLst/>
              <a:ahLst/>
              <a:cxnLst/>
              <a:rect l="l" t="t" r="r" b="b"/>
              <a:pathLst>
                <a:path w="995044" h="262254">
                  <a:moveTo>
                    <a:pt x="994723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994723" y="261772"/>
                  </a:lnTo>
                  <a:lnTo>
                    <a:pt x="994723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0" y="11046783"/>
              <a:ext cx="19109690" cy="262255"/>
            </a:xfrm>
            <a:custGeom>
              <a:avLst/>
              <a:gdLst/>
              <a:ahLst/>
              <a:cxnLst/>
              <a:rect l="l" t="t" r="r" b="b"/>
              <a:pathLst>
                <a:path w="19109690" h="262254">
                  <a:moveTo>
                    <a:pt x="19109365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19109365" y="261772"/>
                  </a:lnTo>
                  <a:lnTo>
                    <a:pt x="19109365" y="0"/>
                  </a:lnTo>
                  <a:close/>
                </a:path>
              </a:pathLst>
            </a:custGeom>
            <a:solidFill>
              <a:srgbClr val="CC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/>
          <p:nvPr/>
        </p:nvSpPr>
        <p:spPr>
          <a:xfrm>
            <a:off x="17283177" y="769244"/>
            <a:ext cx="528320" cy="528320"/>
          </a:xfrm>
          <a:custGeom>
            <a:avLst/>
            <a:gdLst/>
            <a:ahLst/>
            <a:cxnLst/>
            <a:rect l="l" t="t" r="r" b="b"/>
            <a:pathLst>
              <a:path w="528319" h="528319">
                <a:moveTo>
                  <a:pt x="458587" y="458736"/>
                </a:moveTo>
                <a:lnTo>
                  <a:pt x="69238" y="458736"/>
                </a:lnTo>
                <a:lnTo>
                  <a:pt x="64043" y="471270"/>
                </a:lnTo>
                <a:lnTo>
                  <a:pt x="62504" y="485630"/>
                </a:lnTo>
                <a:lnTo>
                  <a:pt x="66280" y="500854"/>
                </a:lnTo>
                <a:lnTo>
                  <a:pt x="77028" y="515980"/>
                </a:lnTo>
                <a:lnTo>
                  <a:pt x="96555" y="527338"/>
                </a:lnTo>
                <a:lnTo>
                  <a:pt x="114315" y="528059"/>
                </a:lnTo>
                <a:lnTo>
                  <a:pt x="129978" y="522822"/>
                </a:lnTo>
                <a:lnTo>
                  <a:pt x="143215" y="516304"/>
                </a:lnTo>
                <a:lnTo>
                  <a:pt x="180272" y="501162"/>
                </a:lnTo>
                <a:lnTo>
                  <a:pt x="211011" y="493013"/>
                </a:lnTo>
                <a:lnTo>
                  <a:pt x="238024" y="489704"/>
                </a:lnTo>
                <a:lnTo>
                  <a:pt x="263902" y="489080"/>
                </a:lnTo>
                <a:lnTo>
                  <a:pt x="464492" y="489080"/>
                </a:lnTo>
                <a:lnTo>
                  <a:pt x="465348" y="485630"/>
                </a:lnTo>
                <a:lnTo>
                  <a:pt x="463809" y="471270"/>
                </a:lnTo>
                <a:lnTo>
                  <a:pt x="458587" y="458736"/>
                </a:lnTo>
                <a:close/>
              </a:path>
              <a:path w="528319" h="528319">
                <a:moveTo>
                  <a:pt x="464492" y="489080"/>
                </a:moveTo>
                <a:lnTo>
                  <a:pt x="263902" y="489080"/>
                </a:lnTo>
                <a:lnTo>
                  <a:pt x="289795" y="489704"/>
                </a:lnTo>
                <a:lnTo>
                  <a:pt x="316829" y="493013"/>
                </a:lnTo>
                <a:lnTo>
                  <a:pt x="347587" y="501162"/>
                </a:lnTo>
                <a:lnTo>
                  <a:pt x="384653" y="516304"/>
                </a:lnTo>
                <a:lnTo>
                  <a:pt x="397879" y="522822"/>
                </a:lnTo>
                <a:lnTo>
                  <a:pt x="413557" y="528059"/>
                </a:lnTo>
                <a:lnTo>
                  <a:pt x="431333" y="527338"/>
                </a:lnTo>
                <a:lnTo>
                  <a:pt x="450849" y="515980"/>
                </a:lnTo>
                <a:lnTo>
                  <a:pt x="461572" y="500854"/>
                </a:lnTo>
                <a:lnTo>
                  <a:pt x="464492" y="489080"/>
                </a:lnTo>
                <a:close/>
              </a:path>
              <a:path w="528319" h="528319">
                <a:moveTo>
                  <a:pt x="504875" y="458736"/>
                </a:moveTo>
                <a:lnTo>
                  <a:pt x="458587" y="458736"/>
                </a:lnTo>
                <a:lnTo>
                  <a:pt x="471141" y="463921"/>
                </a:lnTo>
                <a:lnTo>
                  <a:pt x="485503" y="465458"/>
                </a:lnTo>
                <a:lnTo>
                  <a:pt x="500739" y="461673"/>
                </a:lnTo>
                <a:lnTo>
                  <a:pt x="504875" y="458736"/>
                </a:lnTo>
                <a:close/>
              </a:path>
              <a:path w="528319" h="528319">
                <a:moveTo>
                  <a:pt x="42341" y="62604"/>
                </a:moveTo>
                <a:lnTo>
                  <a:pt x="27125" y="66377"/>
                </a:lnTo>
                <a:lnTo>
                  <a:pt x="12004" y="77114"/>
                </a:lnTo>
                <a:lnTo>
                  <a:pt x="714" y="96645"/>
                </a:lnTo>
                <a:lnTo>
                  <a:pt x="1" y="114424"/>
                </a:lnTo>
                <a:lnTo>
                  <a:pt x="5229" y="130102"/>
                </a:lnTo>
                <a:lnTo>
                  <a:pt x="11755" y="143332"/>
                </a:lnTo>
                <a:lnTo>
                  <a:pt x="26846" y="180372"/>
                </a:lnTo>
                <a:lnTo>
                  <a:pt x="34980" y="211117"/>
                </a:lnTo>
                <a:lnTo>
                  <a:pt x="38291" y="238223"/>
                </a:lnTo>
                <a:lnTo>
                  <a:pt x="38912" y="264050"/>
                </a:lnTo>
                <a:lnTo>
                  <a:pt x="38288" y="289885"/>
                </a:lnTo>
                <a:lnTo>
                  <a:pt x="34974" y="316939"/>
                </a:lnTo>
                <a:lnTo>
                  <a:pt x="26841" y="347687"/>
                </a:lnTo>
                <a:lnTo>
                  <a:pt x="11727" y="384748"/>
                </a:lnTo>
                <a:lnTo>
                  <a:pt x="5218" y="397963"/>
                </a:lnTo>
                <a:lnTo>
                  <a:pt x="0" y="413645"/>
                </a:lnTo>
                <a:lnTo>
                  <a:pt x="714" y="431428"/>
                </a:lnTo>
                <a:lnTo>
                  <a:pt x="12004" y="450945"/>
                </a:lnTo>
                <a:lnTo>
                  <a:pt x="27125" y="461673"/>
                </a:lnTo>
                <a:lnTo>
                  <a:pt x="42341" y="465446"/>
                </a:lnTo>
                <a:lnTo>
                  <a:pt x="56697" y="463916"/>
                </a:lnTo>
                <a:lnTo>
                  <a:pt x="69238" y="458736"/>
                </a:lnTo>
                <a:lnTo>
                  <a:pt x="504875" y="458736"/>
                </a:lnTo>
                <a:lnTo>
                  <a:pt x="515842" y="450945"/>
                </a:lnTo>
                <a:lnTo>
                  <a:pt x="527222" y="431428"/>
                </a:lnTo>
                <a:lnTo>
                  <a:pt x="527297" y="429616"/>
                </a:lnTo>
                <a:lnTo>
                  <a:pt x="98871" y="429616"/>
                </a:lnTo>
                <a:lnTo>
                  <a:pt x="98337" y="429197"/>
                </a:lnTo>
                <a:lnTo>
                  <a:pt x="205925" y="301034"/>
                </a:lnTo>
                <a:lnTo>
                  <a:pt x="215738" y="290665"/>
                </a:lnTo>
                <a:lnTo>
                  <a:pt x="220777" y="283348"/>
                </a:lnTo>
                <a:lnTo>
                  <a:pt x="222633" y="275607"/>
                </a:lnTo>
                <a:lnTo>
                  <a:pt x="222898" y="263967"/>
                </a:lnTo>
                <a:lnTo>
                  <a:pt x="220246" y="249978"/>
                </a:lnTo>
                <a:lnTo>
                  <a:pt x="214412" y="238223"/>
                </a:lnTo>
                <a:lnTo>
                  <a:pt x="208577" y="230125"/>
                </a:lnTo>
                <a:lnTo>
                  <a:pt x="205925" y="227109"/>
                </a:lnTo>
                <a:lnTo>
                  <a:pt x="98337" y="98893"/>
                </a:lnTo>
                <a:lnTo>
                  <a:pt x="98818" y="98390"/>
                </a:lnTo>
                <a:lnTo>
                  <a:pt x="527294" y="98390"/>
                </a:lnTo>
                <a:lnTo>
                  <a:pt x="527221" y="96645"/>
                </a:lnTo>
                <a:lnTo>
                  <a:pt x="515842" y="77114"/>
                </a:lnTo>
                <a:lnTo>
                  <a:pt x="504900" y="69344"/>
                </a:lnTo>
                <a:lnTo>
                  <a:pt x="458587" y="69344"/>
                </a:lnTo>
                <a:lnTo>
                  <a:pt x="69238" y="69313"/>
                </a:lnTo>
                <a:lnTo>
                  <a:pt x="56697" y="64135"/>
                </a:lnTo>
                <a:lnTo>
                  <a:pt x="42341" y="62604"/>
                </a:lnTo>
                <a:close/>
              </a:path>
              <a:path w="528319" h="528319">
                <a:moveTo>
                  <a:pt x="263902" y="305096"/>
                </a:moveTo>
                <a:lnTo>
                  <a:pt x="249885" y="307737"/>
                </a:lnTo>
                <a:lnTo>
                  <a:pt x="238118" y="313546"/>
                </a:lnTo>
                <a:lnTo>
                  <a:pt x="230018" y="319356"/>
                </a:lnTo>
                <a:lnTo>
                  <a:pt x="227003" y="321996"/>
                </a:lnTo>
                <a:lnTo>
                  <a:pt x="98871" y="429616"/>
                </a:lnTo>
                <a:lnTo>
                  <a:pt x="429101" y="429616"/>
                </a:lnTo>
                <a:lnTo>
                  <a:pt x="300875" y="321996"/>
                </a:lnTo>
                <a:lnTo>
                  <a:pt x="290567" y="312226"/>
                </a:lnTo>
                <a:lnTo>
                  <a:pt x="283280" y="307209"/>
                </a:lnTo>
                <a:lnTo>
                  <a:pt x="275547" y="305360"/>
                </a:lnTo>
                <a:lnTo>
                  <a:pt x="263902" y="305096"/>
                </a:lnTo>
                <a:close/>
              </a:path>
              <a:path w="528319" h="528319">
                <a:moveTo>
                  <a:pt x="527299" y="98506"/>
                </a:moveTo>
                <a:lnTo>
                  <a:pt x="429018" y="98506"/>
                </a:lnTo>
                <a:lnTo>
                  <a:pt x="429552" y="98935"/>
                </a:lnTo>
                <a:lnTo>
                  <a:pt x="321911" y="227109"/>
                </a:lnTo>
                <a:lnTo>
                  <a:pt x="312147" y="237446"/>
                </a:lnTo>
                <a:lnTo>
                  <a:pt x="307133" y="244739"/>
                </a:lnTo>
                <a:lnTo>
                  <a:pt x="305285" y="252453"/>
                </a:lnTo>
                <a:lnTo>
                  <a:pt x="305021" y="264050"/>
                </a:lnTo>
                <a:lnTo>
                  <a:pt x="307660" y="278090"/>
                </a:lnTo>
                <a:lnTo>
                  <a:pt x="313492" y="289921"/>
                </a:lnTo>
                <a:lnTo>
                  <a:pt x="319272" y="298008"/>
                </a:lnTo>
                <a:lnTo>
                  <a:pt x="321911" y="301034"/>
                </a:lnTo>
                <a:lnTo>
                  <a:pt x="429552" y="429166"/>
                </a:lnTo>
                <a:lnTo>
                  <a:pt x="429101" y="429616"/>
                </a:lnTo>
                <a:lnTo>
                  <a:pt x="527297" y="429616"/>
                </a:lnTo>
                <a:lnTo>
                  <a:pt x="527958" y="413641"/>
                </a:lnTo>
                <a:lnTo>
                  <a:pt x="522727" y="397950"/>
                </a:lnTo>
                <a:lnTo>
                  <a:pt x="516206" y="384717"/>
                </a:lnTo>
                <a:lnTo>
                  <a:pt x="501040" y="347675"/>
                </a:lnTo>
                <a:lnTo>
                  <a:pt x="492869" y="316915"/>
                </a:lnTo>
                <a:lnTo>
                  <a:pt x="489549" y="289885"/>
                </a:lnTo>
                <a:lnTo>
                  <a:pt x="488924" y="263967"/>
                </a:lnTo>
                <a:lnTo>
                  <a:pt x="489548" y="238223"/>
                </a:lnTo>
                <a:lnTo>
                  <a:pt x="492872" y="211113"/>
                </a:lnTo>
                <a:lnTo>
                  <a:pt x="501043" y="180370"/>
                </a:lnTo>
                <a:lnTo>
                  <a:pt x="516235" y="143300"/>
                </a:lnTo>
                <a:lnTo>
                  <a:pt x="522738" y="130089"/>
                </a:lnTo>
                <a:lnTo>
                  <a:pt x="527960" y="114420"/>
                </a:lnTo>
                <a:lnTo>
                  <a:pt x="527299" y="98506"/>
                </a:lnTo>
                <a:close/>
              </a:path>
              <a:path w="528319" h="528319">
                <a:moveTo>
                  <a:pt x="527294" y="98390"/>
                </a:moveTo>
                <a:lnTo>
                  <a:pt x="98818" y="98390"/>
                </a:lnTo>
                <a:lnTo>
                  <a:pt x="227003" y="206021"/>
                </a:lnTo>
                <a:lnTo>
                  <a:pt x="237333" y="215809"/>
                </a:lnTo>
                <a:lnTo>
                  <a:pt x="244620" y="220836"/>
                </a:lnTo>
                <a:lnTo>
                  <a:pt x="252323" y="222688"/>
                </a:lnTo>
                <a:lnTo>
                  <a:pt x="263902" y="222952"/>
                </a:lnTo>
                <a:lnTo>
                  <a:pt x="277980" y="220307"/>
                </a:lnTo>
                <a:lnTo>
                  <a:pt x="289767" y="214486"/>
                </a:lnTo>
                <a:lnTo>
                  <a:pt x="297865" y="208666"/>
                </a:lnTo>
                <a:lnTo>
                  <a:pt x="300875" y="206021"/>
                </a:lnTo>
                <a:lnTo>
                  <a:pt x="429018" y="98506"/>
                </a:lnTo>
                <a:lnTo>
                  <a:pt x="527299" y="98506"/>
                </a:lnTo>
                <a:close/>
              </a:path>
              <a:path w="528319" h="528319">
                <a:moveTo>
                  <a:pt x="485503" y="62608"/>
                </a:moveTo>
                <a:lnTo>
                  <a:pt x="471141" y="64149"/>
                </a:lnTo>
                <a:lnTo>
                  <a:pt x="458587" y="69344"/>
                </a:lnTo>
                <a:lnTo>
                  <a:pt x="504900" y="69344"/>
                </a:lnTo>
                <a:lnTo>
                  <a:pt x="500719" y="66377"/>
                </a:lnTo>
                <a:lnTo>
                  <a:pt x="485503" y="62608"/>
                </a:lnTo>
                <a:close/>
              </a:path>
              <a:path w="528319" h="528319">
                <a:moveTo>
                  <a:pt x="114315" y="0"/>
                </a:moveTo>
                <a:lnTo>
                  <a:pt x="96555" y="727"/>
                </a:lnTo>
                <a:lnTo>
                  <a:pt x="77028" y="12089"/>
                </a:lnTo>
                <a:lnTo>
                  <a:pt x="66293" y="27220"/>
                </a:lnTo>
                <a:lnTo>
                  <a:pt x="62516" y="42452"/>
                </a:lnTo>
                <a:lnTo>
                  <a:pt x="64053" y="56817"/>
                </a:lnTo>
                <a:lnTo>
                  <a:pt x="69238" y="69313"/>
                </a:lnTo>
                <a:lnTo>
                  <a:pt x="458601" y="69313"/>
                </a:lnTo>
                <a:lnTo>
                  <a:pt x="463826" y="56804"/>
                </a:lnTo>
                <a:lnTo>
                  <a:pt x="465374" y="42448"/>
                </a:lnTo>
                <a:lnTo>
                  <a:pt x="464519" y="39000"/>
                </a:lnTo>
                <a:lnTo>
                  <a:pt x="263902" y="39000"/>
                </a:lnTo>
                <a:lnTo>
                  <a:pt x="238029" y="38374"/>
                </a:lnTo>
                <a:lnTo>
                  <a:pt x="210999" y="35063"/>
                </a:lnTo>
                <a:lnTo>
                  <a:pt x="180250" y="26914"/>
                </a:lnTo>
                <a:lnTo>
                  <a:pt x="143215" y="11775"/>
                </a:lnTo>
                <a:lnTo>
                  <a:pt x="129978" y="5238"/>
                </a:lnTo>
                <a:lnTo>
                  <a:pt x="114315" y="0"/>
                </a:lnTo>
                <a:close/>
              </a:path>
              <a:path w="528319" h="528319">
                <a:moveTo>
                  <a:pt x="413557" y="0"/>
                </a:moveTo>
                <a:lnTo>
                  <a:pt x="397879" y="5238"/>
                </a:lnTo>
                <a:lnTo>
                  <a:pt x="384653" y="11775"/>
                </a:lnTo>
                <a:lnTo>
                  <a:pt x="347596" y="26914"/>
                </a:lnTo>
                <a:lnTo>
                  <a:pt x="316852" y="35063"/>
                </a:lnTo>
                <a:lnTo>
                  <a:pt x="289821" y="38374"/>
                </a:lnTo>
                <a:lnTo>
                  <a:pt x="263902" y="39000"/>
                </a:lnTo>
                <a:lnTo>
                  <a:pt x="464519" y="39000"/>
                </a:lnTo>
                <a:lnTo>
                  <a:pt x="461597" y="27219"/>
                </a:lnTo>
                <a:lnTo>
                  <a:pt x="450849" y="12089"/>
                </a:lnTo>
                <a:lnTo>
                  <a:pt x="431333" y="727"/>
                </a:lnTo>
                <a:lnTo>
                  <a:pt x="413557" y="0"/>
                </a:lnTo>
                <a:close/>
              </a:path>
            </a:pathLst>
          </a:custGeom>
          <a:solidFill>
            <a:srgbClr val="CC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7882314" y="792618"/>
            <a:ext cx="1215390" cy="481965"/>
          </a:xfrm>
          <a:custGeom>
            <a:avLst/>
            <a:gdLst/>
            <a:ahLst/>
            <a:cxnLst/>
            <a:rect l="l" t="t" r="r" b="b"/>
            <a:pathLst>
              <a:path w="1215390" h="481965">
                <a:moveTo>
                  <a:pt x="2711" y="5084"/>
                </a:moveTo>
                <a:lnTo>
                  <a:pt x="3109" y="10142"/>
                </a:lnTo>
                <a:lnTo>
                  <a:pt x="14422" y="13586"/>
                </a:lnTo>
                <a:lnTo>
                  <a:pt x="23838" y="19848"/>
                </a:lnTo>
                <a:lnTo>
                  <a:pt x="35480" y="71496"/>
                </a:lnTo>
                <a:lnTo>
                  <a:pt x="36834" y="121655"/>
                </a:lnTo>
                <a:lnTo>
                  <a:pt x="37685" y="181612"/>
                </a:lnTo>
                <a:lnTo>
                  <a:pt x="38057" y="252036"/>
                </a:lnTo>
                <a:lnTo>
                  <a:pt x="37770" y="319228"/>
                </a:lnTo>
                <a:lnTo>
                  <a:pt x="36777" y="379066"/>
                </a:lnTo>
                <a:lnTo>
                  <a:pt x="35002" y="425035"/>
                </a:lnTo>
                <a:lnTo>
                  <a:pt x="20581" y="463374"/>
                </a:lnTo>
                <a:lnTo>
                  <a:pt x="293" y="470976"/>
                </a:lnTo>
                <a:lnTo>
                  <a:pt x="0" y="476243"/>
                </a:lnTo>
                <a:lnTo>
                  <a:pt x="247416" y="476201"/>
                </a:lnTo>
                <a:lnTo>
                  <a:pt x="284178" y="472045"/>
                </a:lnTo>
                <a:lnTo>
                  <a:pt x="320351" y="459845"/>
                </a:lnTo>
                <a:lnTo>
                  <a:pt x="321536" y="459159"/>
                </a:lnTo>
                <a:lnTo>
                  <a:pt x="183134" y="459159"/>
                </a:lnTo>
                <a:lnTo>
                  <a:pt x="149880" y="457322"/>
                </a:lnTo>
                <a:lnTo>
                  <a:pt x="122788" y="406212"/>
                </a:lnTo>
                <a:lnTo>
                  <a:pt x="122264" y="359848"/>
                </a:lnTo>
                <a:lnTo>
                  <a:pt x="122093" y="319228"/>
                </a:lnTo>
                <a:lnTo>
                  <a:pt x="122031" y="236742"/>
                </a:lnTo>
                <a:lnTo>
                  <a:pt x="122288" y="172434"/>
                </a:lnTo>
                <a:lnTo>
                  <a:pt x="122770" y="114578"/>
                </a:lnTo>
                <a:lnTo>
                  <a:pt x="123461" y="69393"/>
                </a:lnTo>
                <a:lnTo>
                  <a:pt x="126144" y="31042"/>
                </a:lnTo>
                <a:lnTo>
                  <a:pt x="149796" y="22811"/>
                </a:lnTo>
                <a:lnTo>
                  <a:pt x="312006" y="22811"/>
                </a:lnTo>
                <a:lnTo>
                  <a:pt x="301032" y="17934"/>
                </a:lnTo>
                <a:lnTo>
                  <a:pt x="262100" y="8138"/>
                </a:lnTo>
                <a:lnTo>
                  <a:pt x="224982" y="5147"/>
                </a:lnTo>
                <a:lnTo>
                  <a:pt x="180032" y="5147"/>
                </a:lnTo>
                <a:lnTo>
                  <a:pt x="2711" y="5084"/>
                </a:lnTo>
                <a:close/>
              </a:path>
              <a:path w="1215390" h="481965">
                <a:moveTo>
                  <a:pt x="312006" y="22811"/>
                </a:moveTo>
                <a:lnTo>
                  <a:pt x="149796" y="22811"/>
                </a:lnTo>
                <a:lnTo>
                  <a:pt x="160752" y="22903"/>
                </a:lnTo>
                <a:lnTo>
                  <a:pt x="168608" y="23111"/>
                </a:lnTo>
                <a:lnTo>
                  <a:pt x="235534" y="32933"/>
                </a:lnTo>
                <a:lnTo>
                  <a:pt x="272698" y="50311"/>
                </a:lnTo>
                <a:lnTo>
                  <a:pt x="302312" y="75657"/>
                </a:lnTo>
                <a:lnTo>
                  <a:pt x="325029" y="107980"/>
                </a:lnTo>
                <a:lnTo>
                  <a:pt x="341506" y="146286"/>
                </a:lnTo>
                <a:lnTo>
                  <a:pt x="352400" y="189583"/>
                </a:lnTo>
                <a:lnTo>
                  <a:pt x="358348" y="236742"/>
                </a:lnTo>
                <a:lnTo>
                  <a:pt x="358287" y="239998"/>
                </a:lnTo>
                <a:lnTo>
                  <a:pt x="356726" y="302428"/>
                </a:lnTo>
                <a:lnTo>
                  <a:pt x="343429" y="356847"/>
                </a:lnTo>
                <a:lnTo>
                  <a:pt x="322024" y="399377"/>
                </a:lnTo>
                <a:lnTo>
                  <a:pt x="296062" y="429255"/>
                </a:lnTo>
                <a:lnTo>
                  <a:pt x="242363" y="453453"/>
                </a:lnTo>
                <a:lnTo>
                  <a:pt x="183134" y="459159"/>
                </a:lnTo>
                <a:lnTo>
                  <a:pt x="321536" y="459159"/>
                </a:lnTo>
                <a:lnTo>
                  <a:pt x="354634" y="439979"/>
                </a:lnTo>
                <a:lnTo>
                  <a:pt x="385637" y="412903"/>
                </a:lnTo>
                <a:lnTo>
                  <a:pt x="412103" y="378957"/>
                </a:lnTo>
                <a:lnTo>
                  <a:pt x="432688" y="338559"/>
                </a:lnTo>
                <a:lnTo>
                  <a:pt x="446067" y="292107"/>
                </a:lnTo>
                <a:lnTo>
                  <a:pt x="450918" y="239998"/>
                </a:lnTo>
                <a:lnTo>
                  <a:pt x="445316" y="181612"/>
                </a:lnTo>
                <a:lnTo>
                  <a:pt x="429452" y="132292"/>
                </a:lnTo>
                <a:lnTo>
                  <a:pt x="405209" y="91652"/>
                </a:lnTo>
                <a:lnTo>
                  <a:pt x="374470" y="59304"/>
                </a:lnTo>
                <a:lnTo>
                  <a:pt x="339116" y="34860"/>
                </a:lnTo>
                <a:lnTo>
                  <a:pt x="312006" y="22811"/>
                </a:lnTo>
                <a:close/>
              </a:path>
              <a:path w="1215390" h="481965">
                <a:moveTo>
                  <a:pt x="224202" y="5084"/>
                </a:moveTo>
                <a:lnTo>
                  <a:pt x="180032" y="5147"/>
                </a:lnTo>
                <a:lnTo>
                  <a:pt x="224982" y="5147"/>
                </a:lnTo>
                <a:lnTo>
                  <a:pt x="224202" y="5084"/>
                </a:lnTo>
                <a:close/>
              </a:path>
              <a:path w="1215390" h="481965">
                <a:moveTo>
                  <a:pt x="666314" y="5084"/>
                </a:moveTo>
                <a:lnTo>
                  <a:pt x="460352" y="5084"/>
                </a:lnTo>
                <a:lnTo>
                  <a:pt x="460708" y="9984"/>
                </a:lnTo>
                <a:lnTo>
                  <a:pt x="474812" y="13906"/>
                </a:lnTo>
                <a:lnTo>
                  <a:pt x="484720" y="23002"/>
                </a:lnTo>
                <a:lnTo>
                  <a:pt x="490502" y="38951"/>
                </a:lnTo>
                <a:lnTo>
                  <a:pt x="492225" y="63428"/>
                </a:lnTo>
                <a:lnTo>
                  <a:pt x="490540" y="422632"/>
                </a:lnTo>
                <a:lnTo>
                  <a:pt x="487912" y="444476"/>
                </a:lnTo>
                <a:lnTo>
                  <a:pt x="480648" y="458827"/>
                </a:lnTo>
                <a:lnTo>
                  <a:pt x="469676" y="467150"/>
                </a:lnTo>
                <a:lnTo>
                  <a:pt x="455923" y="470913"/>
                </a:lnTo>
                <a:lnTo>
                  <a:pt x="455661" y="476243"/>
                </a:lnTo>
                <a:lnTo>
                  <a:pt x="727946" y="476243"/>
                </a:lnTo>
                <a:lnTo>
                  <a:pt x="754593" y="474163"/>
                </a:lnTo>
                <a:lnTo>
                  <a:pt x="787388" y="465354"/>
                </a:lnTo>
                <a:lnTo>
                  <a:pt x="797801" y="459120"/>
                </a:lnTo>
                <a:lnTo>
                  <a:pt x="654295" y="459120"/>
                </a:lnTo>
                <a:lnTo>
                  <a:pt x="629738" y="458902"/>
                </a:lnTo>
                <a:lnTo>
                  <a:pt x="590307" y="455191"/>
                </a:lnTo>
                <a:lnTo>
                  <a:pt x="579322" y="433479"/>
                </a:lnTo>
                <a:lnTo>
                  <a:pt x="579519" y="401391"/>
                </a:lnTo>
                <a:lnTo>
                  <a:pt x="580484" y="322184"/>
                </a:lnTo>
                <a:lnTo>
                  <a:pt x="581737" y="247620"/>
                </a:lnTo>
                <a:lnTo>
                  <a:pt x="582712" y="193403"/>
                </a:lnTo>
                <a:lnTo>
                  <a:pt x="583741" y="138585"/>
                </a:lnTo>
                <a:lnTo>
                  <a:pt x="585647" y="40130"/>
                </a:lnTo>
                <a:lnTo>
                  <a:pt x="616762" y="21877"/>
                </a:lnTo>
                <a:lnTo>
                  <a:pt x="774715" y="21877"/>
                </a:lnTo>
                <a:lnTo>
                  <a:pt x="736555" y="9116"/>
                </a:lnTo>
                <a:lnTo>
                  <a:pt x="696644" y="5134"/>
                </a:lnTo>
                <a:lnTo>
                  <a:pt x="666314" y="5084"/>
                </a:lnTo>
                <a:close/>
              </a:path>
              <a:path w="1215390" h="481965">
                <a:moveTo>
                  <a:pt x="774715" y="21877"/>
                </a:moveTo>
                <a:lnTo>
                  <a:pt x="616762" y="21877"/>
                </a:lnTo>
                <a:lnTo>
                  <a:pt x="638409" y="22078"/>
                </a:lnTo>
                <a:lnTo>
                  <a:pt x="664235" y="24054"/>
                </a:lnTo>
                <a:lnTo>
                  <a:pt x="696397" y="34980"/>
                </a:lnTo>
                <a:lnTo>
                  <a:pt x="724522" y="63176"/>
                </a:lnTo>
                <a:lnTo>
                  <a:pt x="738239" y="116966"/>
                </a:lnTo>
                <a:lnTo>
                  <a:pt x="724714" y="173597"/>
                </a:lnTo>
                <a:lnTo>
                  <a:pt x="689049" y="205816"/>
                </a:lnTo>
                <a:lnTo>
                  <a:pt x="647915" y="220445"/>
                </a:lnTo>
                <a:lnTo>
                  <a:pt x="616766" y="224449"/>
                </a:lnTo>
                <a:lnTo>
                  <a:pt x="616222" y="228313"/>
                </a:lnTo>
                <a:lnTo>
                  <a:pt x="663048" y="234056"/>
                </a:lnTo>
                <a:lnTo>
                  <a:pt x="704099" y="247620"/>
                </a:lnTo>
                <a:lnTo>
                  <a:pt x="737440" y="271585"/>
                </a:lnTo>
                <a:lnTo>
                  <a:pt x="759538" y="308435"/>
                </a:lnTo>
                <a:lnTo>
                  <a:pt x="766856" y="360654"/>
                </a:lnTo>
                <a:lnTo>
                  <a:pt x="759172" y="404824"/>
                </a:lnTo>
                <a:lnTo>
                  <a:pt x="720340" y="448101"/>
                </a:lnTo>
                <a:lnTo>
                  <a:pt x="678289" y="458015"/>
                </a:lnTo>
                <a:lnTo>
                  <a:pt x="654295" y="459120"/>
                </a:lnTo>
                <a:lnTo>
                  <a:pt x="797801" y="459120"/>
                </a:lnTo>
                <a:lnTo>
                  <a:pt x="819789" y="445956"/>
                </a:lnTo>
                <a:lnTo>
                  <a:pt x="845254" y="412112"/>
                </a:lnTo>
                <a:lnTo>
                  <a:pt x="857240" y="359963"/>
                </a:lnTo>
                <a:lnTo>
                  <a:pt x="855313" y="332949"/>
                </a:lnTo>
                <a:lnTo>
                  <a:pt x="840792" y="294239"/>
                </a:lnTo>
                <a:lnTo>
                  <a:pt x="804315" y="254557"/>
                </a:lnTo>
                <a:lnTo>
                  <a:pt x="736522" y="224627"/>
                </a:lnTo>
                <a:lnTo>
                  <a:pt x="754695" y="215709"/>
                </a:lnTo>
                <a:lnTo>
                  <a:pt x="787456" y="193403"/>
                </a:lnTo>
                <a:lnTo>
                  <a:pt x="817482" y="156090"/>
                </a:lnTo>
                <a:lnTo>
                  <a:pt x="827451" y="102149"/>
                </a:lnTo>
                <a:lnTo>
                  <a:pt x="810591" y="51874"/>
                </a:lnTo>
                <a:lnTo>
                  <a:pt x="777415" y="22780"/>
                </a:lnTo>
                <a:lnTo>
                  <a:pt x="774715" y="21877"/>
                </a:lnTo>
                <a:close/>
              </a:path>
              <a:path w="1215390" h="481965">
                <a:moveTo>
                  <a:pt x="1135027" y="460757"/>
                </a:moveTo>
                <a:lnTo>
                  <a:pt x="895991" y="460757"/>
                </a:lnTo>
                <a:lnTo>
                  <a:pt x="903616" y="461950"/>
                </a:lnTo>
                <a:lnTo>
                  <a:pt x="942191" y="472471"/>
                </a:lnTo>
                <a:lnTo>
                  <a:pt x="966762" y="478034"/>
                </a:lnTo>
                <a:lnTo>
                  <a:pt x="987872" y="480490"/>
                </a:lnTo>
                <a:lnTo>
                  <a:pt x="1016063" y="481687"/>
                </a:lnTo>
                <a:lnTo>
                  <a:pt x="1069565" y="479493"/>
                </a:lnTo>
                <a:lnTo>
                  <a:pt x="1116428" y="469362"/>
                </a:lnTo>
                <a:lnTo>
                  <a:pt x="1135027" y="460757"/>
                </a:lnTo>
                <a:close/>
              </a:path>
              <a:path w="1215390" h="481965">
                <a:moveTo>
                  <a:pt x="878245" y="381303"/>
                </a:moveTo>
                <a:lnTo>
                  <a:pt x="878004" y="471908"/>
                </a:lnTo>
                <a:lnTo>
                  <a:pt x="883313" y="471625"/>
                </a:lnTo>
                <a:lnTo>
                  <a:pt x="886898" y="465827"/>
                </a:lnTo>
                <a:lnTo>
                  <a:pt x="890771" y="462126"/>
                </a:lnTo>
                <a:lnTo>
                  <a:pt x="895991" y="460757"/>
                </a:lnTo>
                <a:lnTo>
                  <a:pt x="1135027" y="460757"/>
                </a:lnTo>
                <a:lnTo>
                  <a:pt x="1136545" y="460055"/>
                </a:lnTo>
                <a:lnTo>
                  <a:pt x="1006220" y="460055"/>
                </a:lnTo>
                <a:lnTo>
                  <a:pt x="965552" y="455395"/>
                </a:lnTo>
                <a:lnTo>
                  <a:pt x="915741" y="432656"/>
                </a:lnTo>
                <a:lnTo>
                  <a:pt x="888162" y="399950"/>
                </a:lnTo>
                <a:lnTo>
                  <a:pt x="883439" y="381596"/>
                </a:lnTo>
                <a:lnTo>
                  <a:pt x="878245" y="381303"/>
                </a:lnTo>
                <a:close/>
              </a:path>
              <a:path w="1215390" h="481965">
                <a:moveTo>
                  <a:pt x="1073947" y="0"/>
                </a:moveTo>
                <a:lnTo>
                  <a:pt x="993393" y="4066"/>
                </a:lnTo>
                <a:lnTo>
                  <a:pt x="952115" y="15690"/>
                </a:lnTo>
                <a:lnTo>
                  <a:pt x="916194" y="37334"/>
                </a:lnTo>
                <a:lnTo>
                  <a:pt x="889240" y="71349"/>
                </a:lnTo>
                <a:lnTo>
                  <a:pt x="874863" y="120086"/>
                </a:lnTo>
                <a:lnTo>
                  <a:pt x="870922" y="159367"/>
                </a:lnTo>
                <a:lnTo>
                  <a:pt x="874121" y="183187"/>
                </a:lnTo>
                <a:lnTo>
                  <a:pt x="918181" y="223067"/>
                </a:lnTo>
                <a:lnTo>
                  <a:pt x="957883" y="246829"/>
                </a:lnTo>
                <a:lnTo>
                  <a:pt x="1005174" y="263194"/>
                </a:lnTo>
                <a:lnTo>
                  <a:pt x="1050363" y="275275"/>
                </a:lnTo>
                <a:lnTo>
                  <a:pt x="1083757" y="286185"/>
                </a:lnTo>
                <a:lnTo>
                  <a:pt x="1107860" y="304251"/>
                </a:lnTo>
                <a:lnTo>
                  <a:pt x="1120574" y="326549"/>
                </a:lnTo>
                <a:lnTo>
                  <a:pt x="1125217" y="348705"/>
                </a:lnTo>
                <a:lnTo>
                  <a:pt x="1125107" y="366340"/>
                </a:lnTo>
                <a:lnTo>
                  <a:pt x="1112300" y="410011"/>
                </a:lnTo>
                <a:lnTo>
                  <a:pt x="1086144" y="439183"/>
                </a:lnTo>
                <a:lnTo>
                  <a:pt x="1049749" y="455363"/>
                </a:lnTo>
                <a:lnTo>
                  <a:pt x="1006220" y="460055"/>
                </a:lnTo>
                <a:lnTo>
                  <a:pt x="1136545" y="460055"/>
                </a:lnTo>
                <a:lnTo>
                  <a:pt x="1155544" y="451264"/>
                </a:lnTo>
                <a:lnTo>
                  <a:pt x="1185808" y="425170"/>
                </a:lnTo>
                <a:lnTo>
                  <a:pt x="1206114" y="391050"/>
                </a:lnTo>
                <a:lnTo>
                  <a:pt x="1215355" y="348875"/>
                </a:lnTo>
                <a:lnTo>
                  <a:pt x="1210454" y="292006"/>
                </a:lnTo>
                <a:lnTo>
                  <a:pt x="1190287" y="251572"/>
                </a:lnTo>
                <a:lnTo>
                  <a:pt x="1160767" y="224539"/>
                </a:lnTo>
                <a:lnTo>
                  <a:pt x="1097303" y="198541"/>
                </a:lnTo>
                <a:lnTo>
                  <a:pt x="1075181" y="193508"/>
                </a:lnTo>
                <a:lnTo>
                  <a:pt x="1029142" y="181256"/>
                </a:lnTo>
                <a:lnTo>
                  <a:pt x="993566" y="165878"/>
                </a:lnTo>
                <a:lnTo>
                  <a:pt x="970713" y="142610"/>
                </a:lnTo>
                <a:lnTo>
                  <a:pt x="962839" y="106694"/>
                </a:lnTo>
                <a:lnTo>
                  <a:pt x="969543" y="74169"/>
                </a:lnTo>
                <a:lnTo>
                  <a:pt x="989776" y="45656"/>
                </a:lnTo>
                <a:lnTo>
                  <a:pt x="1024545" y="26123"/>
                </a:lnTo>
                <a:lnTo>
                  <a:pt x="1074857" y="20539"/>
                </a:lnTo>
                <a:lnTo>
                  <a:pt x="1185522" y="20539"/>
                </a:lnTo>
                <a:lnTo>
                  <a:pt x="1185431" y="15984"/>
                </a:lnTo>
                <a:lnTo>
                  <a:pt x="1163011" y="15984"/>
                </a:lnTo>
                <a:lnTo>
                  <a:pt x="1150551" y="12613"/>
                </a:lnTo>
                <a:lnTo>
                  <a:pt x="1120314" y="5079"/>
                </a:lnTo>
                <a:lnTo>
                  <a:pt x="1098346" y="1265"/>
                </a:lnTo>
                <a:lnTo>
                  <a:pt x="1073947" y="0"/>
                </a:lnTo>
                <a:close/>
              </a:path>
              <a:path w="1215390" h="481965">
                <a:moveTo>
                  <a:pt x="1185522" y="20539"/>
                </a:moveTo>
                <a:lnTo>
                  <a:pt x="1074857" y="20539"/>
                </a:lnTo>
                <a:lnTo>
                  <a:pt x="1118133" y="28098"/>
                </a:lnTo>
                <a:lnTo>
                  <a:pt x="1149862" y="43939"/>
                </a:lnTo>
                <a:lnTo>
                  <a:pt x="1170829" y="65532"/>
                </a:lnTo>
                <a:lnTo>
                  <a:pt x="1181817" y="90349"/>
                </a:lnTo>
                <a:lnTo>
                  <a:pt x="1186916" y="90422"/>
                </a:lnTo>
                <a:lnTo>
                  <a:pt x="1185522" y="20539"/>
                </a:lnTo>
                <a:close/>
              </a:path>
              <a:path w="1215390" h="481965">
                <a:moveTo>
                  <a:pt x="1185241" y="6456"/>
                </a:moveTo>
                <a:lnTo>
                  <a:pt x="1180717" y="6498"/>
                </a:lnTo>
                <a:lnTo>
                  <a:pt x="1179430" y="8068"/>
                </a:lnTo>
                <a:lnTo>
                  <a:pt x="1177451" y="10676"/>
                </a:lnTo>
                <a:lnTo>
                  <a:pt x="1173440" y="12047"/>
                </a:lnTo>
                <a:lnTo>
                  <a:pt x="1163011" y="15984"/>
                </a:lnTo>
                <a:lnTo>
                  <a:pt x="1185431" y="15984"/>
                </a:lnTo>
                <a:lnTo>
                  <a:pt x="1185241" y="64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026146" y="3732870"/>
            <a:ext cx="18093690" cy="0"/>
          </a:xfrm>
          <a:custGeom>
            <a:avLst/>
            <a:gdLst/>
            <a:ahLst/>
            <a:cxnLst/>
            <a:rect l="l" t="t" r="r" b="b"/>
            <a:pathLst>
              <a:path w="18093690">
                <a:moveTo>
                  <a:pt x="0" y="0"/>
                </a:moveTo>
                <a:lnTo>
                  <a:pt x="18093689" y="0"/>
                </a:lnTo>
              </a:path>
            </a:pathLst>
          </a:custGeom>
          <a:ln w="31412">
            <a:solidFill>
              <a:srgbClr val="B3B3B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1003477" y="10460046"/>
            <a:ext cx="15755619" cy="492759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900" b="1" dirty="0">
                <a:solidFill>
                  <a:srgbClr val="4D4D4D"/>
                </a:solidFill>
                <a:latin typeface="Open Sans Semibold"/>
                <a:cs typeface="Open Sans Semibold"/>
              </a:rPr>
              <a:t>Updated</a:t>
            </a:r>
            <a:r>
              <a:rPr sz="900" b="1" spc="-5" dirty="0">
                <a:solidFill>
                  <a:srgbClr val="4D4D4D"/>
                </a:solidFill>
                <a:latin typeface="Open Sans Semibold"/>
                <a:cs typeface="Open Sans Semibold"/>
              </a:rPr>
              <a:t> </a:t>
            </a:r>
            <a:r>
              <a:rPr sz="900" b="1" dirty="0">
                <a:solidFill>
                  <a:srgbClr val="4D4D4D"/>
                </a:solidFill>
                <a:latin typeface="Open Sans Semibold"/>
                <a:cs typeface="Open Sans Semibold"/>
              </a:rPr>
              <a:t>as of 3rd July </a:t>
            </a:r>
            <a:r>
              <a:rPr sz="900" b="1" spc="-10" dirty="0">
                <a:solidFill>
                  <a:srgbClr val="4D4D4D"/>
                </a:solidFill>
                <a:latin typeface="Open Sans Semibold"/>
                <a:cs typeface="Open Sans Semibold"/>
              </a:rPr>
              <a:t>2023.</a:t>
            </a:r>
            <a:endParaRPr sz="900" dirty="0">
              <a:latin typeface="Open Sans Semibold"/>
              <a:cs typeface="Open Sans Semibold"/>
            </a:endParaRPr>
          </a:p>
          <a:p>
            <a:pPr marL="12700" marR="5080">
              <a:lnSpc>
                <a:spcPct val="100000"/>
              </a:lnSpc>
              <a:spcBef>
                <a:spcPts val="270"/>
              </a:spcBef>
            </a:pP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 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Glossary for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deﬁnition of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 terms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used in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publication.</a:t>
            </a:r>
            <a:r>
              <a:rPr sz="900" spc="229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 contained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 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 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intended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only for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 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person 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whom it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has been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delivered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and should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not be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disseminated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 distributed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 third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parties without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our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prior written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consent.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DBS</a:t>
            </a:r>
            <a:r>
              <a:rPr sz="900" spc="-2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accepts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liability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whatsoever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with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respect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contents.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Disclaimer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found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Certain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©2020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MSCI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ESG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Research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LLC.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reproduced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permission.</a:t>
            </a:r>
            <a:endParaRPr sz="900" dirty="0">
              <a:latin typeface="Open Sans"/>
              <a:cs typeface="Open Sans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2666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spc="-25" dirty="0"/>
              <a:t>XX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27298" y="2567440"/>
            <a:ext cx="18080990" cy="398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82550" rIns="0" bIns="0" rtlCol="0">
            <a:spAutoFit/>
          </a:bodyPr>
          <a:lstStyle/>
          <a:p>
            <a:pPr marL="191770">
              <a:lnSpc>
                <a:spcPct val="100000"/>
              </a:lnSpc>
              <a:spcBef>
                <a:spcPts val="650"/>
              </a:spcBef>
              <a:tabLst>
                <a:tab pos="2791460" algn="l"/>
              </a:tabLst>
            </a:pP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Company</a:t>
            </a:r>
            <a:r>
              <a:rPr sz="1300" b="1" spc="30" dirty="0">
                <a:solidFill>
                  <a:srgbClr val="FFFFFF"/>
                </a:solidFill>
                <a:latin typeface="Open Sans Semibold"/>
                <a:cs typeface="Open Sans Semibold"/>
              </a:rPr>
              <a:t> </a:t>
            </a:r>
            <a:r>
              <a:rPr sz="1300" b="1" spc="-20" dirty="0">
                <a:solidFill>
                  <a:srgbClr val="FFFFFF"/>
                </a:solidFill>
                <a:latin typeface="Open Sans Semibold"/>
                <a:cs typeface="Open Sans Semibold"/>
              </a:rPr>
              <a:t>Name</a:t>
            </a:r>
            <a:r>
              <a:rPr sz="1300" b="1" dirty="0">
                <a:solidFill>
                  <a:srgbClr val="FFFFFF"/>
                </a:solidFill>
                <a:latin typeface="Open Sans Semibold"/>
                <a:cs typeface="Open Sans Semibold"/>
              </a:rPr>
              <a:t>	</a:t>
            </a:r>
            <a:r>
              <a:rPr sz="1300" b="1" spc="-10" dirty="0">
                <a:solidFill>
                  <a:srgbClr val="FFFFFF"/>
                </a:solidFill>
                <a:latin typeface="Open Sans Semibold"/>
                <a:cs typeface="Open Sans Semibold"/>
              </a:rPr>
              <a:t>Proﬁle</a:t>
            </a:r>
            <a:endParaRPr sz="1300">
              <a:latin typeface="Open Sans Semibold"/>
              <a:cs typeface="Open Sans Semibold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86194" y="3131808"/>
            <a:ext cx="1694814" cy="4279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1499"/>
              </a:lnSpc>
              <a:spcBef>
                <a:spcPts val="95"/>
              </a:spcBef>
            </a:pPr>
            <a:r>
              <a:rPr sz="1300" dirty="0">
                <a:latin typeface="Open Sans"/>
                <a:cs typeface="Open Sans"/>
              </a:rPr>
              <a:t>Danaher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Corporation </a:t>
            </a:r>
            <a:r>
              <a:rPr sz="1300" dirty="0">
                <a:solidFill>
                  <a:srgbClr val="999999"/>
                </a:solidFill>
                <a:latin typeface="Open Sans"/>
                <a:cs typeface="Open Sans"/>
              </a:rPr>
              <a:t>DHR</a:t>
            </a:r>
            <a:r>
              <a:rPr sz="1300" spc="35" dirty="0">
                <a:solidFill>
                  <a:srgbClr val="999999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999999"/>
                </a:solidFill>
                <a:latin typeface="Open Sans"/>
                <a:cs typeface="Open Sans"/>
              </a:rPr>
              <a:t>US</a:t>
            </a:r>
            <a:endParaRPr sz="1300">
              <a:latin typeface="Open Sans"/>
              <a:cs typeface="Open San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86194" y="4642463"/>
            <a:ext cx="1593215" cy="4279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-635">
              <a:lnSpc>
                <a:spcPct val="101499"/>
              </a:lnSpc>
              <a:spcBef>
                <a:spcPts val="95"/>
              </a:spcBef>
            </a:pPr>
            <a:r>
              <a:rPr sz="1300" dirty="0">
                <a:latin typeface="Open Sans"/>
                <a:cs typeface="Open Sans"/>
              </a:rPr>
              <a:t>Coca-Cola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Company </a:t>
            </a:r>
            <a:r>
              <a:rPr sz="1300" dirty="0">
                <a:solidFill>
                  <a:srgbClr val="999999"/>
                </a:solidFill>
                <a:latin typeface="Open Sans"/>
                <a:cs typeface="Open Sans"/>
              </a:rPr>
              <a:t>KO</a:t>
            </a:r>
            <a:r>
              <a:rPr sz="1300" spc="20" dirty="0">
                <a:solidFill>
                  <a:srgbClr val="999999"/>
                </a:solidFill>
                <a:latin typeface="Open Sans"/>
                <a:cs typeface="Open Sans"/>
              </a:rPr>
              <a:t> </a:t>
            </a:r>
            <a:r>
              <a:rPr sz="1300" spc="-25" dirty="0">
                <a:solidFill>
                  <a:srgbClr val="999999"/>
                </a:solidFill>
                <a:latin typeface="Open Sans"/>
                <a:cs typeface="Open Sans"/>
              </a:rPr>
              <a:t>US</a:t>
            </a:r>
            <a:endParaRPr sz="1300">
              <a:latin typeface="Open Sans"/>
              <a:cs typeface="Open San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806596" y="3033800"/>
            <a:ext cx="15172055" cy="11988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-635">
              <a:lnSpc>
                <a:spcPct val="148000"/>
              </a:lnSpc>
              <a:spcBef>
                <a:spcPts val="95"/>
              </a:spcBef>
            </a:pPr>
            <a:r>
              <a:rPr sz="1300" dirty="0">
                <a:latin typeface="Open Sans"/>
                <a:cs typeface="Open Sans"/>
              </a:rPr>
              <a:t>Danaher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Corporation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provides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analytical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equipment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solutions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and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oﬀers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products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and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services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for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various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industries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such</a:t>
            </a:r>
            <a:r>
              <a:rPr sz="1300" spc="4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as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life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sciences,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diagnostics,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and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environmental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solutions.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The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company </a:t>
            </a:r>
            <a:r>
              <a:rPr sz="1300" dirty="0">
                <a:latin typeface="Open Sans"/>
                <a:cs typeface="Open Sans"/>
              </a:rPr>
              <a:t>has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strong</a:t>
            </a:r>
            <a:r>
              <a:rPr sz="1300" spc="1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track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record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of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delivering</a:t>
            </a:r>
            <a:r>
              <a:rPr sz="1300" spc="2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strong</a:t>
            </a:r>
            <a:r>
              <a:rPr sz="1300" spc="2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ﬁnancial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results,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with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revenue</a:t>
            </a:r>
            <a:r>
              <a:rPr sz="1300" spc="39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growth,</a:t>
            </a:r>
            <a:r>
              <a:rPr sz="1300" spc="1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high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proﬁtability,</a:t>
            </a:r>
            <a:r>
              <a:rPr sz="1300" spc="2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and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solid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cash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ﬂow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generation.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Despite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guiding</a:t>
            </a:r>
            <a:r>
              <a:rPr sz="1300" spc="1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lower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its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FY23</a:t>
            </a:r>
            <a:r>
              <a:rPr sz="1300" spc="1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guidance,</a:t>
            </a:r>
            <a:r>
              <a:rPr sz="1300" spc="2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Danaher</a:t>
            </a:r>
            <a:r>
              <a:rPr sz="1300" spc="2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still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spc="-50" dirty="0">
                <a:latin typeface="Open Sans"/>
                <a:cs typeface="Open Sans"/>
              </a:rPr>
              <a:t>a </a:t>
            </a:r>
            <a:r>
              <a:rPr sz="1300" dirty="0">
                <a:latin typeface="Open Sans"/>
                <a:cs typeface="Open Sans"/>
              </a:rPr>
              <a:t>strong</a:t>
            </a:r>
            <a:r>
              <a:rPr sz="1300" spc="1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position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overcome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near-term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growth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bumps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due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to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slower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CoVID-based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diagnostic</a:t>
            </a:r>
            <a:r>
              <a:rPr sz="1300" spc="2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demand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tightened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liquidity</a:t>
            </a:r>
            <a:r>
              <a:rPr sz="1300" spc="2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its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smaller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biotech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customers.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It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is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on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track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to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divest</a:t>
            </a:r>
            <a:r>
              <a:rPr sz="1300" spc="4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its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industrial </a:t>
            </a:r>
            <a:r>
              <a:rPr sz="1300" dirty="0">
                <a:latin typeface="Open Sans"/>
                <a:cs typeface="Open Sans"/>
              </a:rPr>
              <a:t>segment</a:t>
            </a:r>
            <a:r>
              <a:rPr sz="1300" spc="2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by</a:t>
            </a:r>
            <a:r>
              <a:rPr sz="1300" spc="1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the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end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of</a:t>
            </a:r>
            <a:r>
              <a:rPr sz="1300" spc="3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the</a:t>
            </a:r>
            <a:r>
              <a:rPr sz="1300" spc="3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year.</a:t>
            </a:r>
            <a:endParaRPr sz="1300">
              <a:latin typeface="Open Sans"/>
              <a:cs typeface="Open San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806941" y="4552309"/>
            <a:ext cx="14922500" cy="90551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48000"/>
              </a:lnSpc>
              <a:spcBef>
                <a:spcPts val="95"/>
              </a:spcBef>
            </a:pPr>
            <a:r>
              <a:rPr sz="1300" dirty="0">
                <a:latin typeface="Open Sans"/>
                <a:cs typeface="Open Sans"/>
              </a:rPr>
              <a:t>Coca</a:t>
            </a:r>
            <a:r>
              <a:rPr sz="1300" spc="6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Cola's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(KO)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is</a:t>
            </a:r>
            <a:r>
              <a:rPr sz="1300" spc="6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one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of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the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most</a:t>
            </a:r>
            <a:r>
              <a:rPr sz="1300" spc="6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iconic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brands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globally</a:t>
            </a:r>
            <a:r>
              <a:rPr sz="1300" spc="6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and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key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player</a:t>
            </a:r>
            <a:r>
              <a:rPr sz="1300" spc="6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the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global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beverage</a:t>
            </a:r>
            <a:r>
              <a:rPr sz="1300" spc="6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industry.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It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has</a:t>
            </a:r>
            <a:r>
              <a:rPr sz="1300" spc="6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a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well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diversiﬁed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portfolio</a:t>
            </a:r>
            <a:r>
              <a:rPr sz="1300" spc="6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both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geographically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&amp;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</a:t>
            </a:r>
            <a:r>
              <a:rPr sz="1300" spc="6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terms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of</a:t>
            </a:r>
            <a:r>
              <a:rPr sz="1300" spc="6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products.</a:t>
            </a:r>
            <a:r>
              <a:rPr sz="1300" spc="60" dirty="0">
                <a:latin typeface="Open Sans"/>
                <a:cs typeface="Open Sans"/>
              </a:rPr>
              <a:t> </a:t>
            </a:r>
            <a:r>
              <a:rPr sz="1300" spc="-25" dirty="0">
                <a:latin typeface="Open Sans"/>
                <a:cs typeface="Open Sans"/>
              </a:rPr>
              <a:t>Its </a:t>
            </a:r>
            <a:r>
              <a:rPr sz="1300" dirty="0">
                <a:latin typeface="Open Sans"/>
                <a:cs typeface="Open Sans"/>
              </a:rPr>
              <a:t>portfolio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has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expanded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beyond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just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ﬁzzy</a:t>
            </a:r>
            <a:r>
              <a:rPr sz="1300" spc="7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drinks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&amp;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includes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bottled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water,</a:t>
            </a:r>
            <a:r>
              <a:rPr sz="1300" spc="7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juices,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sports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drinks,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tea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&amp;</a:t>
            </a:r>
            <a:r>
              <a:rPr sz="1300" spc="7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coﬀee.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Coca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Cola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uses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its</a:t>
            </a:r>
            <a:r>
              <a:rPr sz="1300" spc="7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global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distribution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muscle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to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grow</a:t>
            </a:r>
            <a:r>
              <a:rPr sz="1300" spc="7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oﬀ-trade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&amp;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on-trade</a:t>
            </a:r>
            <a:r>
              <a:rPr sz="1300" spc="70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markets </a:t>
            </a:r>
            <a:r>
              <a:rPr sz="1300" dirty="0">
                <a:latin typeface="Open Sans"/>
                <a:cs typeface="Open Sans"/>
              </a:rPr>
              <a:t>including</a:t>
            </a:r>
            <a:r>
              <a:rPr sz="1300" spc="5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the</a:t>
            </a:r>
            <a:r>
              <a:rPr sz="1300" spc="6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"@</a:t>
            </a:r>
            <a:r>
              <a:rPr sz="1300" spc="5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home"</a:t>
            </a:r>
            <a:r>
              <a:rPr sz="1300" spc="6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&amp;</a:t>
            </a:r>
            <a:r>
              <a:rPr sz="1300" spc="5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ready</a:t>
            </a:r>
            <a:r>
              <a:rPr sz="1300" spc="55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to</a:t>
            </a:r>
            <a:r>
              <a:rPr sz="1300" spc="60" dirty="0">
                <a:latin typeface="Open Sans"/>
                <a:cs typeface="Open Sans"/>
              </a:rPr>
              <a:t> </a:t>
            </a:r>
            <a:r>
              <a:rPr sz="1300" dirty="0">
                <a:latin typeface="Open Sans"/>
                <a:cs typeface="Open Sans"/>
              </a:rPr>
              <a:t>drink</a:t>
            </a:r>
            <a:r>
              <a:rPr sz="1300" spc="55" dirty="0">
                <a:latin typeface="Open Sans"/>
                <a:cs typeface="Open Sans"/>
              </a:rPr>
              <a:t> </a:t>
            </a:r>
            <a:r>
              <a:rPr sz="1300" spc="-10" dirty="0">
                <a:latin typeface="Open Sans"/>
                <a:cs typeface="Open Sans"/>
              </a:rPr>
              <a:t>products.</a:t>
            </a:r>
            <a:endParaRPr sz="1300">
              <a:latin typeface="Open Sans"/>
              <a:cs typeface="Open Sans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026146" y="4434420"/>
            <a:ext cx="18083530" cy="0"/>
          </a:xfrm>
          <a:custGeom>
            <a:avLst/>
            <a:gdLst/>
            <a:ahLst/>
            <a:cxnLst/>
            <a:rect l="l" t="t" r="r" b="b"/>
            <a:pathLst>
              <a:path w="18083530">
                <a:moveTo>
                  <a:pt x="0" y="0"/>
                </a:moveTo>
                <a:lnTo>
                  <a:pt x="18083219" y="0"/>
                </a:lnTo>
              </a:path>
            </a:pathLst>
          </a:custGeom>
          <a:ln w="10470">
            <a:solidFill>
              <a:srgbClr val="B3B3B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026146" y="5680455"/>
            <a:ext cx="18093690" cy="0"/>
          </a:xfrm>
          <a:custGeom>
            <a:avLst/>
            <a:gdLst/>
            <a:ahLst/>
            <a:cxnLst/>
            <a:rect l="l" t="t" r="r" b="b"/>
            <a:pathLst>
              <a:path w="18093690">
                <a:moveTo>
                  <a:pt x="0" y="0"/>
                </a:moveTo>
                <a:lnTo>
                  <a:pt x="18093689" y="0"/>
                </a:lnTo>
              </a:path>
            </a:pathLst>
          </a:custGeom>
          <a:ln w="31412">
            <a:solidFill>
              <a:srgbClr val="B3B3B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9" name="object 9"/>
          <p:cNvGrpSpPr/>
          <p:nvPr/>
        </p:nvGrpSpPr>
        <p:grpSpPr>
          <a:xfrm>
            <a:off x="0" y="11046783"/>
            <a:ext cx="20104100" cy="262255"/>
            <a:chOff x="0" y="11046783"/>
            <a:chExt cx="20104100" cy="262255"/>
          </a:xfrm>
        </p:grpSpPr>
        <p:sp>
          <p:nvSpPr>
            <p:cNvPr id="10" name="object 10"/>
            <p:cNvSpPr/>
            <p:nvPr/>
          </p:nvSpPr>
          <p:spPr>
            <a:xfrm>
              <a:off x="19109365" y="11046783"/>
              <a:ext cx="995044" cy="262255"/>
            </a:xfrm>
            <a:custGeom>
              <a:avLst/>
              <a:gdLst/>
              <a:ahLst/>
              <a:cxnLst/>
              <a:rect l="l" t="t" r="r" b="b"/>
              <a:pathLst>
                <a:path w="995044" h="262254">
                  <a:moveTo>
                    <a:pt x="994723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994723" y="261772"/>
                  </a:lnTo>
                  <a:lnTo>
                    <a:pt x="994723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0" y="11046783"/>
              <a:ext cx="19109690" cy="262255"/>
            </a:xfrm>
            <a:custGeom>
              <a:avLst/>
              <a:gdLst/>
              <a:ahLst/>
              <a:cxnLst/>
              <a:rect l="l" t="t" r="r" b="b"/>
              <a:pathLst>
                <a:path w="19109690" h="262254">
                  <a:moveTo>
                    <a:pt x="19109365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19109365" y="261772"/>
                  </a:lnTo>
                  <a:lnTo>
                    <a:pt x="19109365" y="0"/>
                  </a:lnTo>
                  <a:close/>
                </a:path>
              </a:pathLst>
            </a:custGeom>
            <a:solidFill>
              <a:srgbClr val="CC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/>
          <p:nvPr/>
        </p:nvSpPr>
        <p:spPr>
          <a:xfrm>
            <a:off x="17283177" y="769244"/>
            <a:ext cx="528320" cy="528320"/>
          </a:xfrm>
          <a:custGeom>
            <a:avLst/>
            <a:gdLst/>
            <a:ahLst/>
            <a:cxnLst/>
            <a:rect l="l" t="t" r="r" b="b"/>
            <a:pathLst>
              <a:path w="528319" h="528319">
                <a:moveTo>
                  <a:pt x="458587" y="458736"/>
                </a:moveTo>
                <a:lnTo>
                  <a:pt x="69238" y="458736"/>
                </a:lnTo>
                <a:lnTo>
                  <a:pt x="64043" y="471270"/>
                </a:lnTo>
                <a:lnTo>
                  <a:pt x="62504" y="485630"/>
                </a:lnTo>
                <a:lnTo>
                  <a:pt x="66280" y="500854"/>
                </a:lnTo>
                <a:lnTo>
                  <a:pt x="77028" y="515980"/>
                </a:lnTo>
                <a:lnTo>
                  <a:pt x="96555" y="527338"/>
                </a:lnTo>
                <a:lnTo>
                  <a:pt x="114315" y="528059"/>
                </a:lnTo>
                <a:lnTo>
                  <a:pt x="129978" y="522822"/>
                </a:lnTo>
                <a:lnTo>
                  <a:pt x="143215" y="516304"/>
                </a:lnTo>
                <a:lnTo>
                  <a:pt x="180272" y="501162"/>
                </a:lnTo>
                <a:lnTo>
                  <a:pt x="211011" y="493013"/>
                </a:lnTo>
                <a:lnTo>
                  <a:pt x="238024" y="489704"/>
                </a:lnTo>
                <a:lnTo>
                  <a:pt x="263902" y="489080"/>
                </a:lnTo>
                <a:lnTo>
                  <a:pt x="464492" y="489080"/>
                </a:lnTo>
                <a:lnTo>
                  <a:pt x="465348" y="485630"/>
                </a:lnTo>
                <a:lnTo>
                  <a:pt x="463809" y="471270"/>
                </a:lnTo>
                <a:lnTo>
                  <a:pt x="458587" y="458736"/>
                </a:lnTo>
                <a:close/>
              </a:path>
              <a:path w="528319" h="528319">
                <a:moveTo>
                  <a:pt x="464492" y="489080"/>
                </a:moveTo>
                <a:lnTo>
                  <a:pt x="263902" y="489080"/>
                </a:lnTo>
                <a:lnTo>
                  <a:pt x="289795" y="489704"/>
                </a:lnTo>
                <a:lnTo>
                  <a:pt x="316829" y="493013"/>
                </a:lnTo>
                <a:lnTo>
                  <a:pt x="347587" y="501162"/>
                </a:lnTo>
                <a:lnTo>
                  <a:pt x="384653" y="516304"/>
                </a:lnTo>
                <a:lnTo>
                  <a:pt x="397879" y="522822"/>
                </a:lnTo>
                <a:lnTo>
                  <a:pt x="413557" y="528059"/>
                </a:lnTo>
                <a:lnTo>
                  <a:pt x="431333" y="527338"/>
                </a:lnTo>
                <a:lnTo>
                  <a:pt x="450849" y="515980"/>
                </a:lnTo>
                <a:lnTo>
                  <a:pt x="461572" y="500854"/>
                </a:lnTo>
                <a:lnTo>
                  <a:pt x="464492" y="489080"/>
                </a:lnTo>
                <a:close/>
              </a:path>
              <a:path w="528319" h="528319">
                <a:moveTo>
                  <a:pt x="504875" y="458736"/>
                </a:moveTo>
                <a:lnTo>
                  <a:pt x="458587" y="458736"/>
                </a:lnTo>
                <a:lnTo>
                  <a:pt x="471141" y="463921"/>
                </a:lnTo>
                <a:lnTo>
                  <a:pt x="485503" y="465458"/>
                </a:lnTo>
                <a:lnTo>
                  <a:pt x="500739" y="461673"/>
                </a:lnTo>
                <a:lnTo>
                  <a:pt x="504875" y="458736"/>
                </a:lnTo>
                <a:close/>
              </a:path>
              <a:path w="528319" h="528319">
                <a:moveTo>
                  <a:pt x="42341" y="62604"/>
                </a:moveTo>
                <a:lnTo>
                  <a:pt x="27125" y="66377"/>
                </a:lnTo>
                <a:lnTo>
                  <a:pt x="12004" y="77114"/>
                </a:lnTo>
                <a:lnTo>
                  <a:pt x="714" y="96645"/>
                </a:lnTo>
                <a:lnTo>
                  <a:pt x="1" y="114424"/>
                </a:lnTo>
                <a:lnTo>
                  <a:pt x="5229" y="130102"/>
                </a:lnTo>
                <a:lnTo>
                  <a:pt x="11755" y="143332"/>
                </a:lnTo>
                <a:lnTo>
                  <a:pt x="26846" y="180372"/>
                </a:lnTo>
                <a:lnTo>
                  <a:pt x="34980" y="211117"/>
                </a:lnTo>
                <a:lnTo>
                  <a:pt x="38291" y="238223"/>
                </a:lnTo>
                <a:lnTo>
                  <a:pt x="38912" y="264050"/>
                </a:lnTo>
                <a:lnTo>
                  <a:pt x="38288" y="289885"/>
                </a:lnTo>
                <a:lnTo>
                  <a:pt x="34974" y="316939"/>
                </a:lnTo>
                <a:lnTo>
                  <a:pt x="26841" y="347687"/>
                </a:lnTo>
                <a:lnTo>
                  <a:pt x="11727" y="384748"/>
                </a:lnTo>
                <a:lnTo>
                  <a:pt x="5218" y="397963"/>
                </a:lnTo>
                <a:lnTo>
                  <a:pt x="0" y="413645"/>
                </a:lnTo>
                <a:lnTo>
                  <a:pt x="714" y="431428"/>
                </a:lnTo>
                <a:lnTo>
                  <a:pt x="12004" y="450945"/>
                </a:lnTo>
                <a:lnTo>
                  <a:pt x="27125" y="461673"/>
                </a:lnTo>
                <a:lnTo>
                  <a:pt x="42341" y="465446"/>
                </a:lnTo>
                <a:lnTo>
                  <a:pt x="56697" y="463916"/>
                </a:lnTo>
                <a:lnTo>
                  <a:pt x="69238" y="458736"/>
                </a:lnTo>
                <a:lnTo>
                  <a:pt x="504875" y="458736"/>
                </a:lnTo>
                <a:lnTo>
                  <a:pt x="515842" y="450945"/>
                </a:lnTo>
                <a:lnTo>
                  <a:pt x="527222" y="431428"/>
                </a:lnTo>
                <a:lnTo>
                  <a:pt x="527297" y="429616"/>
                </a:lnTo>
                <a:lnTo>
                  <a:pt x="98871" y="429616"/>
                </a:lnTo>
                <a:lnTo>
                  <a:pt x="98337" y="429197"/>
                </a:lnTo>
                <a:lnTo>
                  <a:pt x="205925" y="301034"/>
                </a:lnTo>
                <a:lnTo>
                  <a:pt x="215738" y="290665"/>
                </a:lnTo>
                <a:lnTo>
                  <a:pt x="220777" y="283348"/>
                </a:lnTo>
                <a:lnTo>
                  <a:pt x="222633" y="275607"/>
                </a:lnTo>
                <a:lnTo>
                  <a:pt x="222898" y="263967"/>
                </a:lnTo>
                <a:lnTo>
                  <a:pt x="220246" y="249978"/>
                </a:lnTo>
                <a:lnTo>
                  <a:pt x="214412" y="238223"/>
                </a:lnTo>
                <a:lnTo>
                  <a:pt x="208577" y="230125"/>
                </a:lnTo>
                <a:lnTo>
                  <a:pt x="205925" y="227109"/>
                </a:lnTo>
                <a:lnTo>
                  <a:pt x="98337" y="98893"/>
                </a:lnTo>
                <a:lnTo>
                  <a:pt x="98818" y="98390"/>
                </a:lnTo>
                <a:lnTo>
                  <a:pt x="527294" y="98390"/>
                </a:lnTo>
                <a:lnTo>
                  <a:pt x="527221" y="96645"/>
                </a:lnTo>
                <a:lnTo>
                  <a:pt x="515842" y="77114"/>
                </a:lnTo>
                <a:lnTo>
                  <a:pt x="504900" y="69344"/>
                </a:lnTo>
                <a:lnTo>
                  <a:pt x="458587" y="69344"/>
                </a:lnTo>
                <a:lnTo>
                  <a:pt x="69238" y="69313"/>
                </a:lnTo>
                <a:lnTo>
                  <a:pt x="56697" y="64135"/>
                </a:lnTo>
                <a:lnTo>
                  <a:pt x="42341" y="62604"/>
                </a:lnTo>
                <a:close/>
              </a:path>
              <a:path w="528319" h="528319">
                <a:moveTo>
                  <a:pt x="263902" y="305096"/>
                </a:moveTo>
                <a:lnTo>
                  <a:pt x="249885" y="307737"/>
                </a:lnTo>
                <a:lnTo>
                  <a:pt x="238118" y="313546"/>
                </a:lnTo>
                <a:lnTo>
                  <a:pt x="230018" y="319356"/>
                </a:lnTo>
                <a:lnTo>
                  <a:pt x="227003" y="321996"/>
                </a:lnTo>
                <a:lnTo>
                  <a:pt x="98871" y="429616"/>
                </a:lnTo>
                <a:lnTo>
                  <a:pt x="429101" y="429616"/>
                </a:lnTo>
                <a:lnTo>
                  <a:pt x="300875" y="321996"/>
                </a:lnTo>
                <a:lnTo>
                  <a:pt x="290567" y="312226"/>
                </a:lnTo>
                <a:lnTo>
                  <a:pt x="283280" y="307209"/>
                </a:lnTo>
                <a:lnTo>
                  <a:pt x="275547" y="305360"/>
                </a:lnTo>
                <a:lnTo>
                  <a:pt x="263902" y="305096"/>
                </a:lnTo>
                <a:close/>
              </a:path>
              <a:path w="528319" h="528319">
                <a:moveTo>
                  <a:pt x="527299" y="98506"/>
                </a:moveTo>
                <a:lnTo>
                  <a:pt x="429018" y="98506"/>
                </a:lnTo>
                <a:lnTo>
                  <a:pt x="429552" y="98935"/>
                </a:lnTo>
                <a:lnTo>
                  <a:pt x="321911" y="227109"/>
                </a:lnTo>
                <a:lnTo>
                  <a:pt x="312147" y="237446"/>
                </a:lnTo>
                <a:lnTo>
                  <a:pt x="307133" y="244739"/>
                </a:lnTo>
                <a:lnTo>
                  <a:pt x="305285" y="252453"/>
                </a:lnTo>
                <a:lnTo>
                  <a:pt x="305021" y="264050"/>
                </a:lnTo>
                <a:lnTo>
                  <a:pt x="307660" y="278090"/>
                </a:lnTo>
                <a:lnTo>
                  <a:pt x="313492" y="289921"/>
                </a:lnTo>
                <a:lnTo>
                  <a:pt x="319272" y="298008"/>
                </a:lnTo>
                <a:lnTo>
                  <a:pt x="321911" y="301034"/>
                </a:lnTo>
                <a:lnTo>
                  <a:pt x="429552" y="429166"/>
                </a:lnTo>
                <a:lnTo>
                  <a:pt x="429101" y="429616"/>
                </a:lnTo>
                <a:lnTo>
                  <a:pt x="527297" y="429616"/>
                </a:lnTo>
                <a:lnTo>
                  <a:pt x="527958" y="413641"/>
                </a:lnTo>
                <a:lnTo>
                  <a:pt x="522727" y="397950"/>
                </a:lnTo>
                <a:lnTo>
                  <a:pt x="516206" y="384717"/>
                </a:lnTo>
                <a:lnTo>
                  <a:pt x="501040" y="347675"/>
                </a:lnTo>
                <a:lnTo>
                  <a:pt x="492869" y="316915"/>
                </a:lnTo>
                <a:lnTo>
                  <a:pt x="489549" y="289885"/>
                </a:lnTo>
                <a:lnTo>
                  <a:pt x="488924" y="263967"/>
                </a:lnTo>
                <a:lnTo>
                  <a:pt x="489548" y="238223"/>
                </a:lnTo>
                <a:lnTo>
                  <a:pt x="492872" y="211113"/>
                </a:lnTo>
                <a:lnTo>
                  <a:pt x="501043" y="180370"/>
                </a:lnTo>
                <a:lnTo>
                  <a:pt x="516235" y="143300"/>
                </a:lnTo>
                <a:lnTo>
                  <a:pt x="522738" y="130089"/>
                </a:lnTo>
                <a:lnTo>
                  <a:pt x="527960" y="114420"/>
                </a:lnTo>
                <a:lnTo>
                  <a:pt x="527299" y="98506"/>
                </a:lnTo>
                <a:close/>
              </a:path>
              <a:path w="528319" h="528319">
                <a:moveTo>
                  <a:pt x="527294" y="98390"/>
                </a:moveTo>
                <a:lnTo>
                  <a:pt x="98818" y="98390"/>
                </a:lnTo>
                <a:lnTo>
                  <a:pt x="227003" y="206021"/>
                </a:lnTo>
                <a:lnTo>
                  <a:pt x="237333" y="215809"/>
                </a:lnTo>
                <a:lnTo>
                  <a:pt x="244620" y="220836"/>
                </a:lnTo>
                <a:lnTo>
                  <a:pt x="252323" y="222688"/>
                </a:lnTo>
                <a:lnTo>
                  <a:pt x="263902" y="222952"/>
                </a:lnTo>
                <a:lnTo>
                  <a:pt x="277980" y="220307"/>
                </a:lnTo>
                <a:lnTo>
                  <a:pt x="289767" y="214486"/>
                </a:lnTo>
                <a:lnTo>
                  <a:pt x="297865" y="208666"/>
                </a:lnTo>
                <a:lnTo>
                  <a:pt x="300875" y="206021"/>
                </a:lnTo>
                <a:lnTo>
                  <a:pt x="429018" y="98506"/>
                </a:lnTo>
                <a:lnTo>
                  <a:pt x="527299" y="98506"/>
                </a:lnTo>
                <a:close/>
              </a:path>
              <a:path w="528319" h="528319">
                <a:moveTo>
                  <a:pt x="485503" y="62608"/>
                </a:moveTo>
                <a:lnTo>
                  <a:pt x="471141" y="64149"/>
                </a:lnTo>
                <a:lnTo>
                  <a:pt x="458587" y="69344"/>
                </a:lnTo>
                <a:lnTo>
                  <a:pt x="504900" y="69344"/>
                </a:lnTo>
                <a:lnTo>
                  <a:pt x="500719" y="66377"/>
                </a:lnTo>
                <a:lnTo>
                  <a:pt x="485503" y="62608"/>
                </a:lnTo>
                <a:close/>
              </a:path>
              <a:path w="528319" h="528319">
                <a:moveTo>
                  <a:pt x="114315" y="0"/>
                </a:moveTo>
                <a:lnTo>
                  <a:pt x="96555" y="727"/>
                </a:lnTo>
                <a:lnTo>
                  <a:pt x="77028" y="12089"/>
                </a:lnTo>
                <a:lnTo>
                  <a:pt x="66293" y="27220"/>
                </a:lnTo>
                <a:lnTo>
                  <a:pt x="62516" y="42452"/>
                </a:lnTo>
                <a:lnTo>
                  <a:pt x="64053" y="56817"/>
                </a:lnTo>
                <a:lnTo>
                  <a:pt x="69238" y="69313"/>
                </a:lnTo>
                <a:lnTo>
                  <a:pt x="458601" y="69313"/>
                </a:lnTo>
                <a:lnTo>
                  <a:pt x="463826" y="56804"/>
                </a:lnTo>
                <a:lnTo>
                  <a:pt x="465374" y="42448"/>
                </a:lnTo>
                <a:lnTo>
                  <a:pt x="464519" y="39000"/>
                </a:lnTo>
                <a:lnTo>
                  <a:pt x="263902" y="39000"/>
                </a:lnTo>
                <a:lnTo>
                  <a:pt x="238029" y="38374"/>
                </a:lnTo>
                <a:lnTo>
                  <a:pt x="210999" y="35063"/>
                </a:lnTo>
                <a:lnTo>
                  <a:pt x="180250" y="26914"/>
                </a:lnTo>
                <a:lnTo>
                  <a:pt x="143215" y="11775"/>
                </a:lnTo>
                <a:lnTo>
                  <a:pt x="129978" y="5238"/>
                </a:lnTo>
                <a:lnTo>
                  <a:pt x="114315" y="0"/>
                </a:lnTo>
                <a:close/>
              </a:path>
              <a:path w="528319" h="528319">
                <a:moveTo>
                  <a:pt x="413557" y="0"/>
                </a:moveTo>
                <a:lnTo>
                  <a:pt x="397879" y="5238"/>
                </a:lnTo>
                <a:lnTo>
                  <a:pt x="384653" y="11775"/>
                </a:lnTo>
                <a:lnTo>
                  <a:pt x="347596" y="26914"/>
                </a:lnTo>
                <a:lnTo>
                  <a:pt x="316852" y="35063"/>
                </a:lnTo>
                <a:lnTo>
                  <a:pt x="289821" y="38374"/>
                </a:lnTo>
                <a:lnTo>
                  <a:pt x="263902" y="39000"/>
                </a:lnTo>
                <a:lnTo>
                  <a:pt x="464519" y="39000"/>
                </a:lnTo>
                <a:lnTo>
                  <a:pt x="461597" y="27219"/>
                </a:lnTo>
                <a:lnTo>
                  <a:pt x="450849" y="12089"/>
                </a:lnTo>
                <a:lnTo>
                  <a:pt x="431333" y="727"/>
                </a:lnTo>
                <a:lnTo>
                  <a:pt x="413557" y="0"/>
                </a:lnTo>
                <a:close/>
              </a:path>
            </a:pathLst>
          </a:custGeom>
          <a:solidFill>
            <a:srgbClr val="CC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7882314" y="792618"/>
            <a:ext cx="1215390" cy="481965"/>
          </a:xfrm>
          <a:custGeom>
            <a:avLst/>
            <a:gdLst/>
            <a:ahLst/>
            <a:cxnLst/>
            <a:rect l="l" t="t" r="r" b="b"/>
            <a:pathLst>
              <a:path w="1215390" h="481965">
                <a:moveTo>
                  <a:pt x="2711" y="5084"/>
                </a:moveTo>
                <a:lnTo>
                  <a:pt x="3109" y="10142"/>
                </a:lnTo>
                <a:lnTo>
                  <a:pt x="14422" y="13586"/>
                </a:lnTo>
                <a:lnTo>
                  <a:pt x="23838" y="19848"/>
                </a:lnTo>
                <a:lnTo>
                  <a:pt x="35480" y="71496"/>
                </a:lnTo>
                <a:lnTo>
                  <a:pt x="36834" y="121655"/>
                </a:lnTo>
                <a:lnTo>
                  <a:pt x="37685" y="181612"/>
                </a:lnTo>
                <a:lnTo>
                  <a:pt x="38057" y="252036"/>
                </a:lnTo>
                <a:lnTo>
                  <a:pt x="37770" y="319228"/>
                </a:lnTo>
                <a:lnTo>
                  <a:pt x="36777" y="379066"/>
                </a:lnTo>
                <a:lnTo>
                  <a:pt x="35002" y="425035"/>
                </a:lnTo>
                <a:lnTo>
                  <a:pt x="20581" y="463374"/>
                </a:lnTo>
                <a:lnTo>
                  <a:pt x="293" y="470976"/>
                </a:lnTo>
                <a:lnTo>
                  <a:pt x="0" y="476243"/>
                </a:lnTo>
                <a:lnTo>
                  <a:pt x="247416" y="476201"/>
                </a:lnTo>
                <a:lnTo>
                  <a:pt x="284178" y="472045"/>
                </a:lnTo>
                <a:lnTo>
                  <a:pt x="320351" y="459845"/>
                </a:lnTo>
                <a:lnTo>
                  <a:pt x="321536" y="459159"/>
                </a:lnTo>
                <a:lnTo>
                  <a:pt x="183134" y="459159"/>
                </a:lnTo>
                <a:lnTo>
                  <a:pt x="149880" y="457322"/>
                </a:lnTo>
                <a:lnTo>
                  <a:pt x="122788" y="406212"/>
                </a:lnTo>
                <a:lnTo>
                  <a:pt x="122264" y="359848"/>
                </a:lnTo>
                <a:lnTo>
                  <a:pt x="122093" y="319228"/>
                </a:lnTo>
                <a:lnTo>
                  <a:pt x="122031" y="236742"/>
                </a:lnTo>
                <a:lnTo>
                  <a:pt x="122288" y="172434"/>
                </a:lnTo>
                <a:lnTo>
                  <a:pt x="122770" y="114578"/>
                </a:lnTo>
                <a:lnTo>
                  <a:pt x="123461" y="69393"/>
                </a:lnTo>
                <a:lnTo>
                  <a:pt x="126144" y="31042"/>
                </a:lnTo>
                <a:lnTo>
                  <a:pt x="149796" y="22811"/>
                </a:lnTo>
                <a:lnTo>
                  <a:pt x="312006" y="22811"/>
                </a:lnTo>
                <a:lnTo>
                  <a:pt x="301032" y="17934"/>
                </a:lnTo>
                <a:lnTo>
                  <a:pt x="262100" y="8138"/>
                </a:lnTo>
                <a:lnTo>
                  <a:pt x="224982" y="5147"/>
                </a:lnTo>
                <a:lnTo>
                  <a:pt x="180032" y="5147"/>
                </a:lnTo>
                <a:lnTo>
                  <a:pt x="2711" y="5084"/>
                </a:lnTo>
                <a:close/>
              </a:path>
              <a:path w="1215390" h="481965">
                <a:moveTo>
                  <a:pt x="312006" y="22811"/>
                </a:moveTo>
                <a:lnTo>
                  <a:pt x="149796" y="22811"/>
                </a:lnTo>
                <a:lnTo>
                  <a:pt x="160752" y="22903"/>
                </a:lnTo>
                <a:lnTo>
                  <a:pt x="168608" y="23111"/>
                </a:lnTo>
                <a:lnTo>
                  <a:pt x="235534" y="32933"/>
                </a:lnTo>
                <a:lnTo>
                  <a:pt x="272698" y="50311"/>
                </a:lnTo>
                <a:lnTo>
                  <a:pt x="302312" y="75657"/>
                </a:lnTo>
                <a:lnTo>
                  <a:pt x="325029" y="107980"/>
                </a:lnTo>
                <a:lnTo>
                  <a:pt x="341506" y="146286"/>
                </a:lnTo>
                <a:lnTo>
                  <a:pt x="352400" y="189583"/>
                </a:lnTo>
                <a:lnTo>
                  <a:pt x="358348" y="236742"/>
                </a:lnTo>
                <a:lnTo>
                  <a:pt x="358287" y="239998"/>
                </a:lnTo>
                <a:lnTo>
                  <a:pt x="356726" y="302428"/>
                </a:lnTo>
                <a:lnTo>
                  <a:pt x="343429" y="356847"/>
                </a:lnTo>
                <a:lnTo>
                  <a:pt x="322024" y="399377"/>
                </a:lnTo>
                <a:lnTo>
                  <a:pt x="296062" y="429255"/>
                </a:lnTo>
                <a:lnTo>
                  <a:pt x="242363" y="453453"/>
                </a:lnTo>
                <a:lnTo>
                  <a:pt x="183134" y="459159"/>
                </a:lnTo>
                <a:lnTo>
                  <a:pt x="321536" y="459159"/>
                </a:lnTo>
                <a:lnTo>
                  <a:pt x="354634" y="439979"/>
                </a:lnTo>
                <a:lnTo>
                  <a:pt x="385637" y="412903"/>
                </a:lnTo>
                <a:lnTo>
                  <a:pt x="412103" y="378957"/>
                </a:lnTo>
                <a:lnTo>
                  <a:pt x="432688" y="338559"/>
                </a:lnTo>
                <a:lnTo>
                  <a:pt x="446067" y="292107"/>
                </a:lnTo>
                <a:lnTo>
                  <a:pt x="450918" y="239998"/>
                </a:lnTo>
                <a:lnTo>
                  <a:pt x="445316" y="181612"/>
                </a:lnTo>
                <a:lnTo>
                  <a:pt x="429452" y="132292"/>
                </a:lnTo>
                <a:lnTo>
                  <a:pt x="405209" y="91652"/>
                </a:lnTo>
                <a:lnTo>
                  <a:pt x="374470" y="59304"/>
                </a:lnTo>
                <a:lnTo>
                  <a:pt x="339116" y="34860"/>
                </a:lnTo>
                <a:lnTo>
                  <a:pt x="312006" y="22811"/>
                </a:lnTo>
                <a:close/>
              </a:path>
              <a:path w="1215390" h="481965">
                <a:moveTo>
                  <a:pt x="224202" y="5084"/>
                </a:moveTo>
                <a:lnTo>
                  <a:pt x="180032" y="5147"/>
                </a:lnTo>
                <a:lnTo>
                  <a:pt x="224982" y="5147"/>
                </a:lnTo>
                <a:lnTo>
                  <a:pt x="224202" y="5084"/>
                </a:lnTo>
                <a:close/>
              </a:path>
              <a:path w="1215390" h="481965">
                <a:moveTo>
                  <a:pt x="666314" y="5084"/>
                </a:moveTo>
                <a:lnTo>
                  <a:pt x="460352" y="5084"/>
                </a:lnTo>
                <a:lnTo>
                  <a:pt x="460708" y="9984"/>
                </a:lnTo>
                <a:lnTo>
                  <a:pt x="474812" y="13906"/>
                </a:lnTo>
                <a:lnTo>
                  <a:pt x="484720" y="23002"/>
                </a:lnTo>
                <a:lnTo>
                  <a:pt x="490502" y="38951"/>
                </a:lnTo>
                <a:lnTo>
                  <a:pt x="492225" y="63428"/>
                </a:lnTo>
                <a:lnTo>
                  <a:pt x="490540" y="422632"/>
                </a:lnTo>
                <a:lnTo>
                  <a:pt x="487912" y="444476"/>
                </a:lnTo>
                <a:lnTo>
                  <a:pt x="480648" y="458827"/>
                </a:lnTo>
                <a:lnTo>
                  <a:pt x="469676" y="467150"/>
                </a:lnTo>
                <a:lnTo>
                  <a:pt x="455923" y="470913"/>
                </a:lnTo>
                <a:lnTo>
                  <a:pt x="455661" y="476243"/>
                </a:lnTo>
                <a:lnTo>
                  <a:pt x="727946" y="476243"/>
                </a:lnTo>
                <a:lnTo>
                  <a:pt x="754593" y="474163"/>
                </a:lnTo>
                <a:lnTo>
                  <a:pt x="787388" y="465354"/>
                </a:lnTo>
                <a:lnTo>
                  <a:pt x="797801" y="459120"/>
                </a:lnTo>
                <a:lnTo>
                  <a:pt x="654295" y="459120"/>
                </a:lnTo>
                <a:lnTo>
                  <a:pt x="629738" y="458902"/>
                </a:lnTo>
                <a:lnTo>
                  <a:pt x="590307" y="455191"/>
                </a:lnTo>
                <a:lnTo>
                  <a:pt x="579322" y="433479"/>
                </a:lnTo>
                <a:lnTo>
                  <a:pt x="579519" y="401391"/>
                </a:lnTo>
                <a:lnTo>
                  <a:pt x="580484" y="322184"/>
                </a:lnTo>
                <a:lnTo>
                  <a:pt x="581737" y="247620"/>
                </a:lnTo>
                <a:lnTo>
                  <a:pt x="582712" y="193403"/>
                </a:lnTo>
                <a:lnTo>
                  <a:pt x="583741" y="138585"/>
                </a:lnTo>
                <a:lnTo>
                  <a:pt x="585647" y="40130"/>
                </a:lnTo>
                <a:lnTo>
                  <a:pt x="616762" y="21877"/>
                </a:lnTo>
                <a:lnTo>
                  <a:pt x="774715" y="21877"/>
                </a:lnTo>
                <a:lnTo>
                  <a:pt x="736555" y="9116"/>
                </a:lnTo>
                <a:lnTo>
                  <a:pt x="696644" y="5134"/>
                </a:lnTo>
                <a:lnTo>
                  <a:pt x="666314" y="5084"/>
                </a:lnTo>
                <a:close/>
              </a:path>
              <a:path w="1215390" h="481965">
                <a:moveTo>
                  <a:pt x="774715" y="21877"/>
                </a:moveTo>
                <a:lnTo>
                  <a:pt x="616762" y="21877"/>
                </a:lnTo>
                <a:lnTo>
                  <a:pt x="638409" y="22078"/>
                </a:lnTo>
                <a:lnTo>
                  <a:pt x="664235" y="24054"/>
                </a:lnTo>
                <a:lnTo>
                  <a:pt x="696397" y="34980"/>
                </a:lnTo>
                <a:lnTo>
                  <a:pt x="724522" y="63176"/>
                </a:lnTo>
                <a:lnTo>
                  <a:pt x="738239" y="116966"/>
                </a:lnTo>
                <a:lnTo>
                  <a:pt x="724714" y="173597"/>
                </a:lnTo>
                <a:lnTo>
                  <a:pt x="689049" y="205816"/>
                </a:lnTo>
                <a:lnTo>
                  <a:pt x="647915" y="220445"/>
                </a:lnTo>
                <a:lnTo>
                  <a:pt x="616766" y="224449"/>
                </a:lnTo>
                <a:lnTo>
                  <a:pt x="616222" y="228313"/>
                </a:lnTo>
                <a:lnTo>
                  <a:pt x="663048" y="234056"/>
                </a:lnTo>
                <a:lnTo>
                  <a:pt x="704099" y="247620"/>
                </a:lnTo>
                <a:lnTo>
                  <a:pt x="737440" y="271585"/>
                </a:lnTo>
                <a:lnTo>
                  <a:pt x="759538" y="308435"/>
                </a:lnTo>
                <a:lnTo>
                  <a:pt x="766856" y="360654"/>
                </a:lnTo>
                <a:lnTo>
                  <a:pt x="759172" y="404824"/>
                </a:lnTo>
                <a:lnTo>
                  <a:pt x="720340" y="448101"/>
                </a:lnTo>
                <a:lnTo>
                  <a:pt x="678289" y="458015"/>
                </a:lnTo>
                <a:lnTo>
                  <a:pt x="654295" y="459120"/>
                </a:lnTo>
                <a:lnTo>
                  <a:pt x="797801" y="459120"/>
                </a:lnTo>
                <a:lnTo>
                  <a:pt x="819789" y="445956"/>
                </a:lnTo>
                <a:lnTo>
                  <a:pt x="845254" y="412112"/>
                </a:lnTo>
                <a:lnTo>
                  <a:pt x="857240" y="359963"/>
                </a:lnTo>
                <a:lnTo>
                  <a:pt x="855313" y="332949"/>
                </a:lnTo>
                <a:lnTo>
                  <a:pt x="840792" y="294239"/>
                </a:lnTo>
                <a:lnTo>
                  <a:pt x="804315" y="254557"/>
                </a:lnTo>
                <a:lnTo>
                  <a:pt x="736522" y="224627"/>
                </a:lnTo>
                <a:lnTo>
                  <a:pt x="754695" y="215709"/>
                </a:lnTo>
                <a:lnTo>
                  <a:pt x="787456" y="193403"/>
                </a:lnTo>
                <a:lnTo>
                  <a:pt x="817482" y="156090"/>
                </a:lnTo>
                <a:lnTo>
                  <a:pt x="827451" y="102149"/>
                </a:lnTo>
                <a:lnTo>
                  <a:pt x="810591" y="51874"/>
                </a:lnTo>
                <a:lnTo>
                  <a:pt x="777415" y="22780"/>
                </a:lnTo>
                <a:lnTo>
                  <a:pt x="774715" y="21877"/>
                </a:lnTo>
                <a:close/>
              </a:path>
              <a:path w="1215390" h="481965">
                <a:moveTo>
                  <a:pt x="1135027" y="460757"/>
                </a:moveTo>
                <a:lnTo>
                  <a:pt x="895991" y="460757"/>
                </a:lnTo>
                <a:lnTo>
                  <a:pt x="903616" y="461950"/>
                </a:lnTo>
                <a:lnTo>
                  <a:pt x="942191" y="472471"/>
                </a:lnTo>
                <a:lnTo>
                  <a:pt x="966762" y="478034"/>
                </a:lnTo>
                <a:lnTo>
                  <a:pt x="987872" y="480490"/>
                </a:lnTo>
                <a:lnTo>
                  <a:pt x="1016063" y="481687"/>
                </a:lnTo>
                <a:lnTo>
                  <a:pt x="1069565" y="479493"/>
                </a:lnTo>
                <a:lnTo>
                  <a:pt x="1116428" y="469362"/>
                </a:lnTo>
                <a:lnTo>
                  <a:pt x="1135027" y="460757"/>
                </a:lnTo>
                <a:close/>
              </a:path>
              <a:path w="1215390" h="481965">
                <a:moveTo>
                  <a:pt x="878245" y="381303"/>
                </a:moveTo>
                <a:lnTo>
                  <a:pt x="878004" y="471908"/>
                </a:lnTo>
                <a:lnTo>
                  <a:pt x="883313" y="471625"/>
                </a:lnTo>
                <a:lnTo>
                  <a:pt x="886898" y="465827"/>
                </a:lnTo>
                <a:lnTo>
                  <a:pt x="890771" y="462126"/>
                </a:lnTo>
                <a:lnTo>
                  <a:pt x="895991" y="460757"/>
                </a:lnTo>
                <a:lnTo>
                  <a:pt x="1135027" y="460757"/>
                </a:lnTo>
                <a:lnTo>
                  <a:pt x="1136545" y="460055"/>
                </a:lnTo>
                <a:lnTo>
                  <a:pt x="1006220" y="460055"/>
                </a:lnTo>
                <a:lnTo>
                  <a:pt x="965552" y="455395"/>
                </a:lnTo>
                <a:lnTo>
                  <a:pt x="915741" y="432656"/>
                </a:lnTo>
                <a:lnTo>
                  <a:pt x="888162" y="399950"/>
                </a:lnTo>
                <a:lnTo>
                  <a:pt x="883439" y="381596"/>
                </a:lnTo>
                <a:lnTo>
                  <a:pt x="878245" y="381303"/>
                </a:lnTo>
                <a:close/>
              </a:path>
              <a:path w="1215390" h="481965">
                <a:moveTo>
                  <a:pt x="1073947" y="0"/>
                </a:moveTo>
                <a:lnTo>
                  <a:pt x="993393" y="4066"/>
                </a:lnTo>
                <a:lnTo>
                  <a:pt x="952115" y="15690"/>
                </a:lnTo>
                <a:lnTo>
                  <a:pt x="916194" y="37334"/>
                </a:lnTo>
                <a:lnTo>
                  <a:pt x="889240" y="71349"/>
                </a:lnTo>
                <a:lnTo>
                  <a:pt x="874863" y="120086"/>
                </a:lnTo>
                <a:lnTo>
                  <a:pt x="870922" y="159367"/>
                </a:lnTo>
                <a:lnTo>
                  <a:pt x="874121" y="183187"/>
                </a:lnTo>
                <a:lnTo>
                  <a:pt x="918181" y="223067"/>
                </a:lnTo>
                <a:lnTo>
                  <a:pt x="957883" y="246829"/>
                </a:lnTo>
                <a:lnTo>
                  <a:pt x="1005174" y="263194"/>
                </a:lnTo>
                <a:lnTo>
                  <a:pt x="1050363" y="275275"/>
                </a:lnTo>
                <a:lnTo>
                  <a:pt x="1083757" y="286185"/>
                </a:lnTo>
                <a:lnTo>
                  <a:pt x="1107860" y="304251"/>
                </a:lnTo>
                <a:lnTo>
                  <a:pt x="1120574" y="326549"/>
                </a:lnTo>
                <a:lnTo>
                  <a:pt x="1125217" y="348705"/>
                </a:lnTo>
                <a:lnTo>
                  <a:pt x="1125107" y="366340"/>
                </a:lnTo>
                <a:lnTo>
                  <a:pt x="1112300" y="410011"/>
                </a:lnTo>
                <a:lnTo>
                  <a:pt x="1086144" y="439183"/>
                </a:lnTo>
                <a:lnTo>
                  <a:pt x="1049749" y="455363"/>
                </a:lnTo>
                <a:lnTo>
                  <a:pt x="1006220" y="460055"/>
                </a:lnTo>
                <a:lnTo>
                  <a:pt x="1136545" y="460055"/>
                </a:lnTo>
                <a:lnTo>
                  <a:pt x="1155544" y="451264"/>
                </a:lnTo>
                <a:lnTo>
                  <a:pt x="1185808" y="425170"/>
                </a:lnTo>
                <a:lnTo>
                  <a:pt x="1206114" y="391050"/>
                </a:lnTo>
                <a:lnTo>
                  <a:pt x="1215355" y="348875"/>
                </a:lnTo>
                <a:lnTo>
                  <a:pt x="1210454" y="292006"/>
                </a:lnTo>
                <a:lnTo>
                  <a:pt x="1190287" y="251572"/>
                </a:lnTo>
                <a:lnTo>
                  <a:pt x="1160767" y="224539"/>
                </a:lnTo>
                <a:lnTo>
                  <a:pt x="1097303" y="198541"/>
                </a:lnTo>
                <a:lnTo>
                  <a:pt x="1075181" y="193508"/>
                </a:lnTo>
                <a:lnTo>
                  <a:pt x="1029142" y="181256"/>
                </a:lnTo>
                <a:lnTo>
                  <a:pt x="993566" y="165878"/>
                </a:lnTo>
                <a:lnTo>
                  <a:pt x="970713" y="142610"/>
                </a:lnTo>
                <a:lnTo>
                  <a:pt x="962839" y="106694"/>
                </a:lnTo>
                <a:lnTo>
                  <a:pt x="969543" y="74169"/>
                </a:lnTo>
                <a:lnTo>
                  <a:pt x="989776" y="45656"/>
                </a:lnTo>
                <a:lnTo>
                  <a:pt x="1024545" y="26123"/>
                </a:lnTo>
                <a:lnTo>
                  <a:pt x="1074857" y="20539"/>
                </a:lnTo>
                <a:lnTo>
                  <a:pt x="1185522" y="20539"/>
                </a:lnTo>
                <a:lnTo>
                  <a:pt x="1185431" y="15984"/>
                </a:lnTo>
                <a:lnTo>
                  <a:pt x="1163011" y="15984"/>
                </a:lnTo>
                <a:lnTo>
                  <a:pt x="1150551" y="12613"/>
                </a:lnTo>
                <a:lnTo>
                  <a:pt x="1120314" y="5079"/>
                </a:lnTo>
                <a:lnTo>
                  <a:pt x="1098346" y="1265"/>
                </a:lnTo>
                <a:lnTo>
                  <a:pt x="1073947" y="0"/>
                </a:lnTo>
                <a:close/>
              </a:path>
              <a:path w="1215390" h="481965">
                <a:moveTo>
                  <a:pt x="1185522" y="20539"/>
                </a:moveTo>
                <a:lnTo>
                  <a:pt x="1074857" y="20539"/>
                </a:lnTo>
                <a:lnTo>
                  <a:pt x="1118133" y="28098"/>
                </a:lnTo>
                <a:lnTo>
                  <a:pt x="1149862" y="43939"/>
                </a:lnTo>
                <a:lnTo>
                  <a:pt x="1170829" y="65532"/>
                </a:lnTo>
                <a:lnTo>
                  <a:pt x="1181817" y="90349"/>
                </a:lnTo>
                <a:lnTo>
                  <a:pt x="1186916" y="90422"/>
                </a:lnTo>
                <a:lnTo>
                  <a:pt x="1185522" y="20539"/>
                </a:lnTo>
                <a:close/>
              </a:path>
              <a:path w="1215390" h="481965">
                <a:moveTo>
                  <a:pt x="1185241" y="6456"/>
                </a:moveTo>
                <a:lnTo>
                  <a:pt x="1180717" y="6498"/>
                </a:lnTo>
                <a:lnTo>
                  <a:pt x="1179430" y="8068"/>
                </a:lnTo>
                <a:lnTo>
                  <a:pt x="1177451" y="10676"/>
                </a:lnTo>
                <a:lnTo>
                  <a:pt x="1173440" y="12047"/>
                </a:lnTo>
                <a:lnTo>
                  <a:pt x="1163011" y="15984"/>
                </a:lnTo>
                <a:lnTo>
                  <a:pt x="1185431" y="15984"/>
                </a:lnTo>
                <a:lnTo>
                  <a:pt x="1185241" y="64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</a:pPr>
            <a:r>
              <a:rPr dirty="0"/>
              <a:t>United</a:t>
            </a:r>
            <a:r>
              <a:rPr spc="-5" dirty="0"/>
              <a:t> </a:t>
            </a:r>
            <a:r>
              <a:rPr spc="-10" dirty="0"/>
              <a:t>States</a:t>
            </a:r>
          </a:p>
        </p:txBody>
      </p:sp>
      <p:sp>
        <p:nvSpPr>
          <p:cNvPr id="15" name="object 15"/>
          <p:cNvSpPr txBox="1"/>
          <p:nvPr/>
        </p:nvSpPr>
        <p:spPr>
          <a:xfrm>
            <a:off x="1003477" y="10460046"/>
            <a:ext cx="15755619" cy="492759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900" b="1" dirty="0">
                <a:solidFill>
                  <a:srgbClr val="4D4D4D"/>
                </a:solidFill>
                <a:latin typeface="Open Sans Semibold"/>
                <a:cs typeface="Open Sans Semibold"/>
              </a:rPr>
              <a:t>Updated</a:t>
            </a:r>
            <a:r>
              <a:rPr sz="900" b="1" spc="-5" dirty="0">
                <a:solidFill>
                  <a:srgbClr val="4D4D4D"/>
                </a:solidFill>
                <a:latin typeface="Open Sans Semibold"/>
                <a:cs typeface="Open Sans Semibold"/>
              </a:rPr>
              <a:t> </a:t>
            </a:r>
            <a:r>
              <a:rPr sz="900" b="1" dirty="0">
                <a:solidFill>
                  <a:srgbClr val="4D4D4D"/>
                </a:solidFill>
                <a:latin typeface="Open Sans Semibold"/>
                <a:cs typeface="Open Sans Semibold"/>
              </a:rPr>
              <a:t>as of 3rd July </a:t>
            </a:r>
            <a:r>
              <a:rPr sz="900" b="1" spc="-10" dirty="0">
                <a:solidFill>
                  <a:srgbClr val="4D4D4D"/>
                </a:solidFill>
                <a:latin typeface="Open Sans Semibold"/>
                <a:cs typeface="Open Sans Semibold"/>
              </a:rPr>
              <a:t>2023.</a:t>
            </a:r>
            <a:endParaRPr sz="900">
              <a:latin typeface="Open Sans Semibold"/>
              <a:cs typeface="Open Sans Semibold"/>
            </a:endParaRPr>
          </a:p>
          <a:p>
            <a:pPr marL="12700" marR="5080">
              <a:lnSpc>
                <a:spcPct val="100000"/>
              </a:lnSpc>
              <a:spcBef>
                <a:spcPts val="270"/>
              </a:spcBef>
            </a:pP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 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Glossary for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deﬁnition of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 terms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used in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publication.</a:t>
            </a:r>
            <a:r>
              <a:rPr sz="900" spc="229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 contained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 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 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intended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only for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 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person 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whom it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has been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delivered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and should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not be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disseminated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 distributed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 third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parties without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our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prior written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consent.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DBS</a:t>
            </a:r>
            <a:r>
              <a:rPr sz="900" spc="-2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accepts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liability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whatsoever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with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respect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contents.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Disclaimer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found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Certain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©2020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MSCI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ESG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Research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LLC.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reproduced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permission.</a:t>
            </a:r>
            <a:endParaRPr sz="900">
              <a:latin typeface="Open Sans"/>
              <a:cs typeface="Open Sans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2666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spc="-25" dirty="0"/>
              <a:t>XX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</a:pPr>
            <a:r>
              <a:rPr dirty="0"/>
              <a:t>Market</a:t>
            </a:r>
            <a:r>
              <a:rPr spc="-20" dirty="0"/>
              <a:t> Wrap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23023" y="2410983"/>
            <a:ext cx="1353820" cy="6286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solidFill>
                  <a:srgbClr val="CC0000"/>
                </a:solidFill>
                <a:latin typeface="Open Sans"/>
                <a:cs typeface="Open Sans"/>
              </a:rPr>
              <a:t>S&amp;P</a:t>
            </a:r>
            <a:r>
              <a:rPr sz="1300" b="1" spc="30" dirty="0">
                <a:solidFill>
                  <a:srgbClr val="CC0000"/>
                </a:solidFill>
                <a:latin typeface="Open Sans"/>
                <a:cs typeface="Open Sans"/>
              </a:rPr>
              <a:t> </a:t>
            </a:r>
            <a:r>
              <a:rPr sz="1300" b="1" spc="-25" dirty="0">
                <a:solidFill>
                  <a:srgbClr val="CC0000"/>
                </a:solidFill>
                <a:latin typeface="Open Sans"/>
                <a:cs typeface="Open Sans"/>
              </a:rPr>
              <a:t>500</a:t>
            </a:r>
            <a:endParaRPr sz="130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300" spc="-20" dirty="0">
                <a:latin typeface="Open Sans"/>
                <a:cs typeface="Open Sans"/>
              </a:rPr>
              <a:t>4450</a:t>
            </a:r>
            <a:endParaRPr sz="130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1300" dirty="0">
                <a:solidFill>
                  <a:srgbClr val="00B050"/>
                </a:solidFill>
                <a:latin typeface="Open Sans"/>
                <a:cs typeface="Open Sans"/>
              </a:rPr>
              <a:t>+229.36</a:t>
            </a:r>
            <a:r>
              <a:rPr sz="1300" spc="50" dirty="0">
                <a:solidFill>
                  <a:srgbClr val="00B05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00B050"/>
                </a:solidFill>
                <a:latin typeface="Open Sans"/>
                <a:cs typeface="Open Sans"/>
              </a:rPr>
              <a:t>(+5.43%)</a:t>
            </a:r>
            <a:endParaRPr sz="1300">
              <a:latin typeface="Open Sans"/>
              <a:cs typeface="Open San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506365" y="2455422"/>
            <a:ext cx="156845" cy="141605"/>
          </a:xfrm>
          <a:custGeom>
            <a:avLst/>
            <a:gdLst/>
            <a:ahLst/>
            <a:cxnLst/>
            <a:rect l="l" t="t" r="r" b="b"/>
            <a:pathLst>
              <a:path w="156844" h="141605">
                <a:moveTo>
                  <a:pt x="78186" y="0"/>
                </a:moveTo>
                <a:lnTo>
                  <a:pt x="0" y="141356"/>
                </a:lnTo>
                <a:lnTo>
                  <a:pt x="156372" y="141356"/>
                </a:lnTo>
                <a:lnTo>
                  <a:pt x="78186" y="0"/>
                </a:lnTo>
                <a:close/>
              </a:path>
            </a:pathLst>
          </a:custGeom>
          <a:solidFill>
            <a:srgbClr val="00B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199087" y="3569209"/>
            <a:ext cx="2386330" cy="295275"/>
          </a:xfrm>
          <a:custGeom>
            <a:avLst/>
            <a:gdLst/>
            <a:ahLst/>
            <a:cxnLst/>
            <a:rect l="l" t="t" r="r" b="b"/>
            <a:pathLst>
              <a:path w="2386329" h="295275">
                <a:moveTo>
                  <a:pt x="0" y="294902"/>
                </a:moveTo>
                <a:lnTo>
                  <a:pt x="81578" y="217009"/>
                </a:lnTo>
                <a:lnTo>
                  <a:pt x="163764" y="217009"/>
                </a:lnTo>
                <a:lnTo>
                  <a:pt x="245950" y="217009"/>
                </a:lnTo>
                <a:lnTo>
                  <a:pt x="329916" y="226181"/>
                </a:lnTo>
                <a:lnTo>
                  <a:pt x="412092" y="215134"/>
                </a:lnTo>
                <a:lnTo>
                  <a:pt x="494278" y="235553"/>
                </a:lnTo>
                <a:lnTo>
                  <a:pt x="576464" y="202035"/>
                </a:lnTo>
                <a:lnTo>
                  <a:pt x="658639" y="194538"/>
                </a:lnTo>
                <a:lnTo>
                  <a:pt x="740825" y="194538"/>
                </a:lnTo>
                <a:lnTo>
                  <a:pt x="822990" y="194538"/>
                </a:lnTo>
                <a:lnTo>
                  <a:pt x="905176" y="144173"/>
                </a:lnTo>
                <a:lnTo>
                  <a:pt x="987373" y="105043"/>
                </a:lnTo>
                <a:lnTo>
                  <a:pt x="1069590" y="99421"/>
                </a:lnTo>
                <a:lnTo>
                  <a:pt x="1151745" y="32396"/>
                </a:lnTo>
                <a:lnTo>
                  <a:pt x="1233899" y="52804"/>
                </a:lnTo>
                <a:lnTo>
                  <a:pt x="1316054" y="52804"/>
                </a:lnTo>
                <a:lnTo>
                  <a:pt x="1398198" y="52804"/>
                </a:lnTo>
                <a:lnTo>
                  <a:pt x="1480530" y="52804"/>
                </a:lnTo>
                <a:lnTo>
                  <a:pt x="1562685" y="79013"/>
                </a:lnTo>
                <a:lnTo>
                  <a:pt x="1644839" y="108792"/>
                </a:lnTo>
                <a:lnTo>
                  <a:pt x="1726994" y="88196"/>
                </a:lnTo>
                <a:lnTo>
                  <a:pt x="1809138" y="131074"/>
                </a:lnTo>
                <a:lnTo>
                  <a:pt x="1891293" y="131074"/>
                </a:lnTo>
                <a:lnTo>
                  <a:pt x="1975238" y="131074"/>
                </a:lnTo>
                <a:lnTo>
                  <a:pt x="2057570" y="157283"/>
                </a:lnTo>
                <a:lnTo>
                  <a:pt x="2139725" y="91934"/>
                </a:lnTo>
                <a:lnTo>
                  <a:pt x="2221879" y="93808"/>
                </a:lnTo>
                <a:lnTo>
                  <a:pt x="2304034" y="69652"/>
                </a:lnTo>
                <a:lnTo>
                  <a:pt x="2385822" y="0"/>
                </a:lnTo>
              </a:path>
            </a:pathLst>
          </a:custGeom>
          <a:ln w="10868">
            <a:solidFill>
              <a:srgbClr val="99999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185415" y="4128447"/>
            <a:ext cx="2468245" cy="45085"/>
          </a:xfrm>
          <a:custGeom>
            <a:avLst/>
            <a:gdLst/>
            <a:ahLst/>
            <a:cxnLst/>
            <a:rect l="l" t="t" r="r" b="b"/>
            <a:pathLst>
              <a:path w="2468245" h="45085">
                <a:moveTo>
                  <a:pt x="0" y="0"/>
                </a:moveTo>
                <a:lnTo>
                  <a:pt x="2468029" y="0"/>
                </a:lnTo>
              </a:path>
              <a:path w="2468245" h="45085">
                <a:moveTo>
                  <a:pt x="0" y="0"/>
                </a:moveTo>
                <a:lnTo>
                  <a:pt x="0" y="44564"/>
                </a:lnTo>
              </a:path>
              <a:path w="2468245" h="45085">
                <a:moveTo>
                  <a:pt x="494309" y="0"/>
                </a:moveTo>
                <a:lnTo>
                  <a:pt x="494309" y="44564"/>
                </a:lnTo>
              </a:path>
              <a:path w="2468245" h="45085">
                <a:moveTo>
                  <a:pt x="987404" y="0"/>
                </a:moveTo>
                <a:lnTo>
                  <a:pt x="987404" y="44564"/>
                </a:lnTo>
              </a:path>
              <a:path w="2468245" h="45085">
                <a:moveTo>
                  <a:pt x="1480405" y="0"/>
                </a:moveTo>
                <a:lnTo>
                  <a:pt x="1480405" y="44564"/>
                </a:lnTo>
              </a:path>
              <a:path w="2468245" h="45085">
                <a:moveTo>
                  <a:pt x="1973500" y="0"/>
                </a:moveTo>
                <a:lnTo>
                  <a:pt x="1973500" y="44564"/>
                </a:lnTo>
              </a:path>
              <a:path w="2468245" h="45085">
                <a:moveTo>
                  <a:pt x="2468029" y="0"/>
                </a:moveTo>
                <a:lnTo>
                  <a:pt x="2468029" y="44564"/>
                </a:lnTo>
              </a:path>
            </a:pathLst>
          </a:custGeom>
          <a:ln w="65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033631" y="4191391"/>
            <a:ext cx="2432685" cy="2019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50" dirty="0">
                <a:latin typeface="Open Sans"/>
                <a:cs typeface="Open Sans"/>
              </a:rPr>
              <a:t>01-Jun</a:t>
            </a:r>
            <a:r>
              <a:rPr sz="1150" spc="160" dirty="0">
                <a:latin typeface="Open Sans"/>
                <a:cs typeface="Open Sans"/>
              </a:rPr>
              <a:t> </a:t>
            </a:r>
            <a:r>
              <a:rPr sz="1150" dirty="0">
                <a:latin typeface="Open Sans"/>
                <a:cs typeface="Open Sans"/>
              </a:rPr>
              <a:t>07-Jun</a:t>
            </a:r>
            <a:r>
              <a:rPr sz="1150" spc="170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13-</a:t>
            </a:r>
            <a:r>
              <a:rPr sz="1150" dirty="0">
                <a:latin typeface="Open Sans"/>
                <a:cs typeface="Open Sans"/>
              </a:rPr>
              <a:t>Jun</a:t>
            </a:r>
            <a:r>
              <a:rPr sz="1150" spc="175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19-</a:t>
            </a:r>
            <a:r>
              <a:rPr sz="1150" dirty="0">
                <a:latin typeface="Open Sans"/>
                <a:cs typeface="Open Sans"/>
              </a:rPr>
              <a:t>Jun</a:t>
            </a:r>
            <a:r>
              <a:rPr sz="1150" spc="185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25-</a:t>
            </a:r>
            <a:r>
              <a:rPr sz="1150" spc="-25" dirty="0">
                <a:latin typeface="Open Sans"/>
                <a:cs typeface="Open Sans"/>
              </a:rPr>
              <a:t>Jun</a:t>
            </a:r>
            <a:endParaRPr sz="1150">
              <a:latin typeface="Open Sans"/>
              <a:cs typeface="Open San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079611" y="2410983"/>
            <a:ext cx="1353820" cy="6286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-10" dirty="0">
                <a:solidFill>
                  <a:srgbClr val="CC0000"/>
                </a:solidFill>
                <a:latin typeface="Open Sans"/>
                <a:cs typeface="Open Sans"/>
              </a:rPr>
              <a:t>Nasdaq</a:t>
            </a:r>
            <a:endParaRPr sz="130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300" spc="-10" dirty="0">
                <a:latin typeface="Open Sans"/>
                <a:cs typeface="Open Sans"/>
              </a:rPr>
              <a:t>13788</a:t>
            </a:r>
            <a:endParaRPr sz="130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1300" dirty="0">
                <a:solidFill>
                  <a:srgbClr val="00B050"/>
                </a:solidFill>
                <a:latin typeface="Open Sans"/>
                <a:cs typeface="Open Sans"/>
              </a:rPr>
              <a:t>+686.94</a:t>
            </a:r>
            <a:r>
              <a:rPr sz="1300" spc="50" dirty="0">
                <a:solidFill>
                  <a:srgbClr val="00B05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00B050"/>
                </a:solidFill>
                <a:latin typeface="Open Sans"/>
                <a:cs typeface="Open Sans"/>
              </a:rPr>
              <a:t>(+5.24%)</a:t>
            </a:r>
            <a:endParaRPr sz="1300">
              <a:latin typeface="Open Sans"/>
              <a:cs typeface="Open Sans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5573427" y="2450186"/>
            <a:ext cx="156845" cy="141605"/>
          </a:xfrm>
          <a:custGeom>
            <a:avLst/>
            <a:gdLst/>
            <a:ahLst/>
            <a:cxnLst/>
            <a:rect l="l" t="t" r="r" b="b"/>
            <a:pathLst>
              <a:path w="156845" h="141605">
                <a:moveTo>
                  <a:pt x="78186" y="0"/>
                </a:moveTo>
                <a:lnTo>
                  <a:pt x="0" y="141356"/>
                </a:lnTo>
                <a:lnTo>
                  <a:pt x="156372" y="141356"/>
                </a:lnTo>
                <a:lnTo>
                  <a:pt x="78186" y="0"/>
                </a:lnTo>
                <a:close/>
              </a:path>
            </a:pathLst>
          </a:custGeom>
          <a:solidFill>
            <a:srgbClr val="00B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242005" y="4128447"/>
            <a:ext cx="2468245" cy="45085"/>
          </a:xfrm>
          <a:custGeom>
            <a:avLst/>
            <a:gdLst/>
            <a:ahLst/>
            <a:cxnLst/>
            <a:rect l="l" t="t" r="r" b="b"/>
            <a:pathLst>
              <a:path w="2468245" h="45085">
                <a:moveTo>
                  <a:pt x="0" y="0"/>
                </a:moveTo>
                <a:lnTo>
                  <a:pt x="2468029" y="0"/>
                </a:lnTo>
              </a:path>
              <a:path w="2468245" h="45085">
                <a:moveTo>
                  <a:pt x="0" y="0"/>
                </a:moveTo>
                <a:lnTo>
                  <a:pt x="0" y="44564"/>
                </a:lnTo>
              </a:path>
              <a:path w="2468245" h="45085">
                <a:moveTo>
                  <a:pt x="494309" y="0"/>
                </a:moveTo>
                <a:lnTo>
                  <a:pt x="494309" y="44564"/>
                </a:lnTo>
              </a:path>
              <a:path w="2468245" h="45085">
                <a:moveTo>
                  <a:pt x="987404" y="0"/>
                </a:moveTo>
                <a:lnTo>
                  <a:pt x="987404" y="44564"/>
                </a:lnTo>
              </a:path>
              <a:path w="2468245" h="45085">
                <a:moveTo>
                  <a:pt x="1480405" y="0"/>
                </a:moveTo>
                <a:lnTo>
                  <a:pt x="1480405" y="44564"/>
                </a:lnTo>
              </a:path>
              <a:path w="2468245" h="45085">
                <a:moveTo>
                  <a:pt x="1973500" y="0"/>
                </a:moveTo>
                <a:lnTo>
                  <a:pt x="1973500" y="44564"/>
                </a:lnTo>
              </a:path>
              <a:path w="2468245" h="45085">
                <a:moveTo>
                  <a:pt x="2468029" y="0"/>
                </a:moveTo>
                <a:lnTo>
                  <a:pt x="2468029" y="44564"/>
                </a:lnTo>
              </a:path>
            </a:pathLst>
          </a:custGeom>
          <a:ln w="65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4090220" y="4191391"/>
            <a:ext cx="2432685" cy="2019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50" dirty="0">
                <a:latin typeface="Open Sans"/>
                <a:cs typeface="Open Sans"/>
              </a:rPr>
              <a:t>01-Jun</a:t>
            </a:r>
            <a:r>
              <a:rPr sz="1150" spc="160" dirty="0">
                <a:latin typeface="Open Sans"/>
                <a:cs typeface="Open Sans"/>
              </a:rPr>
              <a:t> </a:t>
            </a:r>
            <a:r>
              <a:rPr sz="1150" dirty="0">
                <a:latin typeface="Open Sans"/>
                <a:cs typeface="Open Sans"/>
              </a:rPr>
              <a:t>07-Jun</a:t>
            </a:r>
            <a:r>
              <a:rPr sz="1150" spc="170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13-</a:t>
            </a:r>
            <a:r>
              <a:rPr sz="1150" dirty="0">
                <a:latin typeface="Open Sans"/>
                <a:cs typeface="Open Sans"/>
              </a:rPr>
              <a:t>Jun</a:t>
            </a:r>
            <a:r>
              <a:rPr sz="1150" spc="175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19-</a:t>
            </a:r>
            <a:r>
              <a:rPr sz="1150" dirty="0">
                <a:latin typeface="Open Sans"/>
                <a:cs typeface="Open Sans"/>
              </a:rPr>
              <a:t>Jun</a:t>
            </a:r>
            <a:r>
              <a:rPr sz="1150" spc="185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25-</a:t>
            </a:r>
            <a:r>
              <a:rPr sz="1150" spc="-25" dirty="0">
                <a:latin typeface="Open Sans"/>
                <a:cs typeface="Open Sans"/>
              </a:rPr>
              <a:t>Jun</a:t>
            </a:r>
            <a:endParaRPr sz="1150">
              <a:latin typeface="Open Sans"/>
              <a:cs typeface="Open Sans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261613" y="3508742"/>
            <a:ext cx="2377440" cy="346075"/>
          </a:xfrm>
          <a:custGeom>
            <a:avLst/>
            <a:gdLst/>
            <a:ahLst/>
            <a:cxnLst/>
            <a:rect l="l" t="t" r="r" b="b"/>
            <a:pathLst>
              <a:path w="2377440" h="346075">
                <a:moveTo>
                  <a:pt x="0" y="345853"/>
                </a:moveTo>
                <a:lnTo>
                  <a:pt x="82521" y="275656"/>
                </a:lnTo>
                <a:lnTo>
                  <a:pt x="164696" y="275656"/>
                </a:lnTo>
                <a:lnTo>
                  <a:pt x="245112" y="275656"/>
                </a:lnTo>
                <a:lnTo>
                  <a:pt x="327288" y="281153"/>
                </a:lnTo>
                <a:lnTo>
                  <a:pt x="409463" y="257322"/>
                </a:lnTo>
                <a:lnTo>
                  <a:pt x="491639" y="343287"/>
                </a:lnTo>
                <a:lnTo>
                  <a:pt x="573982" y="277488"/>
                </a:lnTo>
                <a:lnTo>
                  <a:pt x="656158" y="266494"/>
                </a:lnTo>
                <a:lnTo>
                  <a:pt x="738333" y="266494"/>
                </a:lnTo>
                <a:lnTo>
                  <a:pt x="820509" y="266494"/>
                </a:lnTo>
                <a:lnTo>
                  <a:pt x="900925" y="164214"/>
                </a:lnTo>
                <a:lnTo>
                  <a:pt x="983100" y="107766"/>
                </a:lnTo>
                <a:lnTo>
                  <a:pt x="1065265" y="82112"/>
                </a:lnTo>
                <a:lnTo>
                  <a:pt x="1147441" y="1832"/>
                </a:lnTo>
                <a:lnTo>
                  <a:pt x="1229795" y="49296"/>
                </a:lnTo>
                <a:lnTo>
                  <a:pt x="1311960" y="49296"/>
                </a:lnTo>
                <a:lnTo>
                  <a:pt x="1394135" y="49296"/>
                </a:lnTo>
                <a:lnTo>
                  <a:pt x="1476311" y="49296"/>
                </a:lnTo>
                <a:lnTo>
                  <a:pt x="1556727" y="60301"/>
                </a:lnTo>
                <a:lnTo>
                  <a:pt x="1638902" y="144236"/>
                </a:lnTo>
                <a:lnTo>
                  <a:pt x="1721078" y="78447"/>
                </a:lnTo>
                <a:lnTo>
                  <a:pt x="1803253" y="147911"/>
                </a:lnTo>
                <a:lnTo>
                  <a:pt x="1885597" y="147911"/>
                </a:lnTo>
                <a:lnTo>
                  <a:pt x="1967772" y="147911"/>
                </a:lnTo>
                <a:lnTo>
                  <a:pt x="2049948" y="228181"/>
                </a:lnTo>
                <a:lnTo>
                  <a:pt x="2132123" y="116750"/>
                </a:lnTo>
                <a:lnTo>
                  <a:pt x="2214288" y="98604"/>
                </a:lnTo>
                <a:lnTo>
                  <a:pt x="2294704" y="98604"/>
                </a:lnTo>
                <a:lnTo>
                  <a:pt x="2377414" y="0"/>
                </a:lnTo>
              </a:path>
            </a:pathLst>
          </a:custGeom>
          <a:ln w="10868">
            <a:solidFill>
              <a:srgbClr val="99999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7136204" y="2410983"/>
            <a:ext cx="1402715" cy="6286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solidFill>
                  <a:srgbClr val="CC0000"/>
                </a:solidFill>
                <a:latin typeface="Open Sans"/>
                <a:cs typeface="Open Sans"/>
              </a:rPr>
              <a:t>Dow</a:t>
            </a:r>
            <a:r>
              <a:rPr sz="1300" b="1" spc="25" dirty="0">
                <a:solidFill>
                  <a:srgbClr val="CC0000"/>
                </a:solidFill>
                <a:latin typeface="Open Sans"/>
                <a:cs typeface="Open Sans"/>
              </a:rPr>
              <a:t> </a:t>
            </a:r>
            <a:r>
              <a:rPr sz="1300" b="1" dirty="0">
                <a:solidFill>
                  <a:srgbClr val="CC0000"/>
                </a:solidFill>
                <a:latin typeface="Open Sans"/>
                <a:cs typeface="Open Sans"/>
              </a:rPr>
              <a:t>Jones</a:t>
            </a:r>
            <a:r>
              <a:rPr sz="1300" b="1" spc="25" dirty="0">
                <a:solidFill>
                  <a:srgbClr val="CC0000"/>
                </a:solidFill>
                <a:latin typeface="Open Sans"/>
                <a:cs typeface="Open Sans"/>
              </a:rPr>
              <a:t> </a:t>
            </a:r>
            <a:r>
              <a:rPr sz="1300" b="1" spc="-10" dirty="0">
                <a:solidFill>
                  <a:srgbClr val="CC0000"/>
                </a:solidFill>
                <a:latin typeface="Open Sans"/>
                <a:cs typeface="Open Sans"/>
              </a:rPr>
              <a:t>Index</a:t>
            </a:r>
            <a:endParaRPr sz="130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300" spc="-20" dirty="0">
                <a:latin typeface="Open Sans"/>
                <a:cs typeface="Open Sans"/>
              </a:rPr>
              <a:t>1889</a:t>
            </a:r>
            <a:endParaRPr sz="130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1300" dirty="0">
                <a:solidFill>
                  <a:srgbClr val="00B050"/>
                </a:solidFill>
                <a:latin typeface="Open Sans"/>
                <a:cs typeface="Open Sans"/>
              </a:rPr>
              <a:t>+120.79</a:t>
            </a:r>
            <a:r>
              <a:rPr sz="1300" spc="50" dirty="0">
                <a:solidFill>
                  <a:srgbClr val="00B05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00B050"/>
                </a:solidFill>
                <a:latin typeface="Open Sans"/>
                <a:cs typeface="Open Sans"/>
              </a:rPr>
              <a:t>(+6.83%)</a:t>
            </a:r>
            <a:endParaRPr sz="1300">
              <a:latin typeface="Open Sans"/>
              <a:cs typeface="Open Sans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8671901" y="2450186"/>
            <a:ext cx="156845" cy="141605"/>
          </a:xfrm>
          <a:custGeom>
            <a:avLst/>
            <a:gdLst/>
            <a:ahLst/>
            <a:cxnLst/>
            <a:rect l="l" t="t" r="r" b="b"/>
            <a:pathLst>
              <a:path w="156845" h="141605">
                <a:moveTo>
                  <a:pt x="78186" y="0"/>
                </a:moveTo>
                <a:lnTo>
                  <a:pt x="0" y="141356"/>
                </a:lnTo>
                <a:lnTo>
                  <a:pt x="156372" y="141356"/>
                </a:lnTo>
                <a:lnTo>
                  <a:pt x="78186" y="0"/>
                </a:lnTo>
                <a:close/>
              </a:path>
            </a:pathLst>
          </a:custGeom>
          <a:solidFill>
            <a:srgbClr val="00B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298595" y="4128447"/>
            <a:ext cx="2468245" cy="45085"/>
          </a:xfrm>
          <a:custGeom>
            <a:avLst/>
            <a:gdLst/>
            <a:ahLst/>
            <a:cxnLst/>
            <a:rect l="l" t="t" r="r" b="b"/>
            <a:pathLst>
              <a:path w="2468245" h="45085">
                <a:moveTo>
                  <a:pt x="0" y="0"/>
                </a:moveTo>
                <a:lnTo>
                  <a:pt x="2468029" y="0"/>
                </a:lnTo>
              </a:path>
              <a:path w="2468245" h="45085">
                <a:moveTo>
                  <a:pt x="0" y="0"/>
                </a:moveTo>
                <a:lnTo>
                  <a:pt x="0" y="44564"/>
                </a:lnTo>
              </a:path>
              <a:path w="2468245" h="45085">
                <a:moveTo>
                  <a:pt x="494309" y="0"/>
                </a:moveTo>
                <a:lnTo>
                  <a:pt x="494309" y="44564"/>
                </a:lnTo>
              </a:path>
              <a:path w="2468245" h="45085">
                <a:moveTo>
                  <a:pt x="987404" y="0"/>
                </a:moveTo>
                <a:lnTo>
                  <a:pt x="987404" y="44564"/>
                </a:lnTo>
              </a:path>
              <a:path w="2468245" h="45085">
                <a:moveTo>
                  <a:pt x="1480405" y="0"/>
                </a:moveTo>
                <a:lnTo>
                  <a:pt x="1480405" y="44564"/>
                </a:lnTo>
              </a:path>
              <a:path w="2468245" h="45085">
                <a:moveTo>
                  <a:pt x="1973500" y="0"/>
                </a:moveTo>
                <a:lnTo>
                  <a:pt x="1973500" y="44564"/>
                </a:lnTo>
              </a:path>
              <a:path w="2468245" h="45085">
                <a:moveTo>
                  <a:pt x="2468029" y="0"/>
                </a:moveTo>
                <a:lnTo>
                  <a:pt x="2468029" y="44564"/>
                </a:lnTo>
              </a:path>
            </a:pathLst>
          </a:custGeom>
          <a:ln w="65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7146814" y="4191391"/>
            <a:ext cx="2432685" cy="2019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50" dirty="0">
                <a:latin typeface="Open Sans"/>
                <a:cs typeface="Open Sans"/>
              </a:rPr>
              <a:t>01-Jun</a:t>
            </a:r>
            <a:r>
              <a:rPr sz="1150" spc="160" dirty="0">
                <a:latin typeface="Open Sans"/>
                <a:cs typeface="Open Sans"/>
              </a:rPr>
              <a:t> </a:t>
            </a:r>
            <a:r>
              <a:rPr sz="1150" dirty="0">
                <a:latin typeface="Open Sans"/>
                <a:cs typeface="Open Sans"/>
              </a:rPr>
              <a:t>07-Jun</a:t>
            </a:r>
            <a:r>
              <a:rPr sz="1150" spc="170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13-</a:t>
            </a:r>
            <a:r>
              <a:rPr sz="1150" dirty="0">
                <a:latin typeface="Open Sans"/>
                <a:cs typeface="Open Sans"/>
              </a:rPr>
              <a:t>Jun</a:t>
            </a:r>
            <a:r>
              <a:rPr sz="1150" spc="175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19-</a:t>
            </a:r>
            <a:r>
              <a:rPr sz="1150" dirty="0">
                <a:latin typeface="Open Sans"/>
                <a:cs typeface="Open Sans"/>
              </a:rPr>
              <a:t>Jun</a:t>
            </a:r>
            <a:r>
              <a:rPr sz="1150" spc="185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25-</a:t>
            </a:r>
            <a:r>
              <a:rPr sz="1150" spc="-25" dirty="0">
                <a:latin typeface="Open Sans"/>
                <a:cs typeface="Open Sans"/>
              </a:rPr>
              <a:t>Jun</a:t>
            </a:r>
            <a:endParaRPr sz="1150">
              <a:latin typeface="Open Sans"/>
              <a:cs typeface="Open Sans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7278248" y="3525175"/>
            <a:ext cx="2368550" cy="323215"/>
          </a:xfrm>
          <a:custGeom>
            <a:avLst/>
            <a:gdLst/>
            <a:ahLst/>
            <a:cxnLst/>
            <a:rect l="l" t="t" r="r" b="b"/>
            <a:pathLst>
              <a:path w="2368550" h="323214">
                <a:moveTo>
                  <a:pt x="0" y="323131"/>
                </a:moveTo>
                <a:lnTo>
                  <a:pt x="81641" y="165136"/>
                </a:lnTo>
                <a:lnTo>
                  <a:pt x="163817" y="165136"/>
                </a:lnTo>
                <a:lnTo>
                  <a:pt x="244233" y="165136"/>
                </a:lnTo>
                <a:lnTo>
                  <a:pt x="326586" y="225438"/>
                </a:lnTo>
                <a:lnTo>
                  <a:pt x="408762" y="103012"/>
                </a:lnTo>
                <a:lnTo>
                  <a:pt x="489178" y="19067"/>
                </a:lnTo>
                <a:lnTo>
                  <a:pt x="571354" y="39223"/>
                </a:lnTo>
                <a:lnTo>
                  <a:pt x="653519" y="77526"/>
                </a:lnTo>
                <a:lnTo>
                  <a:pt x="735694" y="77526"/>
                </a:lnTo>
                <a:lnTo>
                  <a:pt x="816111" y="77526"/>
                </a:lnTo>
                <a:lnTo>
                  <a:pt x="898286" y="57369"/>
                </a:lnTo>
                <a:lnTo>
                  <a:pt x="980640" y="0"/>
                </a:lnTo>
                <a:lnTo>
                  <a:pt x="1061056" y="55537"/>
                </a:lnTo>
                <a:lnTo>
                  <a:pt x="1143232" y="17235"/>
                </a:lnTo>
                <a:lnTo>
                  <a:pt x="1225397" y="52050"/>
                </a:lnTo>
                <a:lnTo>
                  <a:pt x="1305824" y="52050"/>
                </a:lnTo>
                <a:lnTo>
                  <a:pt x="1387989" y="52050"/>
                </a:lnTo>
                <a:lnTo>
                  <a:pt x="1470164" y="52050"/>
                </a:lnTo>
                <a:lnTo>
                  <a:pt x="1550759" y="73861"/>
                </a:lnTo>
                <a:lnTo>
                  <a:pt x="1632934" y="83034"/>
                </a:lnTo>
                <a:lnTo>
                  <a:pt x="1715110" y="121336"/>
                </a:lnTo>
                <a:lnTo>
                  <a:pt x="1795526" y="188968"/>
                </a:lnTo>
                <a:lnTo>
                  <a:pt x="1877701" y="188968"/>
                </a:lnTo>
                <a:lnTo>
                  <a:pt x="1959867" y="188968"/>
                </a:lnTo>
                <a:lnTo>
                  <a:pt x="2042042" y="183470"/>
                </a:lnTo>
                <a:lnTo>
                  <a:pt x="2122458" y="115839"/>
                </a:lnTo>
                <a:lnTo>
                  <a:pt x="2204812" y="94028"/>
                </a:lnTo>
                <a:lnTo>
                  <a:pt x="2286987" y="37391"/>
                </a:lnTo>
                <a:lnTo>
                  <a:pt x="2367927" y="19067"/>
                </a:lnTo>
              </a:path>
            </a:pathLst>
          </a:custGeom>
          <a:ln w="10868">
            <a:solidFill>
              <a:srgbClr val="99999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0192793" y="2410983"/>
            <a:ext cx="1353820" cy="6286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dirty="0">
                <a:solidFill>
                  <a:srgbClr val="CC0000"/>
                </a:solidFill>
                <a:latin typeface="Open Sans"/>
                <a:cs typeface="Open Sans"/>
              </a:rPr>
              <a:t>Russell</a:t>
            </a:r>
            <a:r>
              <a:rPr sz="1300" b="1" spc="20" dirty="0">
                <a:solidFill>
                  <a:srgbClr val="CC0000"/>
                </a:solidFill>
                <a:latin typeface="Open Sans"/>
                <a:cs typeface="Open Sans"/>
              </a:rPr>
              <a:t> </a:t>
            </a:r>
            <a:r>
              <a:rPr sz="1300" b="1" spc="-20" dirty="0">
                <a:solidFill>
                  <a:srgbClr val="CC0000"/>
                </a:solidFill>
                <a:latin typeface="Open Sans"/>
                <a:cs typeface="Open Sans"/>
              </a:rPr>
              <a:t>2000</a:t>
            </a:r>
            <a:endParaRPr sz="130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300" spc="-20" dirty="0">
                <a:latin typeface="Open Sans"/>
                <a:cs typeface="Open Sans"/>
              </a:rPr>
              <a:t>1889</a:t>
            </a:r>
            <a:endParaRPr sz="1300">
              <a:latin typeface="Open Sans"/>
              <a:cs typeface="Open Sans"/>
            </a:endParaRPr>
          </a:p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1300" dirty="0">
                <a:solidFill>
                  <a:srgbClr val="00B050"/>
                </a:solidFill>
                <a:latin typeface="Open Sans"/>
                <a:cs typeface="Open Sans"/>
              </a:rPr>
              <a:t>+120.79</a:t>
            </a:r>
            <a:r>
              <a:rPr sz="1300" spc="50" dirty="0">
                <a:solidFill>
                  <a:srgbClr val="00B050"/>
                </a:solidFill>
                <a:latin typeface="Open Sans"/>
                <a:cs typeface="Open Sans"/>
              </a:rPr>
              <a:t> </a:t>
            </a:r>
            <a:r>
              <a:rPr sz="1300" spc="-10" dirty="0">
                <a:solidFill>
                  <a:srgbClr val="00B050"/>
                </a:solidFill>
                <a:latin typeface="Open Sans"/>
                <a:cs typeface="Open Sans"/>
              </a:rPr>
              <a:t>(+6.83%)</a:t>
            </a:r>
            <a:endParaRPr sz="1300">
              <a:latin typeface="Open Sans"/>
              <a:cs typeface="Open Sans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11697076" y="2450186"/>
            <a:ext cx="156845" cy="141605"/>
          </a:xfrm>
          <a:custGeom>
            <a:avLst/>
            <a:gdLst/>
            <a:ahLst/>
            <a:cxnLst/>
            <a:rect l="l" t="t" r="r" b="b"/>
            <a:pathLst>
              <a:path w="156845" h="141605">
                <a:moveTo>
                  <a:pt x="78186" y="0"/>
                </a:moveTo>
                <a:lnTo>
                  <a:pt x="0" y="141356"/>
                </a:lnTo>
                <a:lnTo>
                  <a:pt x="156372" y="141356"/>
                </a:lnTo>
                <a:lnTo>
                  <a:pt x="78186" y="0"/>
                </a:lnTo>
                <a:close/>
              </a:path>
            </a:pathLst>
          </a:custGeom>
          <a:solidFill>
            <a:srgbClr val="00B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0355184" y="4128447"/>
            <a:ext cx="2468245" cy="45085"/>
          </a:xfrm>
          <a:custGeom>
            <a:avLst/>
            <a:gdLst/>
            <a:ahLst/>
            <a:cxnLst/>
            <a:rect l="l" t="t" r="r" b="b"/>
            <a:pathLst>
              <a:path w="2468245" h="45085">
                <a:moveTo>
                  <a:pt x="0" y="0"/>
                </a:moveTo>
                <a:lnTo>
                  <a:pt x="2468029" y="0"/>
                </a:lnTo>
              </a:path>
              <a:path w="2468245" h="45085">
                <a:moveTo>
                  <a:pt x="0" y="0"/>
                </a:moveTo>
                <a:lnTo>
                  <a:pt x="0" y="44564"/>
                </a:lnTo>
              </a:path>
              <a:path w="2468245" h="45085">
                <a:moveTo>
                  <a:pt x="494309" y="0"/>
                </a:moveTo>
                <a:lnTo>
                  <a:pt x="494309" y="44564"/>
                </a:lnTo>
              </a:path>
              <a:path w="2468245" h="45085">
                <a:moveTo>
                  <a:pt x="987404" y="0"/>
                </a:moveTo>
                <a:lnTo>
                  <a:pt x="987404" y="44564"/>
                </a:lnTo>
              </a:path>
              <a:path w="2468245" h="45085">
                <a:moveTo>
                  <a:pt x="1480405" y="0"/>
                </a:moveTo>
                <a:lnTo>
                  <a:pt x="1480405" y="44564"/>
                </a:lnTo>
              </a:path>
              <a:path w="2468245" h="45085">
                <a:moveTo>
                  <a:pt x="1973500" y="0"/>
                </a:moveTo>
                <a:lnTo>
                  <a:pt x="1973500" y="44564"/>
                </a:lnTo>
              </a:path>
              <a:path w="2468245" h="45085">
                <a:moveTo>
                  <a:pt x="2468029" y="0"/>
                </a:moveTo>
                <a:lnTo>
                  <a:pt x="2468029" y="44564"/>
                </a:lnTo>
              </a:path>
            </a:pathLst>
          </a:custGeom>
          <a:ln w="65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10203402" y="4191391"/>
            <a:ext cx="2432685" cy="2019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50" dirty="0">
                <a:latin typeface="Open Sans"/>
                <a:cs typeface="Open Sans"/>
              </a:rPr>
              <a:t>01-Jun</a:t>
            </a:r>
            <a:r>
              <a:rPr sz="1150" spc="160" dirty="0">
                <a:latin typeface="Open Sans"/>
                <a:cs typeface="Open Sans"/>
              </a:rPr>
              <a:t> </a:t>
            </a:r>
            <a:r>
              <a:rPr sz="1150" dirty="0">
                <a:latin typeface="Open Sans"/>
                <a:cs typeface="Open Sans"/>
              </a:rPr>
              <a:t>07-Jun</a:t>
            </a:r>
            <a:r>
              <a:rPr sz="1150" spc="170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13-</a:t>
            </a:r>
            <a:r>
              <a:rPr sz="1150" dirty="0">
                <a:latin typeface="Open Sans"/>
                <a:cs typeface="Open Sans"/>
              </a:rPr>
              <a:t>Jun</a:t>
            </a:r>
            <a:r>
              <a:rPr sz="1150" spc="175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19-</a:t>
            </a:r>
            <a:r>
              <a:rPr sz="1150" dirty="0">
                <a:latin typeface="Open Sans"/>
                <a:cs typeface="Open Sans"/>
              </a:rPr>
              <a:t>Jun</a:t>
            </a:r>
            <a:r>
              <a:rPr sz="1150" spc="185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25-</a:t>
            </a:r>
            <a:r>
              <a:rPr sz="1150" spc="-25" dirty="0">
                <a:latin typeface="Open Sans"/>
                <a:cs typeface="Open Sans"/>
              </a:rPr>
              <a:t>Jun</a:t>
            </a:r>
            <a:endParaRPr sz="1150">
              <a:latin typeface="Open Sans"/>
              <a:cs typeface="Open Sans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0334837" y="3525175"/>
            <a:ext cx="2368550" cy="323215"/>
          </a:xfrm>
          <a:custGeom>
            <a:avLst/>
            <a:gdLst/>
            <a:ahLst/>
            <a:cxnLst/>
            <a:rect l="l" t="t" r="r" b="b"/>
            <a:pathLst>
              <a:path w="2368550" h="323214">
                <a:moveTo>
                  <a:pt x="0" y="323131"/>
                </a:moveTo>
                <a:lnTo>
                  <a:pt x="81641" y="165136"/>
                </a:lnTo>
                <a:lnTo>
                  <a:pt x="163817" y="165136"/>
                </a:lnTo>
                <a:lnTo>
                  <a:pt x="244233" y="165136"/>
                </a:lnTo>
                <a:lnTo>
                  <a:pt x="326586" y="225438"/>
                </a:lnTo>
                <a:lnTo>
                  <a:pt x="408762" y="103012"/>
                </a:lnTo>
                <a:lnTo>
                  <a:pt x="489178" y="19067"/>
                </a:lnTo>
                <a:lnTo>
                  <a:pt x="571354" y="39223"/>
                </a:lnTo>
                <a:lnTo>
                  <a:pt x="653529" y="77526"/>
                </a:lnTo>
                <a:lnTo>
                  <a:pt x="735694" y="77526"/>
                </a:lnTo>
                <a:lnTo>
                  <a:pt x="816111" y="77526"/>
                </a:lnTo>
                <a:lnTo>
                  <a:pt x="898286" y="57369"/>
                </a:lnTo>
                <a:lnTo>
                  <a:pt x="980640" y="0"/>
                </a:lnTo>
                <a:lnTo>
                  <a:pt x="1061056" y="55537"/>
                </a:lnTo>
                <a:lnTo>
                  <a:pt x="1143232" y="17235"/>
                </a:lnTo>
                <a:lnTo>
                  <a:pt x="1225397" y="52050"/>
                </a:lnTo>
                <a:lnTo>
                  <a:pt x="1305824" y="52050"/>
                </a:lnTo>
                <a:lnTo>
                  <a:pt x="1387989" y="52050"/>
                </a:lnTo>
                <a:lnTo>
                  <a:pt x="1470164" y="52050"/>
                </a:lnTo>
                <a:lnTo>
                  <a:pt x="1550759" y="73861"/>
                </a:lnTo>
                <a:lnTo>
                  <a:pt x="1632934" y="83034"/>
                </a:lnTo>
                <a:lnTo>
                  <a:pt x="1715110" y="121336"/>
                </a:lnTo>
                <a:lnTo>
                  <a:pt x="1795526" y="188968"/>
                </a:lnTo>
                <a:lnTo>
                  <a:pt x="1877701" y="188968"/>
                </a:lnTo>
                <a:lnTo>
                  <a:pt x="1959867" y="188968"/>
                </a:lnTo>
                <a:lnTo>
                  <a:pt x="2042042" y="183470"/>
                </a:lnTo>
                <a:lnTo>
                  <a:pt x="2122458" y="115839"/>
                </a:lnTo>
                <a:lnTo>
                  <a:pt x="2204812" y="94028"/>
                </a:lnTo>
                <a:lnTo>
                  <a:pt x="2286987" y="37391"/>
                </a:lnTo>
                <a:lnTo>
                  <a:pt x="2367927" y="19067"/>
                </a:lnTo>
              </a:path>
            </a:pathLst>
          </a:custGeom>
          <a:ln w="10868">
            <a:solidFill>
              <a:srgbClr val="99999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23" name="object 23"/>
          <p:cNvGraphicFramePr>
            <a:graphicFrameLocks noGrp="1"/>
          </p:cNvGraphicFramePr>
          <p:nvPr/>
        </p:nvGraphicFramePr>
        <p:xfrm>
          <a:off x="1003973" y="4883277"/>
          <a:ext cx="11817983" cy="308927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492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562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562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562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715770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sz="1300" b="1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HSI</a:t>
                      </a:r>
                      <a:endParaRPr sz="1300">
                        <a:latin typeface="Open Sans"/>
                        <a:cs typeface="Open Sans"/>
                      </a:endParaRPr>
                    </a:p>
                    <a:p>
                      <a:pPr marL="31750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18916</a:t>
                      </a:r>
                      <a:endParaRPr sz="1300">
                        <a:latin typeface="Open Sans"/>
                        <a:cs typeface="Open Sans"/>
                      </a:endParaRPr>
                    </a:p>
                    <a:p>
                      <a:pPr marL="31750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sz="1300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+699.52</a:t>
                      </a:r>
                      <a:r>
                        <a:rPr sz="1300" spc="50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(+3.84%)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3970" marB="0"/>
                </a:tc>
                <a:tc>
                  <a:txBody>
                    <a:bodyPr/>
                    <a:lstStyle/>
                    <a:p>
                      <a:pPr marL="438784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sz="1300" b="1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HSTECH</a:t>
                      </a:r>
                      <a:endParaRPr sz="1300">
                        <a:latin typeface="Open Sans"/>
                        <a:cs typeface="Open Sans"/>
                      </a:endParaRPr>
                    </a:p>
                    <a:p>
                      <a:pPr marL="438784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3911</a:t>
                      </a:r>
                      <a:endParaRPr sz="1300">
                        <a:latin typeface="Open Sans"/>
                        <a:cs typeface="Open Sans"/>
                      </a:endParaRPr>
                    </a:p>
                    <a:p>
                      <a:pPr marL="438784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sz="1300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+280.44</a:t>
                      </a:r>
                      <a:r>
                        <a:rPr sz="1300" spc="50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(+7.72%)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3970" marB="0"/>
                </a:tc>
                <a:tc>
                  <a:txBody>
                    <a:bodyPr/>
                    <a:lstStyle/>
                    <a:p>
                      <a:pPr marL="438784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sz="1300" b="1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CSI300</a:t>
                      </a:r>
                      <a:endParaRPr sz="1300">
                        <a:latin typeface="Open Sans"/>
                        <a:cs typeface="Open Sans"/>
                      </a:endParaRPr>
                    </a:p>
                    <a:p>
                      <a:pPr marL="438784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3842</a:t>
                      </a:r>
                      <a:endParaRPr sz="1300">
                        <a:latin typeface="Open Sans"/>
                        <a:cs typeface="Open Sans"/>
                      </a:endParaRPr>
                    </a:p>
                    <a:p>
                      <a:pPr marL="438784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sz="1300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+35.58</a:t>
                      </a:r>
                      <a:r>
                        <a:rPr sz="1300" spc="45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(+0.93%)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3970" marB="0"/>
                </a:tc>
                <a:tc>
                  <a:txBody>
                    <a:bodyPr/>
                    <a:lstStyle/>
                    <a:p>
                      <a:pPr marL="438784">
                        <a:lnSpc>
                          <a:spcPct val="100000"/>
                        </a:lnSpc>
                        <a:spcBef>
                          <a:spcPts val="110"/>
                        </a:spcBef>
                      </a:pPr>
                      <a:r>
                        <a:rPr sz="1300" b="1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STI</a:t>
                      </a:r>
                      <a:endParaRPr sz="1300">
                        <a:latin typeface="Open Sans"/>
                        <a:cs typeface="Open Sans"/>
                      </a:endParaRPr>
                    </a:p>
                    <a:p>
                      <a:pPr marL="438784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3206</a:t>
                      </a:r>
                      <a:endParaRPr sz="1300">
                        <a:latin typeface="Open Sans"/>
                        <a:cs typeface="Open Sans"/>
                      </a:endParaRPr>
                    </a:p>
                    <a:p>
                      <a:pPr marL="438784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sz="1300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+39.61</a:t>
                      </a:r>
                      <a:r>
                        <a:rPr sz="1300" spc="45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(+1.25%)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1397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4190">
                <a:tc>
                  <a:txBody>
                    <a:bodyPr/>
                    <a:lstStyle/>
                    <a:p>
                      <a:pPr marL="41910">
                        <a:lnSpc>
                          <a:spcPct val="100000"/>
                        </a:lnSpc>
                        <a:spcBef>
                          <a:spcPts val="600"/>
                        </a:spcBef>
                      </a:pPr>
                      <a:r>
                        <a:rPr sz="1150" dirty="0">
                          <a:latin typeface="Open Sans"/>
                          <a:cs typeface="Open Sans"/>
                        </a:rPr>
                        <a:t>01-Jun</a:t>
                      </a:r>
                      <a:r>
                        <a:rPr sz="1150" spc="16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150" dirty="0">
                          <a:latin typeface="Open Sans"/>
                          <a:cs typeface="Open Sans"/>
                        </a:rPr>
                        <a:t>07-Jun</a:t>
                      </a:r>
                      <a:r>
                        <a:rPr sz="1150" spc="17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150" spc="-10" dirty="0">
                          <a:latin typeface="Open Sans"/>
                          <a:cs typeface="Open Sans"/>
                        </a:rPr>
                        <a:t>13-</a:t>
                      </a:r>
                      <a:r>
                        <a:rPr sz="1150" dirty="0">
                          <a:latin typeface="Open Sans"/>
                          <a:cs typeface="Open Sans"/>
                        </a:rPr>
                        <a:t>Jun</a:t>
                      </a:r>
                      <a:r>
                        <a:rPr sz="1150" spc="17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150" spc="-10" dirty="0">
                          <a:latin typeface="Open Sans"/>
                          <a:cs typeface="Open Sans"/>
                        </a:rPr>
                        <a:t>19-</a:t>
                      </a:r>
                      <a:r>
                        <a:rPr sz="1150" dirty="0">
                          <a:latin typeface="Open Sans"/>
                          <a:cs typeface="Open Sans"/>
                        </a:rPr>
                        <a:t>Jun</a:t>
                      </a:r>
                      <a:r>
                        <a:rPr sz="1150" spc="18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150" spc="-10" dirty="0">
                          <a:latin typeface="Open Sans"/>
                          <a:cs typeface="Open Sans"/>
                        </a:rPr>
                        <a:t>25-</a:t>
                      </a:r>
                      <a:r>
                        <a:rPr sz="1150" spc="-25" dirty="0">
                          <a:latin typeface="Open Sans"/>
                          <a:cs typeface="Open Sans"/>
                        </a:rPr>
                        <a:t>Jun</a:t>
                      </a:r>
                      <a:endParaRPr sz="1150">
                        <a:latin typeface="Open Sans"/>
                        <a:cs typeface="Open Sans"/>
                      </a:endParaRPr>
                    </a:p>
                  </a:txBody>
                  <a:tcPr marL="0" marR="0" marT="76200" marB="0"/>
                </a:tc>
                <a:tc>
                  <a:txBody>
                    <a:bodyPr/>
                    <a:lstStyle/>
                    <a:p>
                      <a:pPr marL="448945">
                        <a:lnSpc>
                          <a:spcPct val="100000"/>
                        </a:lnSpc>
                        <a:spcBef>
                          <a:spcPts val="600"/>
                        </a:spcBef>
                      </a:pPr>
                      <a:r>
                        <a:rPr sz="1150" dirty="0">
                          <a:latin typeface="Open Sans"/>
                          <a:cs typeface="Open Sans"/>
                        </a:rPr>
                        <a:t>01-Jun</a:t>
                      </a:r>
                      <a:r>
                        <a:rPr sz="1150" spc="16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150" dirty="0">
                          <a:latin typeface="Open Sans"/>
                          <a:cs typeface="Open Sans"/>
                        </a:rPr>
                        <a:t>07-Jun</a:t>
                      </a:r>
                      <a:r>
                        <a:rPr sz="1150" spc="17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150" spc="-10" dirty="0">
                          <a:latin typeface="Open Sans"/>
                          <a:cs typeface="Open Sans"/>
                        </a:rPr>
                        <a:t>13-</a:t>
                      </a:r>
                      <a:r>
                        <a:rPr sz="1150" dirty="0">
                          <a:latin typeface="Open Sans"/>
                          <a:cs typeface="Open Sans"/>
                        </a:rPr>
                        <a:t>Jun</a:t>
                      </a:r>
                      <a:r>
                        <a:rPr sz="1150" spc="17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150" spc="-10" dirty="0">
                          <a:latin typeface="Open Sans"/>
                          <a:cs typeface="Open Sans"/>
                        </a:rPr>
                        <a:t>19-</a:t>
                      </a:r>
                      <a:r>
                        <a:rPr sz="1150" dirty="0">
                          <a:latin typeface="Open Sans"/>
                          <a:cs typeface="Open Sans"/>
                        </a:rPr>
                        <a:t>Jun</a:t>
                      </a:r>
                      <a:r>
                        <a:rPr sz="1150" spc="18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150" spc="-10" dirty="0">
                          <a:latin typeface="Open Sans"/>
                          <a:cs typeface="Open Sans"/>
                        </a:rPr>
                        <a:t>25-</a:t>
                      </a:r>
                      <a:r>
                        <a:rPr sz="1150" spc="-25" dirty="0">
                          <a:latin typeface="Open Sans"/>
                          <a:cs typeface="Open Sans"/>
                        </a:rPr>
                        <a:t>Jun</a:t>
                      </a:r>
                      <a:endParaRPr sz="1150">
                        <a:latin typeface="Open Sans"/>
                        <a:cs typeface="Open Sans"/>
                      </a:endParaRPr>
                    </a:p>
                  </a:txBody>
                  <a:tcPr marL="0" marR="0" marT="76200" marB="0"/>
                </a:tc>
                <a:tc>
                  <a:txBody>
                    <a:bodyPr/>
                    <a:lstStyle/>
                    <a:p>
                      <a:pPr marL="448945">
                        <a:lnSpc>
                          <a:spcPct val="100000"/>
                        </a:lnSpc>
                        <a:spcBef>
                          <a:spcPts val="600"/>
                        </a:spcBef>
                      </a:pPr>
                      <a:r>
                        <a:rPr sz="1150" dirty="0">
                          <a:latin typeface="Open Sans"/>
                          <a:cs typeface="Open Sans"/>
                        </a:rPr>
                        <a:t>01-Jun</a:t>
                      </a:r>
                      <a:r>
                        <a:rPr sz="1150" spc="16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150" dirty="0">
                          <a:latin typeface="Open Sans"/>
                          <a:cs typeface="Open Sans"/>
                        </a:rPr>
                        <a:t>07-Jun</a:t>
                      </a:r>
                      <a:r>
                        <a:rPr sz="1150" spc="17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150" spc="-10" dirty="0">
                          <a:latin typeface="Open Sans"/>
                          <a:cs typeface="Open Sans"/>
                        </a:rPr>
                        <a:t>13-</a:t>
                      </a:r>
                      <a:r>
                        <a:rPr sz="1150" dirty="0">
                          <a:latin typeface="Open Sans"/>
                          <a:cs typeface="Open Sans"/>
                        </a:rPr>
                        <a:t>Jun</a:t>
                      </a:r>
                      <a:r>
                        <a:rPr sz="1150" spc="17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150" spc="-10" dirty="0">
                          <a:latin typeface="Open Sans"/>
                          <a:cs typeface="Open Sans"/>
                        </a:rPr>
                        <a:t>19-</a:t>
                      </a:r>
                      <a:r>
                        <a:rPr sz="1150" dirty="0">
                          <a:latin typeface="Open Sans"/>
                          <a:cs typeface="Open Sans"/>
                        </a:rPr>
                        <a:t>Jun</a:t>
                      </a:r>
                      <a:r>
                        <a:rPr sz="1150" spc="18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150" spc="-10" dirty="0">
                          <a:latin typeface="Open Sans"/>
                          <a:cs typeface="Open Sans"/>
                        </a:rPr>
                        <a:t>25-</a:t>
                      </a:r>
                      <a:r>
                        <a:rPr sz="1150" spc="-25" dirty="0">
                          <a:latin typeface="Open Sans"/>
                          <a:cs typeface="Open Sans"/>
                        </a:rPr>
                        <a:t>Jun</a:t>
                      </a:r>
                      <a:endParaRPr sz="1150">
                        <a:latin typeface="Open Sans"/>
                        <a:cs typeface="Open Sans"/>
                      </a:endParaRPr>
                    </a:p>
                  </a:txBody>
                  <a:tcPr marL="0" marR="0" marT="76200" marB="0"/>
                </a:tc>
                <a:tc>
                  <a:txBody>
                    <a:bodyPr/>
                    <a:lstStyle/>
                    <a:p>
                      <a:pPr marL="448945">
                        <a:lnSpc>
                          <a:spcPct val="100000"/>
                        </a:lnSpc>
                        <a:spcBef>
                          <a:spcPts val="600"/>
                        </a:spcBef>
                      </a:pPr>
                      <a:r>
                        <a:rPr sz="1150" dirty="0">
                          <a:latin typeface="Open Sans"/>
                          <a:cs typeface="Open Sans"/>
                        </a:rPr>
                        <a:t>01-Jun</a:t>
                      </a:r>
                      <a:r>
                        <a:rPr sz="1150" spc="16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150" dirty="0">
                          <a:latin typeface="Open Sans"/>
                          <a:cs typeface="Open Sans"/>
                        </a:rPr>
                        <a:t>07-Jun</a:t>
                      </a:r>
                      <a:r>
                        <a:rPr sz="1150" spc="17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150" spc="-10" dirty="0">
                          <a:latin typeface="Open Sans"/>
                          <a:cs typeface="Open Sans"/>
                        </a:rPr>
                        <a:t>13-</a:t>
                      </a:r>
                      <a:r>
                        <a:rPr sz="1150" dirty="0">
                          <a:latin typeface="Open Sans"/>
                          <a:cs typeface="Open Sans"/>
                        </a:rPr>
                        <a:t>Jun</a:t>
                      </a:r>
                      <a:r>
                        <a:rPr sz="1150" spc="17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150" spc="-10" dirty="0">
                          <a:latin typeface="Open Sans"/>
                          <a:cs typeface="Open Sans"/>
                        </a:rPr>
                        <a:t>19-</a:t>
                      </a:r>
                      <a:r>
                        <a:rPr sz="1150" dirty="0">
                          <a:latin typeface="Open Sans"/>
                          <a:cs typeface="Open Sans"/>
                        </a:rPr>
                        <a:t>Jun</a:t>
                      </a:r>
                      <a:r>
                        <a:rPr sz="1150" spc="18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150" spc="-10" dirty="0">
                          <a:latin typeface="Open Sans"/>
                          <a:cs typeface="Open Sans"/>
                        </a:rPr>
                        <a:t>25-</a:t>
                      </a:r>
                      <a:r>
                        <a:rPr sz="1150" spc="-25" dirty="0">
                          <a:latin typeface="Open Sans"/>
                          <a:cs typeface="Open Sans"/>
                        </a:rPr>
                        <a:t>Jun</a:t>
                      </a:r>
                      <a:endParaRPr sz="1150">
                        <a:latin typeface="Open Sans"/>
                        <a:cs typeface="Open Sans"/>
                      </a:endParaRPr>
                    </a:p>
                  </a:txBody>
                  <a:tcPr marL="0" marR="0" marT="7620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40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  <a:p>
                      <a:pPr marL="31750">
                        <a:lnSpc>
                          <a:spcPts val="1480"/>
                        </a:lnSpc>
                      </a:pPr>
                      <a:r>
                        <a:rPr sz="1300" b="1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MSCI</a:t>
                      </a:r>
                      <a:r>
                        <a:rPr sz="1300" b="1" spc="2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b="1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World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  <a:p>
                      <a:pPr marL="438784">
                        <a:lnSpc>
                          <a:spcPts val="1480"/>
                        </a:lnSpc>
                      </a:pPr>
                      <a:r>
                        <a:rPr sz="1300" b="1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STOXX</a:t>
                      </a:r>
                      <a:r>
                        <a:rPr sz="1300" b="1" spc="4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b="1" spc="-25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600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  <a:p>
                      <a:pPr marL="438784">
                        <a:lnSpc>
                          <a:spcPts val="1480"/>
                        </a:lnSpc>
                      </a:pPr>
                      <a:r>
                        <a:rPr sz="1300" b="1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TOPIX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  <a:p>
                      <a:pPr marL="438784">
                        <a:lnSpc>
                          <a:spcPts val="1480"/>
                        </a:lnSpc>
                      </a:pPr>
                      <a:r>
                        <a:rPr sz="1300" b="1" spc="-10" dirty="0">
                          <a:solidFill>
                            <a:srgbClr val="CC0000"/>
                          </a:solidFill>
                          <a:latin typeface="Open Sans"/>
                          <a:cs typeface="Open Sans"/>
                        </a:rPr>
                        <a:t>ASX200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31750">
                        <a:lnSpc>
                          <a:spcPts val="1480"/>
                        </a:lnSpc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462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38784">
                        <a:lnSpc>
                          <a:spcPts val="1480"/>
                        </a:lnSpc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462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38784">
                        <a:lnSpc>
                          <a:spcPts val="1480"/>
                        </a:lnSpc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2289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38784">
                        <a:lnSpc>
                          <a:spcPts val="1480"/>
                        </a:lnSpc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7203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399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</a:pPr>
                      <a:r>
                        <a:rPr sz="1300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+6.66</a:t>
                      </a:r>
                      <a:r>
                        <a:rPr sz="1300" spc="35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(+1.46%)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38784">
                        <a:lnSpc>
                          <a:spcPct val="100000"/>
                        </a:lnSpc>
                      </a:pPr>
                      <a:r>
                        <a:rPr sz="1300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+6.66</a:t>
                      </a:r>
                      <a:r>
                        <a:rPr sz="1300" spc="35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(+1.46%)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38784">
                        <a:lnSpc>
                          <a:spcPct val="100000"/>
                        </a:lnSpc>
                      </a:pPr>
                      <a:r>
                        <a:rPr sz="1300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+139.31</a:t>
                      </a:r>
                      <a:r>
                        <a:rPr sz="1300" spc="50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(+6.48%)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38784">
                        <a:lnSpc>
                          <a:spcPct val="100000"/>
                        </a:lnSpc>
                      </a:pPr>
                      <a:r>
                        <a:rPr sz="1300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+92.49</a:t>
                      </a:r>
                      <a:r>
                        <a:rPr sz="1300" spc="45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solidFill>
                            <a:srgbClr val="00B050"/>
                          </a:solidFill>
                          <a:latin typeface="Open Sans"/>
                          <a:cs typeface="Open Sans"/>
                        </a:rPr>
                        <a:t>(+1.3%)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4" name="object 24"/>
          <p:cNvSpPr/>
          <p:nvPr/>
        </p:nvSpPr>
        <p:spPr>
          <a:xfrm>
            <a:off x="2506365" y="4921315"/>
            <a:ext cx="156845" cy="141605"/>
          </a:xfrm>
          <a:custGeom>
            <a:avLst/>
            <a:gdLst/>
            <a:ahLst/>
            <a:cxnLst/>
            <a:rect l="l" t="t" r="r" b="b"/>
            <a:pathLst>
              <a:path w="156844" h="141604">
                <a:moveTo>
                  <a:pt x="78186" y="0"/>
                </a:moveTo>
                <a:lnTo>
                  <a:pt x="0" y="141356"/>
                </a:lnTo>
                <a:lnTo>
                  <a:pt x="156372" y="141356"/>
                </a:lnTo>
                <a:lnTo>
                  <a:pt x="78186" y="0"/>
                </a:lnTo>
                <a:close/>
              </a:path>
            </a:pathLst>
          </a:custGeom>
          <a:solidFill>
            <a:srgbClr val="00B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185406" y="6599576"/>
            <a:ext cx="2468245" cy="45085"/>
          </a:xfrm>
          <a:custGeom>
            <a:avLst/>
            <a:gdLst/>
            <a:ahLst/>
            <a:cxnLst/>
            <a:rect l="l" t="t" r="r" b="b"/>
            <a:pathLst>
              <a:path w="2468245" h="45084">
                <a:moveTo>
                  <a:pt x="0" y="0"/>
                </a:moveTo>
                <a:lnTo>
                  <a:pt x="2468040" y="0"/>
                </a:lnTo>
              </a:path>
              <a:path w="2468245" h="45084">
                <a:moveTo>
                  <a:pt x="0" y="0"/>
                </a:moveTo>
                <a:lnTo>
                  <a:pt x="0" y="44564"/>
                </a:lnTo>
              </a:path>
              <a:path w="2468245" h="45084">
                <a:moveTo>
                  <a:pt x="494309" y="0"/>
                </a:moveTo>
                <a:lnTo>
                  <a:pt x="494309" y="44564"/>
                </a:lnTo>
              </a:path>
              <a:path w="2468245" h="45084">
                <a:moveTo>
                  <a:pt x="987404" y="0"/>
                </a:moveTo>
                <a:lnTo>
                  <a:pt x="987404" y="44564"/>
                </a:lnTo>
              </a:path>
              <a:path w="2468245" h="45084">
                <a:moveTo>
                  <a:pt x="1480415" y="0"/>
                </a:moveTo>
                <a:lnTo>
                  <a:pt x="1480415" y="44564"/>
                </a:lnTo>
              </a:path>
              <a:path w="2468245" h="45084">
                <a:moveTo>
                  <a:pt x="1973510" y="0"/>
                </a:moveTo>
                <a:lnTo>
                  <a:pt x="1973510" y="44564"/>
                </a:lnTo>
              </a:path>
              <a:path w="2468245" h="45084">
                <a:moveTo>
                  <a:pt x="2468040" y="0"/>
                </a:moveTo>
                <a:lnTo>
                  <a:pt x="2468040" y="44564"/>
                </a:lnTo>
              </a:path>
            </a:pathLst>
          </a:custGeom>
          <a:ln w="65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223663" y="5980283"/>
            <a:ext cx="2335530" cy="345440"/>
          </a:xfrm>
          <a:custGeom>
            <a:avLst/>
            <a:gdLst/>
            <a:ahLst/>
            <a:cxnLst/>
            <a:rect l="l" t="t" r="r" b="b"/>
            <a:pathLst>
              <a:path w="2335529" h="345439">
                <a:moveTo>
                  <a:pt x="0" y="345120"/>
                </a:moveTo>
                <a:lnTo>
                  <a:pt x="79850" y="205459"/>
                </a:lnTo>
                <a:lnTo>
                  <a:pt x="160309" y="205459"/>
                </a:lnTo>
                <a:lnTo>
                  <a:pt x="240757" y="205459"/>
                </a:lnTo>
                <a:lnTo>
                  <a:pt x="322953" y="176319"/>
                </a:lnTo>
                <a:lnTo>
                  <a:pt x="403390" y="178151"/>
                </a:lnTo>
                <a:lnTo>
                  <a:pt x="483838" y="149011"/>
                </a:lnTo>
                <a:lnTo>
                  <a:pt x="564296" y="139838"/>
                </a:lnTo>
                <a:lnTo>
                  <a:pt x="644734" y="123347"/>
                </a:lnTo>
                <a:lnTo>
                  <a:pt x="725182" y="123347"/>
                </a:lnTo>
                <a:lnTo>
                  <a:pt x="805619" y="123347"/>
                </a:lnTo>
                <a:lnTo>
                  <a:pt x="886067" y="119682"/>
                </a:lnTo>
                <a:lnTo>
                  <a:pt x="966525" y="97871"/>
                </a:lnTo>
                <a:lnTo>
                  <a:pt x="1047015" y="119682"/>
                </a:lnTo>
                <a:lnTo>
                  <a:pt x="1127431" y="39401"/>
                </a:lnTo>
                <a:lnTo>
                  <a:pt x="1207848" y="0"/>
                </a:lnTo>
                <a:lnTo>
                  <a:pt x="1288264" y="0"/>
                </a:lnTo>
                <a:lnTo>
                  <a:pt x="1368680" y="0"/>
                </a:lnTo>
                <a:lnTo>
                  <a:pt x="1449275" y="24742"/>
                </a:lnTo>
                <a:lnTo>
                  <a:pt x="1529691" y="81379"/>
                </a:lnTo>
                <a:lnTo>
                  <a:pt x="1610108" y="156340"/>
                </a:lnTo>
                <a:lnTo>
                  <a:pt x="1690534" y="156340"/>
                </a:lnTo>
                <a:lnTo>
                  <a:pt x="1770951" y="218286"/>
                </a:lnTo>
                <a:lnTo>
                  <a:pt x="1851367" y="218286"/>
                </a:lnTo>
                <a:lnTo>
                  <a:pt x="1933543" y="218286"/>
                </a:lnTo>
                <a:lnTo>
                  <a:pt x="2014137" y="236621"/>
                </a:lnTo>
                <a:lnTo>
                  <a:pt x="2094554" y="168989"/>
                </a:lnTo>
                <a:lnTo>
                  <a:pt x="2174970" y="163481"/>
                </a:lnTo>
                <a:lnTo>
                  <a:pt x="2255386" y="209124"/>
                </a:lnTo>
                <a:lnTo>
                  <a:pt x="2335457" y="212789"/>
                </a:lnTo>
              </a:path>
            </a:pathLst>
          </a:custGeom>
          <a:ln w="10868">
            <a:solidFill>
              <a:srgbClr val="99999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5573427" y="4921316"/>
            <a:ext cx="156845" cy="141605"/>
          </a:xfrm>
          <a:custGeom>
            <a:avLst/>
            <a:gdLst/>
            <a:ahLst/>
            <a:cxnLst/>
            <a:rect l="l" t="t" r="r" b="b"/>
            <a:pathLst>
              <a:path w="156845" h="141604">
                <a:moveTo>
                  <a:pt x="78186" y="0"/>
                </a:moveTo>
                <a:lnTo>
                  <a:pt x="0" y="141356"/>
                </a:lnTo>
                <a:lnTo>
                  <a:pt x="156372" y="141356"/>
                </a:lnTo>
                <a:lnTo>
                  <a:pt x="78186" y="0"/>
                </a:lnTo>
                <a:close/>
              </a:path>
            </a:pathLst>
          </a:custGeom>
          <a:solidFill>
            <a:srgbClr val="00B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4242002" y="6599576"/>
            <a:ext cx="2468245" cy="45085"/>
          </a:xfrm>
          <a:custGeom>
            <a:avLst/>
            <a:gdLst/>
            <a:ahLst/>
            <a:cxnLst/>
            <a:rect l="l" t="t" r="r" b="b"/>
            <a:pathLst>
              <a:path w="2468245" h="45084">
                <a:moveTo>
                  <a:pt x="0" y="0"/>
                </a:moveTo>
                <a:lnTo>
                  <a:pt x="2468029" y="0"/>
                </a:lnTo>
              </a:path>
              <a:path w="2468245" h="45084">
                <a:moveTo>
                  <a:pt x="0" y="0"/>
                </a:moveTo>
                <a:lnTo>
                  <a:pt x="0" y="44564"/>
                </a:lnTo>
              </a:path>
              <a:path w="2468245" h="45084">
                <a:moveTo>
                  <a:pt x="494309" y="0"/>
                </a:moveTo>
                <a:lnTo>
                  <a:pt x="494309" y="44564"/>
                </a:lnTo>
              </a:path>
              <a:path w="2468245" h="45084">
                <a:moveTo>
                  <a:pt x="987404" y="0"/>
                </a:moveTo>
                <a:lnTo>
                  <a:pt x="987404" y="44564"/>
                </a:lnTo>
              </a:path>
              <a:path w="2468245" h="45084">
                <a:moveTo>
                  <a:pt x="1480405" y="0"/>
                </a:moveTo>
                <a:lnTo>
                  <a:pt x="1480405" y="44564"/>
                </a:lnTo>
              </a:path>
              <a:path w="2468245" h="45084">
                <a:moveTo>
                  <a:pt x="1973500" y="0"/>
                </a:moveTo>
                <a:lnTo>
                  <a:pt x="1973500" y="44564"/>
                </a:lnTo>
              </a:path>
              <a:path w="2468245" h="45084">
                <a:moveTo>
                  <a:pt x="2468029" y="0"/>
                </a:moveTo>
                <a:lnTo>
                  <a:pt x="2468029" y="44564"/>
                </a:lnTo>
              </a:path>
            </a:pathLst>
          </a:custGeom>
          <a:ln w="65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4221273" y="6019345"/>
            <a:ext cx="2263140" cy="304165"/>
          </a:xfrm>
          <a:custGeom>
            <a:avLst/>
            <a:gdLst/>
            <a:ahLst/>
            <a:cxnLst/>
            <a:rect l="l" t="t" r="r" b="b"/>
            <a:pathLst>
              <a:path w="2263140" h="304164">
                <a:moveTo>
                  <a:pt x="0" y="304064"/>
                </a:moveTo>
                <a:lnTo>
                  <a:pt x="78489" y="206925"/>
                </a:lnTo>
                <a:lnTo>
                  <a:pt x="155387" y="206925"/>
                </a:lnTo>
                <a:lnTo>
                  <a:pt x="234055" y="206925"/>
                </a:lnTo>
                <a:lnTo>
                  <a:pt x="312712" y="197941"/>
                </a:lnTo>
                <a:lnTo>
                  <a:pt x="389799" y="201606"/>
                </a:lnTo>
                <a:lnTo>
                  <a:pt x="468456" y="157806"/>
                </a:lnTo>
                <a:lnTo>
                  <a:pt x="547124" y="170445"/>
                </a:lnTo>
                <a:lnTo>
                  <a:pt x="624022" y="150477"/>
                </a:lnTo>
                <a:lnTo>
                  <a:pt x="702690" y="150477"/>
                </a:lnTo>
                <a:lnTo>
                  <a:pt x="779766" y="150477"/>
                </a:lnTo>
                <a:lnTo>
                  <a:pt x="858434" y="144969"/>
                </a:lnTo>
                <a:lnTo>
                  <a:pt x="937091" y="99337"/>
                </a:lnTo>
                <a:lnTo>
                  <a:pt x="1014000" y="92007"/>
                </a:lnTo>
                <a:lnTo>
                  <a:pt x="1092835" y="17224"/>
                </a:lnTo>
                <a:lnTo>
                  <a:pt x="1171503" y="0"/>
                </a:lnTo>
                <a:lnTo>
                  <a:pt x="1248401" y="0"/>
                </a:lnTo>
                <a:lnTo>
                  <a:pt x="1327069" y="0"/>
                </a:lnTo>
                <a:lnTo>
                  <a:pt x="1403967" y="28041"/>
                </a:lnTo>
                <a:lnTo>
                  <a:pt x="1482813" y="79170"/>
                </a:lnTo>
                <a:lnTo>
                  <a:pt x="1561470" y="137639"/>
                </a:lnTo>
                <a:lnTo>
                  <a:pt x="1638379" y="137639"/>
                </a:lnTo>
                <a:lnTo>
                  <a:pt x="1717036" y="177785"/>
                </a:lnTo>
                <a:lnTo>
                  <a:pt x="1794123" y="177785"/>
                </a:lnTo>
                <a:lnTo>
                  <a:pt x="1872780" y="177785"/>
                </a:lnTo>
                <a:lnTo>
                  <a:pt x="1951437" y="181449"/>
                </a:lnTo>
                <a:lnTo>
                  <a:pt x="2028346" y="132142"/>
                </a:lnTo>
                <a:lnTo>
                  <a:pt x="2107014" y="117483"/>
                </a:lnTo>
                <a:lnTo>
                  <a:pt x="2185849" y="152309"/>
                </a:lnTo>
                <a:lnTo>
                  <a:pt x="2263103" y="163115"/>
                </a:lnTo>
              </a:path>
            </a:pathLst>
          </a:custGeom>
          <a:ln w="10868">
            <a:solidFill>
              <a:srgbClr val="99999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661433" y="4926550"/>
            <a:ext cx="156845" cy="141605"/>
          </a:xfrm>
          <a:custGeom>
            <a:avLst/>
            <a:gdLst/>
            <a:ahLst/>
            <a:cxnLst/>
            <a:rect l="l" t="t" r="r" b="b"/>
            <a:pathLst>
              <a:path w="156845" h="141604">
                <a:moveTo>
                  <a:pt x="78186" y="0"/>
                </a:moveTo>
                <a:lnTo>
                  <a:pt x="0" y="141356"/>
                </a:lnTo>
                <a:lnTo>
                  <a:pt x="156372" y="141356"/>
                </a:lnTo>
                <a:lnTo>
                  <a:pt x="78186" y="0"/>
                </a:lnTo>
                <a:close/>
              </a:path>
            </a:pathLst>
          </a:custGeom>
          <a:solidFill>
            <a:srgbClr val="00B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298599" y="6599576"/>
            <a:ext cx="2468245" cy="45085"/>
          </a:xfrm>
          <a:custGeom>
            <a:avLst/>
            <a:gdLst/>
            <a:ahLst/>
            <a:cxnLst/>
            <a:rect l="l" t="t" r="r" b="b"/>
            <a:pathLst>
              <a:path w="2468245" h="45084">
                <a:moveTo>
                  <a:pt x="0" y="0"/>
                </a:moveTo>
                <a:lnTo>
                  <a:pt x="2468029" y="0"/>
                </a:lnTo>
              </a:path>
              <a:path w="2468245" h="45084">
                <a:moveTo>
                  <a:pt x="0" y="0"/>
                </a:moveTo>
                <a:lnTo>
                  <a:pt x="0" y="44564"/>
                </a:lnTo>
              </a:path>
              <a:path w="2468245" h="45084">
                <a:moveTo>
                  <a:pt x="494309" y="0"/>
                </a:moveTo>
                <a:lnTo>
                  <a:pt x="494309" y="44564"/>
                </a:lnTo>
              </a:path>
              <a:path w="2468245" h="45084">
                <a:moveTo>
                  <a:pt x="987404" y="0"/>
                </a:moveTo>
                <a:lnTo>
                  <a:pt x="987404" y="44564"/>
                </a:lnTo>
              </a:path>
              <a:path w="2468245" h="45084">
                <a:moveTo>
                  <a:pt x="1480405" y="0"/>
                </a:moveTo>
                <a:lnTo>
                  <a:pt x="1480405" y="44564"/>
                </a:lnTo>
              </a:path>
              <a:path w="2468245" h="45084">
                <a:moveTo>
                  <a:pt x="1973500" y="0"/>
                </a:moveTo>
                <a:lnTo>
                  <a:pt x="1973500" y="44564"/>
                </a:lnTo>
              </a:path>
              <a:path w="2468245" h="45084">
                <a:moveTo>
                  <a:pt x="2468029" y="0"/>
                </a:moveTo>
                <a:lnTo>
                  <a:pt x="2468029" y="44564"/>
                </a:lnTo>
              </a:path>
            </a:pathLst>
          </a:custGeom>
          <a:ln w="65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7316568" y="5943772"/>
            <a:ext cx="2368550" cy="439420"/>
          </a:xfrm>
          <a:custGeom>
            <a:avLst/>
            <a:gdLst/>
            <a:ahLst/>
            <a:cxnLst/>
            <a:rect l="l" t="t" r="r" b="b"/>
            <a:pathLst>
              <a:path w="2368550" h="439420">
                <a:moveTo>
                  <a:pt x="0" y="394972"/>
                </a:moveTo>
                <a:lnTo>
                  <a:pt x="81641" y="256222"/>
                </a:lnTo>
                <a:lnTo>
                  <a:pt x="163817" y="256222"/>
                </a:lnTo>
                <a:lnTo>
                  <a:pt x="244233" y="256222"/>
                </a:lnTo>
                <a:lnTo>
                  <a:pt x="326586" y="300032"/>
                </a:lnTo>
                <a:lnTo>
                  <a:pt x="408762" y="391307"/>
                </a:lnTo>
                <a:lnTo>
                  <a:pt x="489178" y="438960"/>
                </a:lnTo>
                <a:lnTo>
                  <a:pt x="571354" y="360334"/>
                </a:lnTo>
                <a:lnTo>
                  <a:pt x="653519" y="320189"/>
                </a:lnTo>
                <a:lnTo>
                  <a:pt x="735694" y="320189"/>
                </a:lnTo>
                <a:lnTo>
                  <a:pt x="816111" y="320189"/>
                </a:lnTo>
                <a:lnTo>
                  <a:pt x="898286" y="300032"/>
                </a:lnTo>
                <a:lnTo>
                  <a:pt x="980640" y="248892"/>
                </a:lnTo>
                <a:lnTo>
                  <a:pt x="1061056" y="250725"/>
                </a:lnTo>
                <a:lnTo>
                  <a:pt x="1143232" y="95672"/>
                </a:lnTo>
                <a:lnTo>
                  <a:pt x="1225397" y="0"/>
                </a:lnTo>
                <a:lnTo>
                  <a:pt x="1305824" y="0"/>
                </a:lnTo>
                <a:lnTo>
                  <a:pt x="1387989" y="0"/>
                </a:lnTo>
                <a:lnTo>
                  <a:pt x="1470164" y="81002"/>
                </a:lnTo>
                <a:lnTo>
                  <a:pt x="1550759" y="99337"/>
                </a:lnTo>
                <a:lnTo>
                  <a:pt x="1632934" y="250725"/>
                </a:lnTo>
                <a:lnTo>
                  <a:pt x="1715110" y="250725"/>
                </a:lnTo>
                <a:lnTo>
                  <a:pt x="1795526" y="250725"/>
                </a:lnTo>
                <a:lnTo>
                  <a:pt x="1877701" y="250725"/>
                </a:lnTo>
                <a:lnTo>
                  <a:pt x="1959867" y="250725"/>
                </a:lnTo>
                <a:lnTo>
                  <a:pt x="2042042" y="387642"/>
                </a:lnTo>
                <a:lnTo>
                  <a:pt x="2122458" y="298200"/>
                </a:lnTo>
                <a:lnTo>
                  <a:pt x="2204812" y="309194"/>
                </a:lnTo>
                <a:lnTo>
                  <a:pt x="2286987" y="356669"/>
                </a:lnTo>
                <a:lnTo>
                  <a:pt x="2367927" y="305529"/>
                </a:lnTo>
              </a:path>
            </a:pathLst>
          </a:custGeom>
          <a:ln w="10868">
            <a:solidFill>
              <a:srgbClr val="99999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1697076" y="4921315"/>
            <a:ext cx="156845" cy="141605"/>
          </a:xfrm>
          <a:custGeom>
            <a:avLst/>
            <a:gdLst/>
            <a:ahLst/>
            <a:cxnLst/>
            <a:rect l="l" t="t" r="r" b="b"/>
            <a:pathLst>
              <a:path w="156845" h="141604">
                <a:moveTo>
                  <a:pt x="78186" y="0"/>
                </a:moveTo>
                <a:lnTo>
                  <a:pt x="0" y="141356"/>
                </a:lnTo>
                <a:lnTo>
                  <a:pt x="156372" y="141356"/>
                </a:lnTo>
                <a:lnTo>
                  <a:pt x="78186" y="0"/>
                </a:lnTo>
                <a:close/>
              </a:path>
            </a:pathLst>
          </a:custGeom>
          <a:solidFill>
            <a:srgbClr val="00B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0355184" y="6599576"/>
            <a:ext cx="2468245" cy="45085"/>
          </a:xfrm>
          <a:custGeom>
            <a:avLst/>
            <a:gdLst/>
            <a:ahLst/>
            <a:cxnLst/>
            <a:rect l="l" t="t" r="r" b="b"/>
            <a:pathLst>
              <a:path w="2468245" h="45084">
                <a:moveTo>
                  <a:pt x="0" y="0"/>
                </a:moveTo>
                <a:lnTo>
                  <a:pt x="2468029" y="0"/>
                </a:lnTo>
              </a:path>
              <a:path w="2468245" h="45084">
                <a:moveTo>
                  <a:pt x="0" y="0"/>
                </a:moveTo>
                <a:lnTo>
                  <a:pt x="0" y="44564"/>
                </a:lnTo>
              </a:path>
              <a:path w="2468245" h="45084">
                <a:moveTo>
                  <a:pt x="494309" y="0"/>
                </a:moveTo>
                <a:lnTo>
                  <a:pt x="494309" y="44564"/>
                </a:lnTo>
              </a:path>
              <a:path w="2468245" h="45084">
                <a:moveTo>
                  <a:pt x="987404" y="0"/>
                </a:moveTo>
                <a:lnTo>
                  <a:pt x="987404" y="44564"/>
                </a:lnTo>
              </a:path>
              <a:path w="2468245" h="45084">
                <a:moveTo>
                  <a:pt x="1480405" y="0"/>
                </a:moveTo>
                <a:lnTo>
                  <a:pt x="1480405" y="44564"/>
                </a:lnTo>
              </a:path>
              <a:path w="2468245" h="45084">
                <a:moveTo>
                  <a:pt x="1973500" y="0"/>
                </a:moveTo>
                <a:lnTo>
                  <a:pt x="1973500" y="44564"/>
                </a:lnTo>
              </a:path>
              <a:path w="2468245" h="45084">
                <a:moveTo>
                  <a:pt x="2468029" y="0"/>
                </a:moveTo>
                <a:lnTo>
                  <a:pt x="2468029" y="44564"/>
                </a:lnTo>
              </a:path>
            </a:pathLst>
          </a:custGeom>
          <a:ln w="65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0380019" y="5992714"/>
            <a:ext cx="2335530" cy="354330"/>
          </a:xfrm>
          <a:custGeom>
            <a:avLst/>
            <a:gdLst/>
            <a:ahLst/>
            <a:cxnLst/>
            <a:rect l="l" t="t" r="r" b="b"/>
            <a:pathLst>
              <a:path w="2335529" h="354329">
                <a:moveTo>
                  <a:pt x="0" y="353915"/>
                </a:moveTo>
                <a:lnTo>
                  <a:pt x="79850" y="353915"/>
                </a:lnTo>
                <a:lnTo>
                  <a:pt x="160309" y="353915"/>
                </a:lnTo>
                <a:lnTo>
                  <a:pt x="240757" y="353915"/>
                </a:lnTo>
                <a:lnTo>
                  <a:pt x="322953" y="267960"/>
                </a:lnTo>
                <a:lnTo>
                  <a:pt x="403390" y="264285"/>
                </a:lnTo>
                <a:lnTo>
                  <a:pt x="483838" y="304608"/>
                </a:lnTo>
                <a:lnTo>
                  <a:pt x="564296" y="277122"/>
                </a:lnTo>
                <a:lnTo>
                  <a:pt x="644723" y="275290"/>
                </a:lnTo>
                <a:lnTo>
                  <a:pt x="725182" y="275290"/>
                </a:lnTo>
                <a:lnTo>
                  <a:pt x="805619" y="275290"/>
                </a:lnTo>
                <a:lnTo>
                  <a:pt x="886067" y="242474"/>
                </a:lnTo>
                <a:lnTo>
                  <a:pt x="966515" y="266128"/>
                </a:lnTo>
                <a:lnTo>
                  <a:pt x="1047004" y="158539"/>
                </a:lnTo>
                <a:lnTo>
                  <a:pt x="1127421" y="65432"/>
                </a:lnTo>
                <a:lnTo>
                  <a:pt x="1207848" y="0"/>
                </a:lnTo>
                <a:lnTo>
                  <a:pt x="1288264" y="0"/>
                </a:lnTo>
                <a:lnTo>
                  <a:pt x="1368680" y="0"/>
                </a:lnTo>
                <a:lnTo>
                  <a:pt x="1449275" y="70929"/>
                </a:lnTo>
                <a:lnTo>
                  <a:pt x="1529691" y="151199"/>
                </a:lnTo>
                <a:lnTo>
                  <a:pt x="1610108" y="136540"/>
                </a:lnTo>
                <a:lnTo>
                  <a:pt x="1690524" y="142037"/>
                </a:lnTo>
                <a:lnTo>
                  <a:pt x="1770940" y="258976"/>
                </a:lnTo>
                <a:lnTo>
                  <a:pt x="1851357" y="258976"/>
                </a:lnTo>
                <a:lnTo>
                  <a:pt x="1933532" y="258976"/>
                </a:lnTo>
                <a:lnTo>
                  <a:pt x="2014127" y="266128"/>
                </a:lnTo>
                <a:lnTo>
                  <a:pt x="2094543" y="206004"/>
                </a:lnTo>
                <a:lnTo>
                  <a:pt x="2174959" y="198674"/>
                </a:lnTo>
                <a:lnTo>
                  <a:pt x="2255376" y="198674"/>
                </a:lnTo>
                <a:lnTo>
                  <a:pt x="2335447" y="204171"/>
                </a:lnTo>
              </a:path>
            </a:pathLst>
          </a:custGeom>
          <a:ln w="10868">
            <a:solidFill>
              <a:srgbClr val="99999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5573427" y="7381973"/>
            <a:ext cx="156845" cy="141605"/>
          </a:xfrm>
          <a:custGeom>
            <a:avLst/>
            <a:gdLst/>
            <a:ahLst/>
            <a:cxnLst/>
            <a:rect l="l" t="t" r="r" b="b"/>
            <a:pathLst>
              <a:path w="156845" h="141604">
                <a:moveTo>
                  <a:pt x="78186" y="0"/>
                </a:moveTo>
                <a:lnTo>
                  <a:pt x="0" y="141356"/>
                </a:lnTo>
                <a:lnTo>
                  <a:pt x="156372" y="141356"/>
                </a:lnTo>
                <a:lnTo>
                  <a:pt x="78186" y="0"/>
                </a:lnTo>
                <a:close/>
              </a:path>
            </a:pathLst>
          </a:custGeom>
          <a:solidFill>
            <a:srgbClr val="00B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4241994" y="9060233"/>
            <a:ext cx="2468245" cy="45085"/>
          </a:xfrm>
          <a:custGeom>
            <a:avLst/>
            <a:gdLst/>
            <a:ahLst/>
            <a:cxnLst/>
            <a:rect l="l" t="t" r="r" b="b"/>
            <a:pathLst>
              <a:path w="2468245" h="45084">
                <a:moveTo>
                  <a:pt x="0" y="0"/>
                </a:moveTo>
                <a:lnTo>
                  <a:pt x="2468040" y="0"/>
                </a:lnTo>
              </a:path>
              <a:path w="2468245" h="45084">
                <a:moveTo>
                  <a:pt x="0" y="0"/>
                </a:moveTo>
                <a:lnTo>
                  <a:pt x="0" y="44564"/>
                </a:lnTo>
              </a:path>
              <a:path w="2468245" h="45084">
                <a:moveTo>
                  <a:pt x="494309" y="0"/>
                </a:moveTo>
                <a:lnTo>
                  <a:pt x="494309" y="44564"/>
                </a:lnTo>
              </a:path>
              <a:path w="2468245" h="45084">
                <a:moveTo>
                  <a:pt x="987404" y="0"/>
                </a:moveTo>
                <a:lnTo>
                  <a:pt x="987404" y="44564"/>
                </a:lnTo>
              </a:path>
              <a:path w="2468245" h="45084">
                <a:moveTo>
                  <a:pt x="1480415" y="0"/>
                </a:moveTo>
                <a:lnTo>
                  <a:pt x="1480415" y="44564"/>
                </a:lnTo>
              </a:path>
              <a:path w="2468245" h="45084">
                <a:moveTo>
                  <a:pt x="1973510" y="0"/>
                </a:moveTo>
                <a:lnTo>
                  <a:pt x="1973510" y="44564"/>
                </a:lnTo>
              </a:path>
              <a:path w="2468245" h="45084">
                <a:moveTo>
                  <a:pt x="2468040" y="0"/>
                </a:moveTo>
                <a:lnTo>
                  <a:pt x="2468040" y="44564"/>
                </a:lnTo>
              </a:path>
            </a:pathLst>
          </a:custGeom>
          <a:ln w="65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4090215" y="9123178"/>
            <a:ext cx="2432685" cy="2019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50" dirty="0">
                <a:latin typeface="Open Sans"/>
                <a:cs typeface="Open Sans"/>
              </a:rPr>
              <a:t>01-Jun</a:t>
            </a:r>
            <a:r>
              <a:rPr sz="1150" spc="160" dirty="0">
                <a:latin typeface="Open Sans"/>
                <a:cs typeface="Open Sans"/>
              </a:rPr>
              <a:t> </a:t>
            </a:r>
            <a:r>
              <a:rPr sz="1150" dirty="0">
                <a:latin typeface="Open Sans"/>
                <a:cs typeface="Open Sans"/>
              </a:rPr>
              <a:t>07-Jun</a:t>
            </a:r>
            <a:r>
              <a:rPr sz="1150" spc="170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13-</a:t>
            </a:r>
            <a:r>
              <a:rPr sz="1150" dirty="0">
                <a:latin typeface="Open Sans"/>
                <a:cs typeface="Open Sans"/>
              </a:rPr>
              <a:t>Jun</a:t>
            </a:r>
            <a:r>
              <a:rPr sz="1150" spc="175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19-</a:t>
            </a:r>
            <a:r>
              <a:rPr sz="1150" dirty="0">
                <a:latin typeface="Open Sans"/>
                <a:cs typeface="Open Sans"/>
              </a:rPr>
              <a:t>Jun</a:t>
            </a:r>
            <a:r>
              <a:rPr sz="1150" spc="185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25-</a:t>
            </a:r>
            <a:r>
              <a:rPr sz="1150" spc="-25" dirty="0">
                <a:latin typeface="Open Sans"/>
                <a:cs typeface="Open Sans"/>
              </a:rPr>
              <a:t>Jun</a:t>
            </a:r>
            <a:endParaRPr sz="1150">
              <a:latin typeface="Open Sans"/>
              <a:cs typeface="Open Sans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4258212" y="8519107"/>
            <a:ext cx="2377440" cy="355600"/>
          </a:xfrm>
          <a:custGeom>
            <a:avLst/>
            <a:gdLst/>
            <a:ahLst/>
            <a:cxnLst/>
            <a:rect l="l" t="t" r="r" b="b"/>
            <a:pathLst>
              <a:path w="2377440" h="355600">
                <a:moveTo>
                  <a:pt x="0" y="290870"/>
                </a:moveTo>
                <a:lnTo>
                  <a:pt x="82521" y="117483"/>
                </a:lnTo>
                <a:lnTo>
                  <a:pt x="164696" y="117483"/>
                </a:lnTo>
                <a:lnTo>
                  <a:pt x="245112" y="117483"/>
                </a:lnTo>
                <a:lnTo>
                  <a:pt x="327288" y="172287"/>
                </a:lnTo>
                <a:lnTo>
                  <a:pt x="409463" y="128477"/>
                </a:lnTo>
                <a:lnTo>
                  <a:pt x="491639" y="150288"/>
                </a:lnTo>
                <a:lnTo>
                  <a:pt x="573982" y="153953"/>
                </a:lnTo>
                <a:lnTo>
                  <a:pt x="656158" y="170455"/>
                </a:lnTo>
                <a:lnTo>
                  <a:pt x="738333" y="170455"/>
                </a:lnTo>
                <a:lnTo>
                  <a:pt x="820509" y="170455"/>
                </a:lnTo>
                <a:lnTo>
                  <a:pt x="900925" y="152121"/>
                </a:lnTo>
                <a:lnTo>
                  <a:pt x="983100" y="88342"/>
                </a:lnTo>
                <a:lnTo>
                  <a:pt x="1065276" y="46375"/>
                </a:lnTo>
                <a:lnTo>
                  <a:pt x="1147451" y="62678"/>
                </a:lnTo>
                <a:lnTo>
                  <a:pt x="1229795" y="0"/>
                </a:lnTo>
                <a:lnTo>
                  <a:pt x="1311970" y="0"/>
                </a:lnTo>
                <a:lnTo>
                  <a:pt x="1394146" y="0"/>
                </a:lnTo>
                <a:lnTo>
                  <a:pt x="1476321" y="119315"/>
                </a:lnTo>
                <a:lnTo>
                  <a:pt x="1556737" y="188779"/>
                </a:lnTo>
                <a:lnTo>
                  <a:pt x="1638913" y="247071"/>
                </a:lnTo>
                <a:lnTo>
                  <a:pt x="1721078" y="305529"/>
                </a:lnTo>
                <a:lnTo>
                  <a:pt x="1803253" y="343842"/>
                </a:lnTo>
                <a:lnTo>
                  <a:pt x="1885607" y="343842"/>
                </a:lnTo>
                <a:lnTo>
                  <a:pt x="1967783" y="343842"/>
                </a:lnTo>
                <a:lnTo>
                  <a:pt x="2049948" y="355570"/>
                </a:lnTo>
                <a:lnTo>
                  <a:pt x="2132123" y="349340"/>
                </a:lnTo>
                <a:lnTo>
                  <a:pt x="2214299" y="270892"/>
                </a:lnTo>
                <a:lnTo>
                  <a:pt x="2294715" y="256233"/>
                </a:lnTo>
                <a:lnTo>
                  <a:pt x="2377414" y="122980"/>
                </a:lnTo>
              </a:path>
            </a:pathLst>
          </a:custGeom>
          <a:ln w="10868">
            <a:solidFill>
              <a:srgbClr val="99999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2506365" y="7381973"/>
            <a:ext cx="156845" cy="141605"/>
          </a:xfrm>
          <a:custGeom>
            <a:avLst/>
            <a:gdLst/>
            <a:ahLst/>
            <a:cxnLst/>
            <a:rect l="l" t="t" r="r" b="b"/>
            <a:pathLst>
              <a:path w="156844" h="141604">
                <a:moveTo>
                  <a:pt x="78186" y="0"/>
                </a:moveTo>
                <a:lnTo>
                  <a:pt x="0" y="141356"/>
                </a:lnTo>
                <a:lnTo>
                  <a:pt x="156372" y="141356"/>
                </a:lnTo>
                <a:lnTo>
                  <a:pt x="78186" y="0"/>
                </a:lnTo>
                <a:close/>
              </a:path>
            </a:pathLst>
          </a:custGeom>
          <a:solidFill>
            <a:srgbClr val="00B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185406" y="9060233"/>
            <a:ext cx="2468245" cy="45085"/>
          </a:xfrm>
          <a:custGeom>
            <a:avLst/>
            <a:gdLst/>
            <a:ahLst/>
            <a:cxnLst/>
            <a:rect l="l" t="t" r="r" b="b"/>
            <a:pathLst>
              <a:path w="2468245" h="45084">
                <a:moveTo>
                  <a:pt x="0" y="0"/>
                </a:moveTo>
                <a:lnTo>
                  <a:pt x="2468040" y="0"/>
                </a:lnTo>
              </a:path>
              <a:path w="2468245" h="45084">
                <a:moveTo>
                  <a:pt x="0" y="0"/>
                </a:moveTo>
                <a:lnTo>
                  <a:pt x="0" y="44564"/>
                </a:lnTo>
              </a:path>
              <a:path w="2468245" h="45084">
                <a:moveTo>
                  <a:pt x="494309" y="0"/>
                </a:moveTo>
                <a:lnTo>
                  <a:pt x="494309" y="44564"/>
                </a:lnTo>
              </a:path>
              <a:path w="2468245" h="45084">
                <a:moveTo>
                  <a:pt x="987404" y="0"/>
                </a:moveTo>
                <a:lnTo>
                  <a:pt x="987404" y="44564"/>
                </a:lnTo>
              </a:path>
              <a:path w="2468245" h="45084">
                <a:moveTo>
                  <a:pt x="1480415" y="0"/>
                </a:moveTo>
                <a:lnTo>
                  <a:pt x="1480415" y="44564"/>
                </a:lnTo>
              </a:path>
              <a:path w="2468245" h="45084">
                <a:moveTo>
                  <a:pt x="1973510" y="0"/>
                </a:moveTo>
                <a:lnTo>
                  <a:pt x="1973510" y="44564"/>
                </a:lnTo>
              </a:path>
              <a:path w="2468245" h="45084">
                <a:moveTo>
                  <a:pt x="2468040" y="0"/>
                </a:moveTo>
                <a:lnTo>
                  <a:pt x="2468040" y="44564"/>
                </a:lnTo>
              </a:path>
            </a:pathLst>
          </a:custGeom>
          <a:ln w="65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 txBox="1"/>
          <p:nvPr/>
        </p:nvSpPr>
        <p:spPr>
          <a:xfrm>
            <a:off x="1033626" y="9123178"/>
            <a:ext cx="2432685" cy="2019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50" dirty="0">
                <a:latin typeface="Open Sans"/>
                <a:cs typeface="Open Sans"/>
              </a:rPr>
              <a:t>01-Jun</a:t>
            </a:r>
            <a:r>
              <a:rPr sz="1150" spc="160" dirty="0">
                <a:latin typeface="Open Sans"/>
                <a:cs typeface="Open Sans"/>
              </a:rPr>
              <a:t> </a:t>
            </a:r>
            <a:r>
              <a:rPr sz="1150" dirty="0">
                <a:latin typeface="Open Sans"/>
                <a:cs typeface="Open Sans"/>
              </a:rPr>
              <a:t>07-Jun</a:t>
            </a:r>
            <a:r>
              <a:rPr sz="1150" spc="170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13-</a:t>
            </a:r>
            <a:r>
              <a:rPr sz="1150" dirty="0">
                <a:latin typeface="Open Sans"/>
                <a:cs typeface="Open Sans"/>
              </a:rPr>
              <a:t>Jun</a:t>
            </a:r>
            <a:r>
              <a:rPr sz="1150" spc="175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19-</a:t>
            </a:r>
            <a:r>
              <a:rPr sz="1150" dirty="0">
                <a:latin typeface="Open Sans"/>
                <a:cs typeface="Open Sans"/>
              </a:rPr>
              <a:t>Jun</a:t>
            </a:r>
            <a:r>
              <a:rPr sz="1150" spc="185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25-</a:t>
            </a:r>
            <a:r>
              <a:rPr sz="1150" spc="-25" dirty="0">
                <a:latin typeface="Open Sans"/>
                <a:cs typeface="Open Sans"/>
              </a:rPr>
              <a:t>Jun</a:t>
            </a:r>
            <a:endParaRPr sz="1150">
              <a:latin typeface="Open Sans"/>
              <a:cs typeface="Open Sans"/>
            </a:endParaRPr>
          </a:p>
        </p:txBody>
      </p:sp>
      <p:sp>
        <p:nvSpPr>
          <p:cNvPr id="43" name="object 43"/>
          <p:cNvSpPr/>
          <p:nvPr/>
        </p:nvSpPr>
        <p:spPr>
          <a:xfrm>
            <a:off x="1201624" y="8519107"/>
            <a:ext cx="2377440" cy="355600"/>
          </a:xfrm>
          <a:custGeom>
            <a:avLst/>
            <a:gdLst/>
            <a:ahLst/>
            <a:cxnLst/>
            <a:rect l="l" t="t" r="r" b="b"/>
            <a:pathLst>
              <a:path w="2377440" h="355600">
                <a:moveTo>
                  <a:pt x="0" y="290870"/>
                </a:moveTo>
                <a:lnTo>
                  <a:pt x="82521" y="117483"/>
                </a:lnTo>
                <a:lnTo>
                  <a:pt x="164696" y="117483"/>
                </a:lnTo>
                <a:lnTo>
                  <a:pt x="245112" y="117483"/>
                </a:lnTo>
                <a:lnTo>
                  <a:pt x="327288" y="172287"/>
                </a:lnTo>
                <a:lnTo>
                  <a:pt x="409463" y="128477"/>
                </a:lnTo>
                <a:lnTo>
                  <a:pt x="491639" y="150288"/>
                </a:lnTo>
                <a:lnTo>
                  <a:pt x="573982" y="153953"/>
                </a:lnTo>
                <a:lnTo>
                  <a:pt x="656158" y="170455"/>
                </a:lnTo>
                <a:lnTo>
                  <a:pt x="738333" y="170455"/>
                </a:lnTo>
                <a:lnTo>
                  <a:pt x="820509" y="170455"/>
                </a:lnTo>
                <a:lnTo>
                  <a:pt x="900925" y="152121"/>
                </a:lnTo>
                <a:lnTo>
                  <a:pt x="983100" y="88342"/>
                </a:lnTo>
                <a:lnTo>
                  <a:pt x="1065276" y="46375"/>
                </a:lnTo>
                <a:lnTo>
                  <a:pt x="1147451" y="62678"/>
                </a:lnTo>
                <a:lnTo>
                  <a:pt x="1229795" y="0"/>
                </a:lnTo>
                <a:lnTo>
                  <a:pt x="1311970" y="0"/>
                </a:lnTo>
                <a:lnTo>
                  <a:pt x="1394146" y="0"/>
                </a:lnTo>
                <a:lnTo>
                  <a:pt x="1476321" y="119315"/>
                </a:lnTo>
                <a:lnTo>
                  <a:pt x="1556737" y="188779"/>
                </a:lnTo>
                <a:lnTo>
                  <a:pt x="1638913" y="247071"/>
                </a:lnTo>
                <a:lnTo>
                  <a:pt x="1721078" y="305529"/>
                </a:lnTo>
                <a:lnTo>
                  <a:pt x="1803253" y="343842"/>
                </a:lnTo>
                <a:lnTo>
                  <a:pt x="1885607" y="343842"/>
                </a:lnTo>
                <a:lnTo>
                  <a:pt x="1967783" y="343842"/>
                </a:lnTo>
                <a:lnTo>
                  <a:pt x="2049948" y="355570"/>
                </a:lnTo>
                <a:lnTo>
                  <a:pt x="2132123" y="349340"/>
                </a:lnTo>
                <a:lnTo>
                  <a:pt x="2214299" y="270892"/>
                </a:lnTo>
                <a:lnTo>
                  <a:pt x="2294715" y="256233"/>
                </a:lnTo>
                <a:lnTo>
                  <a:pt x="2377414" y="122980"/>
                </a:lnTo>
              </a:path>
            </a:pathLst>
          </a:custGeom>
          <a:ln w="10868">
            <a:solidFill>
              <a:srgbClr val="99999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8661431" y="7387209"/>
            <a:ext cx="156845" cy="141605"/>
          </a:xfrm>
          <a:custGeom>
            <a:avLst/>
            <a:gdLst/>
            <a:ahLst/>
            <a:cxnLst/>
            <a:rect l="l" t="t" r="r" b="b"/>
            <a:pathLst>
              <a:path w="156845" h="141604">
                <a:moveTo>
                  <a:pt x="78186" y="0"/>
                </a:moveTo>
                <a:lnTo>
                  <a:pt x="0" y="141356"/>
                </a:lnTo>
                <a:lnTo>
                  <a:pt x="156372" y="141356"/>
                </a:lnTo>
                <a:lnTo>
                  <a:pt x="78186" y="0"/>
                </a:lnTo>
                <a:close/>
              </a:path>
            </a:pathLst>
          </a:custGeom>
          <a:solidFill>
            <a:srgbClr val="00B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7298596" y="9060233"/>
            <a:ext cx="2468245" cy="45085"/>
          </a:xfrm>
          <a:custGeom>
            <a:avLst/>
            <a:gdLst/>
            <a:ahLst/>
            <a:cxnLst/>
            <a:rect l="l" t="t" r="r" b="b"/>
            <a:pathLst>
              <a:path w="2468245" h="45084">
                <a:moveTo>
                  <a:pt x="0" y="0"/>
                </a:moveTo>
                <a:lnTo>
                  <a:pt x="2468029" y="0"/>
                </a:lnTo>
              </a:path>
              <a:path w="2468245" h="45084">
                <a:moveTo>
                  <a:pt x="0" y="0"/>
                </a:moveTo>
                <a:lnTo>
                  <a:pt x="0" y="44564"/>
                </a:lnTo>
              </a:path>
              <a:path w="2468245" h="45084">
                <a:moveTo>
                  <a:pt x="494309" y="0"/>
                </a:moveTo>
                <a:lnTo>
                  <a:pt x="494309" y="44564"/>
                </a:lnTo>
              </a:path>
              <a:path w="2468245" h="45084">
                <a:moveTo>
                  <a:pt x="987404" y="0"/>
                </a:moveTo>
                <a:lnTo>
                  <a:pt x="987404" y="44564"/>
                </a:lnTo>
              </a:path>
              <a:path w="2468245" h="45084">
                <a:moveTo>
                  <a:pt x="1480405" y="0"/>
                </a:moveTo>
                <a:lnTo>
                  <a:pt x="1480405" y="44564"/>
                </a:lnTo>
              </a:path>
              <a:path w="2468245" h="45084">
                <a:moveTo>
                  <a:pt x="1973500" y="0"/>
                </a:moveTo>
                <a:lnTo>
                  <a:pt x="1973500" y="44564"/>
                </a:lnTo>
              </a:path>
              <a:path w="2468245" h="45084">
                <a:moveTo>
                  <a:pt x="2468029" y="0"/>
                </a:moveTo>
                <a:lnTo>
                  <a:pt x="2468029" y="44564"/>
                </a:lnTo>
              </a:path>
            </a:pathLst>
          </a:custGeom>
          <a:ln w="65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 txBox="1"/>
          <p:nvPr/>
        </p:nvSpPr>
        <p:spPr>
          <a:xfrm>
            <a:off x="7146814" y="9123178"/>
            <a:ext cx="2432685" cy="2019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50" dirty="0">
                <a:latin typeface="Open Sans"/>
                <a:cs typeface="Open Sans"/>
              </a:rPr>
              <a:t>01-Jun</a:t>
            </a:r>
            <a:r>
              <a:rPr sz="1150" spc="160" dirty="0">
                <a:latin typeface="Open Sans"/>
                <a:cs typeface="Open Sans"/>
              </a:rPr>
              <a:t> </a:t>
            </a:r>
            <a:r>
              <a:rPr sz="1150" dirty="0">
                <a:latin typeface="Open Sans"/>
                <a:cs typeface="Open Sans"/>
              </a:rPr>
              <a:t>07-Jun</a:t>
            </a:r>
            <a:r>
              <a:rPr sz="1150" spc="170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13-</a:t>
            </a:r>
            <a:r>
              <a:rPr sz="1150" dirty="0">
                <a:latin typeface="Open Sans"/>
                <a:cs typeface="Open Sans"/>
              </a:rPr>
              <a:t>Jun</a:t>
            </a:r>
            <a:r>
              <a:rPr sz="1150" spc="175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19-</a:t>
            </a:r>
            <a:r>
              <a:rPr sz="1150" dirty="0">
                <a:latin typeface="Open Sans"/>
                <a:cs typeface="Open Sans"/>
              </a:rPr>
              <a:t>Jun</a:t>
            </a:r>
            <a:r>
              <a:rPr sz="1150" spc="185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25-</a:t>
            </a:r>
            <a:r>
              <a:rPr sz="1150" spc="-25" dirty="0">
                <a:latin typeface="Open Sans"/>
                <a:cs typeface="Open Sans"/>
              </a:rPr>
              <a:t>Jun</a:t>
            </a:r>
            <a:endParaRPr sz="1150">
              <a:latin typeface="Open Sans"/>
              <a:cs typeface="Open Sans"/>
            </a:endParaRPr>
          </a:p>
        </p:txBody>
      </p:sp>
      <p:sp>
        <p:nvSpPr>
          <p:cNvPr id="47" name="object 47"/>
          <p:cNvSpPr/>
          <p:nvPr/>
        </p:nvSpPr>
        <p:spPr>
          <a:xfrm>
            <a:off x="7320929" y="8514757"/>
            <a:ext cx="2368550" cy="285750"/>
          </a:xfrm>
          <a:custGeom>
            <a:avLst/>
            <a:gdLst/>
            <a:ahLst/>
            <a:cxnLst/>
            <a:rect l="l" t="t" r="r" b="b"/>
            <a:pathLst>
              <a:path w="2368550" h="285750">
                <a:moveTo>
                  <a:pt x="0" y="285185"/>
                </a:moveTo>
                <a:lnTo>
                  <a:pt x="81641" y="221773"/>
                </a:lnTo>
                <a:lnTo>
                  <a:pt x="163817" y="221773"/>
                </a:lnTo>
                <a:lnTo>
                  <a:pt x="244233" y="221773"/>
                </a:lnTo>
                <a:lnTo>
                  <a:pt x="326586" y="152309"/>
                </a:lnTo>
                <a:lnTo>
                  <a:pt x="408762" y="121326"/>
                </a:lnTo>
                <a:lnTo>
                  <a:pt x="489178" y="177785"/>
                </a:lnTo>
                <a:lnTo>
                  <a:pt x="571354" y="205271"/>
                </a:lnTo>
                <a:lnTo>
                  <a:pt x="653519" y="143137"/>
                </a:lnTo>
                <a:lnTo>
                  <a:pt x="735694" y="143137"/>
                </a:lnTo>
                <a:lnTo>
                  <a:pt x="816111" y="143137"/>
                </a:lnTo>
                <a:lnTo>
                  <a:pt x="898286" y="115828"/>
                </a:lnTo>
                <a:lnTo>
                  <a:pt x="980640" y="66532"/>
                </a:lnTo>
                <a:lnTo>
                  <a:pt x="1061056" y="11727"/>
                </a:lnTo>
                <a:lnTo>
                  <a:pt x="1143232" y="11727"/>
                </a:lnTo>
                <a:lnTo>
                  <a:pt x="1225397" y="0"/>
                </a:lnTo>
                <a:lnTo>
                  <a:pt x="1305824" y="0"/>
                </a:lnTo>
                <a:lnTo>
                  <a:pt x="1387989" y="0"/>
                </a:lnTo>
                <a:lnTo>
                  <a:pt x="1470164" y="19057"/>
                </a:lnTo>
                <a:lnTo>
                  <a:pt x="1550759" y="31883"/>
                </a:lnTo>
                <a:lnTo>
                  <a:pt x="1632934" y="9894"/>
                </a:lnTo>
                <a:lnTo>
                  <a:pt x="1715110" y="8062"/>
                </a:lnTo>
                <a:lnTo>
                  <a:pt x="1795526" y="66532"/>
                </a:lnTo>
                <a:lnTo>
                  <a:pt x="1877701" y="66532"/>
                </a:lnTo>
                <a:lnTo>
                  <a:pt x="1959867" y="66532"/>
                </a:lnTo>
                <a:lnTo>
                  <a:pt x="2042042" y="75694"/>
                </a:lnTo>
                <a:lnTo>
                  <a:pt x="2122458" y="88342"/>
                </a:lnTo>
                <a:lnTo>
                  <a:pt x="2204812" y="2565"/>
                </a:lnTo>
                <a:lnTo>
                  <a:pt x="2286987" y="8062"/>
                </a:lnTo>
                <a:lnTo>
                  <a:pt x="2367927" y="22721"/>
                </a:lnTo>
              </a:path>
            </a:pathLst>
          </a:custGeom>
          <a:ln w="10868">
            <a:solidFill>
              <a:srgbClr val="99999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1697076" y="7381973"/>
            <a:ext cx="156845" cy="141605"/>
          </a:xfrm>
          <a:custGeom>
            <a:avLst/>
            <a:gdLst/>
            <a:ahLst/>
            <a:cxnLst/>
            <a:rect l="l" t="t" r="r" b="b"/>
            <a:pathLst>
              <a:path w="156845" h="141604">
                <a:moveTo>
                  <a:pt x="78186" y="0"/>
                </a:moveTo>
                <a:lnTo>
                  <a:pt x="0" y="141356"/>
                </a:lnTo>
                <a:lnTo>
                  <a:pt x="156372" y="141356"/>
                </a:lnTo>
                <a:lnTo>
                  <a:pt x="78186" y="0"/>
                </a:lnTo>
                <a:close/>
              </a:path>
            </a:pathLst>
          </a:custGeom>
          <a:solidFill>
            <a:srgbClr val="00B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0355186" y="9060233"/>
            <a:ext cx="2468245" cy="45085"/>
          </a:xfrm>
          <a:custGeom>
            <a:avLst/>
            <a:gdLst/>
            <a:ahLst/>
            <a:cxnLst/>
            <a:rect l="l" t="t" r="r" b="b"/>
            <a:pathLst>
              <a:path w="2468245" h="45084">
                <a:moveTo>
                  <a:pt x="0" y="0"/>
                </a:moveTo>
                <a:lnTo>
                  <a:pt x="2468029" y="0"/>
                </a:lnTo>
              </a:path>
              <a:path w="2468245" h="45084">
                <a:moveTo>
                  <a:pt x="0" y="0"/>
                </a:moveTo>
                <a:lnTo>
                  <a:pt x="0" y="44564"/>
                </a:lnTo>
              </a:path>
              <a:path w="2468245" h="45084">
                <a:moveTo>
                  <a:pt x="494309" y="0"/>
                </a:moveTo>
                <a:lnTo>
                  <a:pt x="494309" y="44564"/>
                </a:lnTo>
              </a:path>
              <a:path w="2468245" h="45084">
                <a:moveTo>
                  <a:pt x="987404" y="0"/>
                </a:moveTo>
                <a:lnTo>
                  <a:pt x="987404" y="44564"/>
                </a:lnTo>
              </a:path>
              <a:path w="2468245" h="45084">
                <a:moveTo>
                  <a:pt x="1480405" y="0"/>
                </a:moveTo>
                <a:lnTo>
                  <a:pt x="1480405" y="44564"/>
                </a:lnTo>
              </a:path>
              <a:path w="2468245" h="45084">
                <a:moveTo>
                  <a:pt x="1973500" y="0"/>
                </a:moveTo>
                <a:lnTo>
                  <a:pt x="1973500" y="44564"/>
                </a:lnTo>
              </a:path>
              <a:path w="2468245" h="45084">
                <a:moveTo>
                  <a:pt x="2468029" y="0"/>
                </a:moveTo>
                <a:lnTo>
                  <a:pt x="2468029" y="44564"/>
                </a:lnTo>
              </a:path>
            </a:pathLst>
          </a:custGeom>
          <a:ln w="651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 txBox="1"/>
          <p:nvPr/>
        </p:nvSpPr>
        <p:spPr>
          <a:xfrm>
            <a:off x="10203402" y="9123178"/>
            <a:ext cx="2432685" cy="2019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50" dirty="0">
                <a:latin typeface="Open Sans"/>
                <a:cs typeface="Open Sans"/>
              </a:rPr>
              <a:t>01-Jun</a:t>
            </a:r>
            <a:r>
              <a:rPr sz="1150" spc="160" dirty="0">
                <a:latin typeface="Open Sans"/>
                <a:cs typeface="Open Sans"/>
              </a:rPr>
              <a:t> </a:t>
            </a:r>
            <a:r>
              <a:rPr sz="1150" dirty="0">
                <a:latin typeface="Open Sans"/>
                <a:cs typeface="Open Sans"/>
              </a:rPr>
              <a:t>07-Jun</a:t>
            </a:r>
            <a:r>
              <a:rPr sz="1150" spc="170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13-</a:t>
            </a:r>
            <a:r>
              <a:rPr sz="1150" dirty="0">
                <a:latin typeface="Open Sans"/>
                <a:cs typeface="Open Sans"/>
              </a:rPr>
              <a:t>Jun</a:t>
            </a:r>
            <a:r>
              <a:rPr sz="1150" spc="175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19-</a:t>
            </a:r>
            <a:r>
              <a:rPr sz="1150" dirty="0">
                <a:latin typeface="Open Sans"/>
                <a:cs typeface="Open Sans"/>
              </a:rPr>
              <a:t>Jun</a:t>
            </a:r>
            <a:r>
              <a:rPr sz="1150" spc="185" dirty="0">
                <a:latin typeface="Open Sans"/>
                <a:cs typeface="Open Sans"/>
              </a:rPr>
              <a:t> </a:t>
            </a:r>
            <a:r>
              <a:rPr sz="1150" spc="-10" dirty="0">
                <a:latin typeface="Open Sans"/>
                <a:cs typeface="Open Sans"/>
              </a:rPr>
              <a:t>25-</a:t>
            </a:r>
            <a:r>
              <a:rPr sz="1150" spc="-25" dirty="0">
                <a:latin typeface="Open Sans"/>
                <a:cs typeface="Open Sans"/>
              </a:rPr>
              <a:t>Jun</a:t>
            </a:r>
            <a:endParaRPr sz="1150">
              <a:latin typeface="Open Sans"/>
              <a:cs typeface="Open Sans"/>
            </a:endParaRPr>
          </a:p>
        </p:txBody>
      </p:sp>
      <p:sp>
        <p:nvSpPr>
          <p:cNvPr id="51" name="object 51"/>
          <p:cNvSpPr/>
          <p:nvPr/>
        </p:nvSpPr>
        <p:spPr>
          <a:xfrm>
            <a:off x="10372922" y="8494853"/>
            <a:ext cx="2367915" cy="351790"/>
          </a:xfrm>
          <a:custGeom>
            <a:avLst/>
            <a:gdLst/>
            <a:ahLst/>
            <a:cxnLst/>
            <a:rect l="l" t="t" r="r" b="b"/>
            <a:pathLst>
              <a:path w="2367915" h="351790">
                <a:moveTo>
                  <a:pt x="0" y="311215"/>
                </a:moveTo>
                <a:lnTo>
                  <a:pt x="82521" y="267227"/>
                </a:lnTo>
                <a:lnTo>
                  <a:pt x="162937" y="267227"/>
                </a:lnTo>
                <a:lnTo>
                  <a:pt x="245112" y="267227"/>
                </a:lnTo>
                <a:lnTo>
                  <a:pt x="327288" y="177785"/>
                </a:lnTo>
                <a:lnTo>
                  <a:pt x="407704" y="287383"/>
                </a:lnTo>
                <a:lnTo>
                  <a:pt x="490058" y="302053"/>
                </a:lnTo>
                <a:lnTo>
                  <a:pt x="572233" y="325696"/>
                </a:lnTo>
                <a:lnTo>
                  <a:pt x="652650" y="296556"/>
                </a:lnTo>
                <a:lnTo>
                  <a:pt x="734815" y="296556"/>
                </a:lnTo>
                <a:lnTo>
                  <a:pt x="816990" y="296556"/>
                </a:lnTo>
                <a:lnTo>
                  <a:pt x="897407" y="296556"/>
                </a:lnTo>
                <a:lnTo>
                  <a:pt x="979582" y="276389"/>
                </a:lnTo>
                <a:lnTo>
                  <a:pt x="1061758" y="247249"/>
                </a:lnTo>
                <a:lnTo>
                  <a:pt x="1142352" y="228924"/>
                </a:lnTo>
                <a:lnTo>
                  <a:pt x="1224528" y="133985"/>
                </a:lnTo>
                <a:lnTo>
                  <a:pt x="1306693" y="133985"/>
                </a:lnTo>
                <a:lnTo>
                  <a:pt x="1387120" y="133985"/>
                </a:lnTo>
                <a:lnTo>
                  <a:pt x="1469285" y="79358"/>
                </a:lnTo>
                <a:lnTo>
                  <a:pt x="1551460" y="0"/>
                </a:lnTo>
                <a:lnTo>
                  <a:pt x="1631877" y="53705"/>
                </a:lnTo>
                <a:lnTo>
                  <a:pt x="1714230" y="205281"/>
                </a:lnTo>
                <a:lnTo>
                  <a:pt x="1796406" y="325696"/>
                </a:lnTo>
                <a:lnTo>
                  <a:pt x="1876822" y="325696"/>
                </a:lnTo>
                <a:lnTo>
                  <a:pt x="1958987" y="325696"/>
                </a:lnTo>
                <a:lnTo>
                  <a:pt x="2041162" y="351539"/>
                </a:lnTo>
                <a:lnTo>
                  <a:pt x="2121579" y="302053"/>
                </a:lnTo>
                <a:lnTo>
                  <a:pt x="2203754" y="203449"/>
                </a:lnTo>
                <a:lnTo>
                  <a:pt x="2285930" y="205281"/>
                </a:lnTo>
                <a:lnTo>
                  <a:pt x="2367404" y="194276"/>
                </a:lnTo>
              </a:path>
            </a:pathLst>
          </a:custGeom>
          <a:ln w="10868">
            <a:solidFill>
              <a:srgbClr val="99999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 txBox="1"/>
          <p:nvPr/>
        </p:nvSpPr>
        <p:spPr>
          <a:xfrm>
            <a:off x="8632268" y="9805248"/>
            <a:ext cx="4170045" cy="17653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950" dirty="0">
                <a:latin typeface="Open Sans"/>
                <a:cs typeface="Open Sans"/>
              </a:rPr>
              <a:t>*Dates</a:t>
            </a:r>
            <a:r>
              <a:rPr sz="950" spc="160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from</a:t>
            </a:r>
            <a:r>
              <a:rPr sz="950" spc="16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the</a:t>
            </a:r>
            <a:r>
              <a:rPr sz="950" spc="16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charts</a:t>
            </a:r>
            <a:r>
              <a:rPr sz="950" spc="160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are</a:t>
            </a:r>
            <a:r>
              <a:rPr sz="950" spc="16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extracted</a:t>
            </a:r>
            <a:r>
              <a:rPr sz="950" spc="16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from</a:t>
            </a:r>
            <a:r>
              <a:rPr sz="950" spc="160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01-Jun-2023</a:t>
            </a:r>
            <a:r>
              <a:rPr sz="950" spc="16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to</a:t>
            </a:r>
            <a:r>
              <a:rPr sz="950" spc="165" dirty="0">
                <a:latin typeface="Open Sans"/>
                <a:cs typeface="Open Sans"/>
              </a:rPr>
              <a:t> </a:t>
            </a:r>
            <a:r>
              <a:rPr sz="950" dirty="0">
                <a:latin typeface="Open Sans"/>
                <a:cs typeface="Open Sans"/>
              </a:rPr>
              <a:t>30-Jun-</a:t>
            </a:r>
            <a:r>
              <a:rPr sz="950" spc="-20" dirty="0">
                <a:latin typeface="Open Sans"/>
                <a:cs typeface="Open Sans"/>
              </a:rPr>
              <a:t>2023</a:t>
            </a:r>
            <a:endParaRPr sz="950">
              <a:latin typeface="Open Sans"/>
              <a:cs typeface="Open Sans"/>
            </a:endParaRPr>
          </a:p>
        </p:txBody>
      </p:sp>
      <p:graphicFrame>
        <p:nvGraphicFramePr>
          <p:cNvPr id="53" name="object 53"/>
          <p:cNvGraphicFramePr>
            <a:graphicFrameLocks noGrp="1"/>
          </p:cNvGraphicFramePr>
          <p:nvPr/>
        </p:nvGraphicFramePr>
        <p:xfrm>
          <a:off x="13601679" y="2447653"/>
          <a:ext cx="5507988" cy="58388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707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96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9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1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135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356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0957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62865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SPX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R="31115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EU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187325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spc="-2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AxJP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R="5080" algn="ct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JP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R="349250" algn="r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b="1" spc="-25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STI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82550" marB="0"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pPr marL="21018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300" b="1" spc="10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GROWTH 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44450" marB="0"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212725">
                        <a:lnSpc>
                          <a:spcPct val="100000"/>
                        </a:lnSpc>
                        <a:spcBef>
                          <a:spcPts val="28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Rev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FY23</a:t>
                      </a:r>
                      <a:r>
                        <a:rPr sz="1300" spc="1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6195" marB="0"/>
                </a:tc>
                <a:tc>
                  <a:txBody>
                    <a:bodyPr/>
                    <a:lstStyle/>
                    <a:p>
                      <a:pPr marL="62865" algn="ctr">
                        <a:lnSpc>
                          <a:spcPct val="100000"/>
                        </a:lnSpc>
                        <a:spcBef>
                          <a:spcPts val="28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4.5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6195" marB="0"/>
                </a:tc>
                <a:tc>
                  <a:txBody>
                    <a:bodyPr/>
                    <a:lstStyle/>
                    <a:p>
                      <a:pPr marR="31115" algn="ctr">
                        <a:lnSpc>
                          <a:spcPct val="100000"/>
                        </a:lnSpc>
                        <a:spcBef>
                          <a:spcPts val="28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4.3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6195" marB="0"/>
                </a:tc>
                <a:tc>
                  <a:txBody>
                    <a:bodyPr/>
                    <a:lstStyle/>
                    <a:p>
                      <a:pPr marL="200660">
                        <a:lnSpc>
                          <a:spcPct val="100000"/>
                        </a:lnSpc>
                        <a:spcBef>
                          <a:spcPts val="28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10.6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6195" marB="0"/>
                </a:tc>
                <a:tc>
                  <a:txBody>
                    <a:bodyPr/>
                    <a:lstStyle/>
                    <a:p>
                      <a:pPr marR="17780" algn="ctr">
                        <a:lnSpc>
                          <a:spcPct val="100000"/>
                        </a:lnSpc>
                        <a:spcBef>
                          <a:spcPts val="28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3.5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36195" marB="0"/>
                </a:tc>
                <a:tc>
                  <a:txBody>
                    <a:bodyPr/>
                    <a:lstStyle/>
                    <a:p>
                      <a:pPr marR="313690" algn="r">
                        <a:lnSpc>
                          <a:spcPct val="100000"/>
                        </a:lnSpc>
                        <a:spcBef>
                          <a:spcPts val="28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11.8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36195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085">
                <a:tc>
                  <a:txBody>
                    <a:bodyPr/>
                    <a:lstStyle/>
                    <a:p>
                      <a:pPr marL="212725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Rev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FY24</a:t>
                      </a:r>
                      <a:r>
                        <a:rPr sz="1300" spc="1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L="62865"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4.7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R="31115"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L="244475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8.7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R="17780"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R="365760" algn="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3.0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9085">
                <a:tc>
                  <a:txBody>
                    <a:bodyPr/>
                    <a:lstStyle/>
                    <a:p>
                      <a:pPr marL="212725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EPS</a:t>
                      </a:r>
                      <a:r>
                        <a:rPr sz="1300" spc="2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FY23</a:t>
                      </a:r>
                      <a:r>
                        <a:rPr sz="1300" spc="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L="68580"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2.5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R="30480"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L="244475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R="17780"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9.0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R="313690" algn="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21.9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720">
                <a:tc>
                  <a:txBody>
                    <a:bodyPr/>
                    <a:lstStyle/>
                    <a:p>
                      <a:pPr marL="212725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EPS</a:t>
                      </a:r>
                      <a:r>
                        <a:rPr sz="1300" spc="2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FY24</a:t>
                      </a:r>
                      <a:r>
                        <a:rPr sz="1300" spc="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L="75565"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10.4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R="30480"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5.7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L="201295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21.5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R="17780"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5.4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R="365125" algn="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pPr marL="21018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300" b="1" spc="11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VALUATION 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4450" marB="0"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5910">
                <a:tc>
                  <a:txBody>
                    <a:bodyPr/>
                    <a:lstStyle/>
                    <a:p>
                      <a:pPr marL="212725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P/E</a:t>
                      </a:r>
                      <a:r>
                        <a:rPr sz="1300" spc="1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(x)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/>
                </a:tc>
                <a:tc>
                  <a:txBody>
                    <a:bodyPr/>
                    <a:lstStyle/>
                    <a:p>
                      <a:pPr marL="75565" algn="ctr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20.4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/>
                </a:tc>
                <a:tc>
                  <a:txBody>
                    <a:bodyPr/>
                    <a:lstStyle/>
                    <a:p>
                      <a:pPr marR="18415" algn="ctr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13.0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/>
                </a:tc>
                <a:tc>
                  <a:txBody>
                    <a:bodyPr/>
                    <a:lstStyle/>
                    <a:p>
                      <a:pPr marL="201295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14.2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/>
                </a:tc>
                <a:tc>
                  <a:txBody>
                    <a:bodyPr/>
                    <a:lstStyle/>
                    <a:p>
                      <a:pPr marR="9525" algn="ctr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15.0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/>
                </a:tc>
                <a:tc>
                  <a:txBody>
                    <a:bodyPr/>
                    <a:lstStyle/>
                    <a:p>
                      <a:pPr marR="313690" algn="r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10.6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0830">
                <a:tc>
                  <a:txBody>
                    <a:bodyPr/>
                    <a:lstStyle/>
                    <a:p>
                      <a:pPr marL="21272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FCF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Yield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63500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3.9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R="30480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6.6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2444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5.2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R="17780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R="338455" algn="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N.A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3370">
                <a:tc>
                  <a:txBody>
                    <a:bodyPr/>
                    <a:lstStyle/>
                    <a:p>
                      <a:pPr marL="21272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P/B</a:t>
                      </a:r>
                      <a:r>
                        <a:rPr sz="1300" spc="1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(x)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63500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4.3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R="30480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24447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R="17145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R="365125" algn="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pPr marL="21018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300" b="1" spc="10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QUALITY 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4450" marB="0"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80670">
                <a:tc>
                  <a:txBody>
                    <a:bodyPr/>
                    <a:lstStyle/>
                    <a:p>
                      <a:pPr marL="212725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Net</a:t>
                      </a:r>
                      <a:r>
                        <a:rPr sz="1300" spc="2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Debt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/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EBITDA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1115" marB="0"/>
                </a:tc>
                <a:tc>
                  <a:txBody>
                    <a:bodyPr/>
                    <a:lstStyle/>
                    <a:p>
                      <a:pPr marL="63500"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1115" marB="0"/>
                </a:tc>
                <a:tc>
                  <a:txBody>
                    <a:bodyPr/>
                    <a:lstStyle/>
                    <a:p>
                      <a:pPr marR="30480"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1115" marB="0"/>
                </a:tc>
                <a:tc>
                  <a:txBody>
                    <a:bodyPr/>
                    <a:lstStyle/>
                    <a:p>
                      <a:pPr marL="244475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1115" marB="0"/>
                </a:tc>
                <a:tc>
                  <a:txBody>
                    <a:bodyPr/>
                    <a:lstStyle/>
                    <a:p>
                      <a:pPr marR="12065" algn="ct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1.1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1115" marB="0"/>
                </a:tc>
                <a:tc>
                  <a:txBody>
                    <a:bodyPr/>
                    <a:lstStyle/>
                    <a:p>
                      <a:pPr marR="338455" algn="r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N.A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1115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99085">
                <a:tc>
                  <a:txBody>
                    <a:bodyPr/>
                    <a:lstStyle/>
                    <a:p>
                      <a:pPr marL="212725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ROE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L="75565"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17.3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R="18415"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11.8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L="244475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9.7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R="17780"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8.4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R="365125" algn="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9.5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pPr marL="212725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Div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Yield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L="63500"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R="30480"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3.6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L="244475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R="17780"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R="365125" algn="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5.1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pPr marL="21018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300" b="1" spc="11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MOMENTUM 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4450" marB="0"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pPr marL="212725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1M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Return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L="63500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3.9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R="30480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L="220979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0.3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R="17780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6.3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R="365125" algn="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marL="212725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3M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Return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marL="6350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7.9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marR="3048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marL="220979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1.9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marR="9525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15.0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marR="335915" algn="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2.0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marL="212725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1Y</a:t>
                      </a:r>
                      <a:r>
                        <a:rPr sz="1300" spc="1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Return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marL="7620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16.3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marR="1778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13.7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marL="220979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2.7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marR="889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25.8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marR="365125" algn="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3.8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382905">
                <a:tc>
                  <a:txBody>
                    <a:bodyPr/>
                    <a:lstStyle/>
                    <a:p>
                      <a:pPr marL="213360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YTD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Return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620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15.9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3048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9.0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244475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9525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22.7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335915" algn="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1.2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48895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  <p:sp>
        <p:nvSpPr>
          <p:cNvPr id="54" name="object 54"/>
          <p:cNvSpPr txBox="1"/>
          <p:nvPr/>
        </p:nvSpPr>
        <p:spPr>
          <a:xfrm>
            <a:off x="17977733" y="8369274"/>
            <a:ext cx="1134110" cy="17653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950" dirty="0">
                <a:latin typeface="Open Sans"/>
                <a:cs typeface="Open Sans"/>
              </a:rPr>
              <a:t>Source:</a:t>
            </a:r>
            <a:r>
              <a:rPr sz="950" spc="70" dirty="0">
                <a:latin typeface="Open Sans"/>
                <a:cs typeface="Open Sans"/>
              </a:rPr>
              <a:t> </a:t>
            </a:r>
            <a:r>
              <a:rPr sz="950" spc="-10" dirty="0">
                <a:latin typeface="Open Sans"/>
                <a:cs typeface="Open Sans"/>
              </a:rPr>
              <a:t>Bloomberg</a:t>
            </a:r>
            <a:endParaRPr sz="950">
              <a:latin typeface="Open Sans"/>
              <a:cs typeface="Open Sans"/>
            </a:endParaRPr>
          </a:p>
        </p:txBody>
      </p:sp>
      <p:sp>
        <p:nvSpPr>
          <p:cNvPr id="55" name="object 55"/>
          <p:cNvSpPr/>
          <p:nvPr/>
        </p:nvSpPr>
        <p:spPr>
          <a:xfrm>
            <a:off x="1016178" y="9699001"/>
            <a:ext cx="11821160" cy="0"/>
          </a:xfrm>
          <a:custGeom>
            <a:avLst/>
            <a:gdLst/>
            <a:ahLst/>
            <a:cxnLst/>
            <a:rect l="l" t="t" r="r" b="b"/>
            <a:pathLst>
              <a:path w="11821160">
                <a:moveTo>
                  <a:pt x="0" y="0"/>
                </a:moveTo>
                <a:lnTo>
                  <a:pt x="11821126" y="0"/>
                </a:lnTo>
              </a:path>
            </a:pathLst>
          </a:custGeom>
          <a:ln w="31412">
            <a:solidFill>
              <a:srgbClr val="B3B3B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6" name="object 56"/>
          <p:cNvGrpSpPr/>
          <p:nvPr/>
        </p:nvGrpSpPr>
        <p:grpSpPr>
          <a:xfrm>
            <a:off x="0" y="11046783"/>
            <a:ext cx="20104100" cy="262255"/>
            <a:chOff x="0" y="11046783"/>
            <a:chExt cx="20104100" cy="262255"/>
          </a:xfrm>
        </p:grpSpPr>
        <p:sp>
          <p:nvSpPr>
            <p:cNvPr id="57" name="object 57"/>
            <p:cNvSpPr/>
            <p:nvPr/>
          </p:nvSpPr>
          <p:spPr>
            <a:xfrm>
              <a:off x="19109365" y="11046783"/>
              <a:ext cx="995044" cy="262255"/>
            </a:xfrm>
            <a:custGeom>
              <a:avLst/>
              <a:gdLst/>
              <a:ahLst/>
              <a:cxnLst/>
              <a:rect l="l" t="t" r="r" b="b"/>
              <a:pathLst>
                <a:path w="995044" h="262254">
                  <a:moveTo>
                    <a:pt x="994723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994723" y="261772"/>
                  </a:lnTo>
                  <a:lnTo>
                    <a:pt x="994723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8" name="object 58"/>
            <p:cNvSpPr/>
            <p:nvPr/>
          </p:nvSpPr>
          <p:spPr>
            <a:xfrm>
              <a:off x="0" y="11046783"/>
              <a:ext cx="19109690" cy="262255"/>
            </a:xfrm>
            <a:custGeom>
              <a:avLst/>
              <a:gdLst/>
              <a:ahLst/>
              <a:cxnLst/>
              <a:rect l="l" t="t" r="r" b="b"/>
              <a:pathLst>
                <a:path w="19109690" h="262254">
                  <a:moveTo>
                    <a:pt x="19109365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19109365" y="261772"/>
                  </a:lnTo>
                  <a:lnTo>
                    <a:pt x="19109365" y="0"/>
                  </a:lnTo>
                  <a:close/>
                </a:path>
              </a:pathLst>
            </a:custGeom>
            <a:solidFill>
              <a:srgbClr val="CC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9" name="object 59"/>
          <p:cNvSpPr/>
          <p:nvPr/>
        </p:nvSpPr>
        <p:spPr>
          <a:xfrm>
            <a:off x="17283177" y="769244"/>
            <a:ext cx="528320" cy="528320"/>
          </a:xfrm>
          <a:custGeom>
            <a:avLst/>
            <a:gdLst/>
            <a:ahLst/>
            <a:cxnLst/>
            <a:rect l="l" t="t" r="r" b="b"/>
            <a:pathLst>
              <a:path w="528319" h="528319">
                <a:moveTo>
                  <a:pt x="458587" y="458736"/>
                </a:moveTo>
                <a:lnTo>
                  <a:pt x="69238" y="458736"/>
                </a:lnTo>
                <a:lnTo>
                  <a:pt x="64043" y="471270"/>
                </a:lnTo>
                <a:lnTo>
                  <a:pt x="62504" y="485630"/>
                </a:lnTo>
                <a:lnTo>
                  <a:pt x="66280" y="500854"/>
                </a:lnTo>
                <a:lnTo>
                  <a:pt x="77028" y="515980"/>
                </a:lnTo>
                <a:lnTo>
                  <a:pt x="96555" y="527338"/>
                </a:lnTo>
                <a:lnTo>
                  <a:pt x="114315" y="528059"/>
                </a:lnTo>
                <a:lnTo>
                  <a:pt x="129978" y="522822"/>
                </a:lnTo>
                <a:lnTo>
                  <a:pt x="143215" y="516304"/>
                </a:lnTo>
                <a:lnTo>
                  <a:pt x="180272" y="501162"/>
                </a:lnTo>
                <a:lnTo>
                  <a:pt x="211011" y="493013"/>
                </a:lnTo>
                <a:lnTo>
                  <a:pt x="238024" y="489704"/>
                </a:lnTo>
                <a:lnTo>
                  <a:pt x="263902" y="489080"/>
                </a:lnTo>
                <a:lnTo>
                  <a:pt x="464492" y="489080"/>
                </a:lnTo>
                <a:lnTo>
                  <a:pt x="465348" y="485630"/>
                </a:lnTo>
                <a:lnTo>
                  <a:pt x="463809" y="471270"/>
                </a:lnTo>
                <a:lnTo>
                  <a:pt x="458587" y="458736"/>
                </a:lnTo>
                <a:close/>
              </a:path>
              <a:path w="528319" h="528319">
                <a:moveTo>
                  <a:pt x="464492" y="489080"/>
                </a:moveTo>
                <a:lnTo>
                  <a:pt x="263902" y="489080"/>
                </a:lnTo>
                <a:lnTo>
                  <a:pt x="289795" y="489704"/>
                </a:lnTo>
                <a:lnTo>
                  <a:pt x="316829" y="493013"/>
                </a:lnTo>
                <a:lnTo>
                  <a:pt x="347587" y="501162"/>
                </a:lnTo>
                <a:lnTo>
                  <a:pt x="384653" y="516304"/>
                </a:lnTo>
                <a:lnTo>
                  <a:pt x="397879" y="522822"/>
                </a:lnTo>
                <a:lnTo>
                  <a:pt x="413557" y="528059"/>
                </a:lnTo>
                <a:lnTo>
                  <a:pt x="431333" y="527338"/>
                </a:lnTo>
                <a:lnTo>
                  <a:pt x="450849" y="515980"/>
                </a:lnTo>
                <a:lnTo>
                  <a:pt x="461572" y="500854"/>
                </a:lnTo>
                <a:lnTo>
                  <a:pt x="464492" y="489080"/>
                </a:lnTo>
                <a:close/>
              </a:path>
              <a:path w="528319" h="528319">
                <a:moveTo>
                  <a:pt x="504875" y="458736"/>
                </a:moveTo>
                <a:lnTo>
                  <a:pt x="458587" y="458736"/>
                </a:lnTo>
                <a:lnTo>
                  <a:pt x="471141" y="463921"/>
                </a:lnTo>
                <a:lnTo>
                  <a:pt x="485503" y="465458"/>
                </a:lnTo>
                <a:lnTo>
                  <a:pt x="500739" y="461673"/>
                </a:lnTo>
                <a:lnTo>
                  <a:pt x="504875" y="458736"/>
                </a:lnTo>
                <a:close/>
              </a:path>
              <a:path w="528319" h="528319">
                <a:moveTo>
                  <a:pt x="42341" y="62604"/>
                </a:moveTo>
                <a:lnTo>
                  <a:pt x="27125" y="66377"/>
                </a:lnTo>
                <a:lnTo>
                  <a:pt x="12004" y="77114"/>
                </a:lnTo>
                <a:lnTo>
                  <a:pt x="714" y="96645"/>
                </a:lnTo>
                <a:lnTo>
                  <a:pt x="1" y="114424"/>
                </a:lnTo>
                <a:lnTo>
                  <a:pt x="5229" y="130102"/>
                </a:lnTo>
                <a:lnTo>
                  <a:pt x="11755" y="143332"/>
                </a:lnTo>
                <a:lnTo>
                  <a:pt x="26846" y="180372"/>
                </a:lnTo>
                <a:lnTo>
                  <a:pt x="34980" y="211117"/>
                </a:lnTo>
                <a:lnTo>
                  <a:pt x="38291" y="238223"/>
                </a:lnTo>
                <a:lnTo>
                  <a:pt x="38912" y="264050"/>
                </a:lnTo>
                <a:lnTo>
                  <a:pt x="38288" y="289885"/>
                </a:lnTo>
                <a:lnTo>
                  <a:pt x="34974" y="316939"/>
                </a:lnTo>
                <a:lnTo>
                  <a:pt x="26841" y="347687"/>
                </a:lnTo>
                <a:lnTo>
                  <a:pt x="11727" y="384748"/>
                </a:lnTo>
                <a:lnTo>
                  <a:pt x="5218" y="397963"/>
                </a:lnTo>
                <a:lnTo>
                  <a:pt x="0" y="413645"/>
                </a:lnTo>
                <a:lnTo>
                  <a:pt x="714" y="431428"/>
                </a:lnTo>
                <a:lnTo>
                  <a:pt x="12004" y="450945"/>
                </a:lnTo>
                <a:lnTo>
                  <a:pt x="27125" y="461673"/>
                </a:lnTo>
                <a:lnTo>
                  <a:pt x="42341" y="465446"/>
                </a:lnTo>
                <a:lnTo>
                  <a:pt x="56697" y="463916"/>
                </a:lnTo>
                <a:lnTo>
                  <a:pt x="69238" y="458736"/>
                </a:lnTo>
                <a:lnTo>
                  <a:pt x="504875" y="458736"/>
                </a:lnTo>
                <a:lnTo>
                  <a:pt x="515842" y="450945"/>
                </a:lnTo>
                <a:lnTo>
                  <a:pt x="527222" y="431428"/>
                </a:lnTo>
                <a:lnTo>
                  <a:pt x="527297" y="429616"/>
                </a:lnTo>
                <a:lnTo>
                  <a:pt x="98871" y="429616"/>
                </a:lnTo>
                <a:lnTo>
                  <a:pt x="98337" y="429197"/>
                </a:lnTo>
                <a:lnTo>
                  <a:pt x="205925" y="301034"/>
                </a:lnTo>
                <a:lnTo>
                  <a:pt x="215738" y="290665"/>
                </a:lnTo>
                <a:lnTo>
                  <a:pt x="220777" y="283348"/>
                </a:lnTo>
                <a:lnTo>
                  <a:pt x="222633" y="275607"/>
                </a:lnTo>
                <a:lnTo>
                  <a:pt x="222898" y="263967"/>
                </a:lnTo>
                <a:lnTo>
                  <a:pt x="220246" y="249978"/>
                </a:lnTo>
                <a:lnTo>
                  <a:pt x="214412" y="238223"/>
                </a:lnTo>
                <a:lnTo>
                  <a:pt x="208577" y="230125"/>
                </a:lnTo>
                <a:lnTo>
                  <a:pt x="205925" y="227109"/>
                </a:lnTo>
                <a:lnTo>
                  <a:pt x="98337" y="98893"/>
                </a:lnTo>
                <a:lnTo>
                  <a:pt x="98818" y="98390"/>
                </a:lnTo>
                <a:lnTo>
                  <a:pt x="527294" y="98390"/>
                </a:lnTo>
                <a:lnTo>
                  <a:pt x="527221" y="96645"/>
                </a:lnTo>
                <a:lnTo>
                  <a:pt x="515842" y="77114"/>
                </a:lnTo>
                <a:lnTo>
                  <a:pt x="504900" y="69344"/>
                </a:lnTo>
                <a:lnTo>
                  <a:pt x="458587" y="69344"/>
                </a:lnTo>
                <a:lnTo>
                  <a:pt x="69238" y="69313"/>
                </a:lnTo>
                <a:lnTo>
                  <a:pt x="56697" y="64135"/>
                </a:lnTo>
                <a:lnTo>
                  <a:pt x="42341" y="62604"/>
                </a:lnTo>
                <a:close/>
              </a:path>
              <a:path w="528319" h="528319">
                <a:moveTo>
                  <a:pt x="263902" y="305096"/>
                </a:moveTo>
                <a:lnTo>
                  <a:pt x="249885" y="307737"/>
                </a:lnTo>
                <a:lnTo>
                  <a:pt x="238118" y="313546"/>
                </a:lnTo>
                <a:lnTo>
                  <a:pt x="230018" y="319356"/>
                </a:lnTo>
                <a:lnTo>
                  <a:pt x="227003" y="321996"/>
                </a:lnTo>
                <a:lnTo>
                  <a:pt x="98871" y="429616"/>
                </a:lnTo>
                <a:lnTo>
                  <a:pt x="429101" y="429616"/>
                </a:lnTo>
                <a:lnTo>
                  <a:pt x="300875" y="321996"/>
                </a:lnTo>
                <a:lnTo>
                  <a:pt x="290567" y="312226"/>
                </a:lnTo>
                <a:lnTo>
                  <a:pt x="283280" y="307209"/>
                </a:lnTo>
                <a:lnTo>
                  <a:pt x="275547" y="305360"/>
                </a:lnTo>
                <a:lnTo>
                  <a:pt x="263902" y="305096"/>
                </a:lnTo>
                <a:close/>
              </a:path>
              <a:path w="528319" h="528319">
                <a:moveTo>
                  <a:pt x="527299" y="98506"/>
                </a:moveTo>
                <a:lnTo>
                  <a:pt x="429018" y="98506"/>
                </a:lnTo>
                <a:lnTo>
                  <a:pt x="429552" y="98935"/>
                </a:lnTo>
                <a:lnTo>
                  <a:pt x="321911" y="227109"/>
                </a:lnTo>
                <a:lnTo>
                  <a:pt x="312147" y="237446"/>
                </a:lnTo>
                <a:lnTo>
                  <a:pt x="307133" y="244739"/>
                </a:lnTo>
                <a:lnTo>
                  <a:pt x="305285" y="252453"/>
                </a:lnTo>
                <a:lnTo>
                  <a:pt x="305021" y="264050"/>
                </a:lnTo>
                <a:lnTo>
                  <a:pt x="307660" y="278090"/>
                </a:lnTo>
                <a:lnTo>
                  <a:pt x="313492" y="289921"/>
                </a:lnTo>
                <a:lnTo>
                  <a:pt x="319272" y="298008"/>
                </a:lnTo>
                <a:lnTo>
                  <a:pt x="321911" y="301034"/>
                </a:lnTo>
                <a:lnTo>
                  <a:pt x="429552" y="429166"/>
                </a:lnTo>
                <a:lnTo>
                  <a:pt x="429101" y="429616"/>
                </a:lnTo>
                <a:lnTo>
                  <a:pt x="527297" y="429616"/>
                </a:lnTo>
                <a:lnTo>
                  <a:pt x="527958" y="413641"/>
                </a:lnTo>
                <a:lnTo>
                  <a:pt x="522727" y="397950"/>
                </a:lnTo>
                <a:lnTo>
                  <a:pt x="516206" y="384717"/>
                </a:lnTo>
                <a:lnTo>
                  <a:pt x="501040" y="347675"/>
                </a:lnTo>
                <a:lnTo>
                  <a:pt x="492869" y="316915"/>
                </a:lnTo>
                <a:lnTo>
                  <a:pt x="489549" y="289885"/>
                </a:lnTo>
                <a:lnTo>
                  <a:pt x="488924" y="263967"/>
                </a:lnTo>
                <a:lnTo>
                  <a:pt x="489548" y="238223"/>
                </a:lnTo>
                <a:lnTo>
                  <a:pt x="492872" y="211113"/>
                </a:lnTo>
                <a:lnTo>
                  <a:pt x="501043" y="180370"/>
                </a:lnTo>
                <a:lnTo>
                  <a:pt x="516235" y="143300"/>
                </a:lnTo>
                <a:lnTo>
                  <a:pt x="522738" y="130089"/>
                </a:lnTo>
                <a:lnTo>
                  <a:pt x="527960" y="114420"/>
                </a:lnTo>
                <a:lnTo>
                  <a:pt x="527299" y="98506"/>
                </a:lnTo>
                <a:close/>
              </a:path>
              <a:path w="528319" h="528319">
                <a:moveTo>
                  <a:pt x="527294" y="98390"/>
                </a:moveTo>
                <a:lnTo>
                  <a:pt x="98818" y="98390"/>
                </a:lnTo>
                <a:lnTo>
                  <a:pt x="227003" y="206021"/>
                </a:lnTo>
                <a:lnTo>
                  <a:pt x="237333" y="215809"/>
                </a:lnTo>
                <a:lnTo>
                  <a:pt x="244620" y="220836"/>
                </a:lnTo>
                <a:lnTo>
                  <a:pt x="252323" y="222688"/>
                </a:lnTo>
                <a:lnTo>
                  <a:pt x="263902" y="222952"/>
                </a:lnTo>
                <a:lnTo>
                  <a:pt x="277980" y="220307"/>
                </a:lnTo>
                <a:lnTo>
                  <a:pt x="289767" y="214486"/>
                </a:lnTo>
                <a:lnTo>
                  <a:pt x="297865" y="208666"/>
                </a:lnTo>
                <a:lnTo>
                  <a:pt x="300875" y="206021"/>
                </a:lnTo>
                <a:lnTo>
                  <a:pt x="429018" y="98506"/>
                </a:lnTo>
                <a:lnTo>
                  <a:pt x="527299" y="98506"/>
                </a:lnTo>
                <a:close/>
              </a:path>
              <a:path w="528319" h="528319">
                <a:moveTo>
                  <a:pt x="485503" y="62608"/>
                </a:moveTo>
                <a:lnTo>
                  <a:pt x="471141" y="64149"/>
                </a:lnTo>
                <a:lnTo>
                  <a:pt x="458587" y="69344"/>
                </a:lnTo>
                <a:lnTo>
                  <a:pt x="504900" y="69344"/>
                </a:lnTo>
                <a:lnTo>
                  <a:pt x="500719" y="66377"/>
                </a:lnTo>
                <a:lnTo>
                  <a:pt x="485503" y="62608"/>
                </a:lnTo>
                <a:close/>
              </a:path>
              <a:path w="528319" h="528319">
                <a:moveTo>
                  <a:pt x="114315" y="0"/>
                </a:moveTo>
                <a:lnTo>
                  <a:pt x="96555" y="727"/>
                </a:lnTo>
                <a:lnTo>
                  <a:pt x="77028" y="12089"/>
                </a:lnTo>
                <a:lnTo>
                  <a:pt x="66293" y="27220"/>
                </a:lnTo>
                <a:lnTo>
                  <a:pt x="62516" y="42452"/>
                </a:lnTo>
                <a:lnTo>
                  <a:pt x="64053" y="56817"/>
                </a:lnTo>
                <a:lnTo>
                  <a:pt x="69238" y="69313"/>
                </a:lnTo>
                <a:lnTo>
                  <a:pt x="458601" y="69313"/>
                </a:lnTo>
                <a:lnTo>
                  <a:pt x="463826" y="56804"/>
                </a:lnTo>
                <a:lnTo>
                  <a:pt x="465374" y="42448"/>
                </a:lnTo>
                <a:lnTo>
                  <a:pt x="464519" y="39000"/>
                </a:lnTo>
                <a:lnTo>
                  <a:pt x="263902" y="39000"/>
                </a:lnTo>
                <a:lnTo>
                  <a:pt x="238029" y="38374"/>
                </a:lnTo>
                <a:lnTo>
                  <a:pt x="210999" y="35063"/>
                </a:lnTo>
                <a:lnTo>
                  <a:pt x="180250" y="26914"/>
                </a:lnTo>
                <a:lnTo>
                  <a:pt x="143215" y="11775"/>
                </a:lnTo>
                <a:lnTo>
                  <a:pt x="129978" y="5238"/>
                </a:lnTo>
                <a:lnTo>
                  <a:pt x="114315" y="0"/>
                </a:lnTo>
                <a:close/>
              </a:path>
              <a:path w="528319" h="528319">
                <a:moveTo>
                  <a:pt x="413557" y="0"/>
                </a:moveTo>
                <a:lnTo>
                  <a:pt x="397879" y="5238"/>
                </a:lnTo>
                <a:lnTo>
                  <a:pt x="384653" y="11775"/>
                </a:lnTo>
                <a:lnTo>
                  <a:pt x="347596" y="26914"/>
                </a:lnTo>
                <a:lnTo>
                  <a:pt x="316852" y="35063"/>
                </a:lnTo>
                <a:lnTo>
                  <a:pt x="289821" y="38374"/>
                </a:lnTo>
                <a:lnTo>
                  <a:pt x="263902" y="39000"/>
                </a:lnTo>
                <a:lnTo>
                  <a:pt x="464519" y="39000"/>
                </a:lnTo>
                <a:lnTo>
                  <a:pt x="461597" y="27219"/>
                </a:lnTo>
                <a:lnTo>
                  <a:pt x="450849" y="12089"/>
                </a:lnTo>
                <a:lnTo>
                  <a:pt x="431333" y="727"/>
                </a:lnTo>
                <a:lnTo>
                  <a:pt x="413557" y="0"/>
                </a:lnTo>
                <a:close/>
              </a:path>
            </a:pathLst>
          </a:custGeom>
          <a:solidFill>
            <a:srgbClr val="CC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7882314" y="792618"/>
            <a:ext cx="1215390" cy="481965"/>
          </a:xfrm>
          <a:custGeom>
            <a:avLst/>
            <a:gdLst/>
            <a:ahLst/>
            <a:cxnLst/>
            <a:rect l="l" t="t" r="r" b="b"/>
            <a:pathLst>
              <a:path w="1215390" h="481965">
                <a:moveTo>
                  <a:pt x="2711" y="5084"/>
                </a:moveTo>
                <a:lnTo>
                  <a:pt x="3109" y="10142"/>
                </a:lnTo>
                <a:lnTo>
                  <a:pt x="14422" y="13586"/>
                </a:lnTo>
                <a:lnTo>
                  <a:pt x="23838" y="19848"/>
                </a:lnTo>
                <a:lnTo>
                  <a:pt x="35480" y="71496"/>
                </a:lnTo>
                <a:lnTo>
                  <a:pt x="36834" y="121655"/>
                </a:lnTo>
                <a:lnTo>
                  <a:pt x="37685" y="181612"/>
                </a:lnTo>
                <a:lnTo>
                  <a:pt x="38057" y="252036"/>
                </a:lnTo>
                <a:lnTo>
                  <a:pt x="37770" y="319228"/>
                </a:lnTo>
                <a:lnTo>
                  <a:pt x="36777" y="379066"/>
                </a:lnTo>
                <a:lnTo>
                  <a:pt x="35002" y="425035"/>
                </a:lnTo>
                <a:lnTo>
                  <a:pt x="20581" y="463374"/>
                </a:lnTo>
                <a:lnTo>
                  <a:pt x="293" y="470976"/>
                </a:lnTo>
                <a:lnTo>
                  <a:pt x="0" y="476243"/>
                </a:lnTo>
                <a:lnTo>
                  <a:pt x="247416" y="476201"/>
                </a:lnTo>
                <a:lnTo>
                  <a:pt x="284178" y="472045"/>
                </a:lnTo>
                <a:lnTo>
                  <a:pt x="320351" y="459845"/>
                </a:lnTo>
                <a:lnTo>
                  <a:pt x="321536" y="459159"/>
                </a:lnTo>
                <a:lnTo>
                  <a:pt x="183134" y="459159"/>
                </a:lnTo>
                <a:lnTo>
                  <a:pt x="149880" y="457322"/>
                </a:lnTo>
                <a:lnTo>
                  <a:pt x="122788" y="406212"/>
                </a:lnTo>
                <a:lnTo>
                  <a:pt x="122264" y="359848"/>
                </a:lnTo>
                <a:lnTo>
                  <a:pt x="122093" y="319228"/>
                </a:lnTo>
                <a:lnTo>
                  <a:pt x="122031" y="236742"/>
                </a:lnTo>
                <a:lnTo>
                  <a:pt x="122288" y="172434"/>
                </a:lnTo>
                <a:lnTo>
                  <a:pt x="122770" y="114578"/>
                </a:lnTo>
                <a:lnTo>
                  <a:pt x="123461" y="69393"/>
                </a:lnTo>
                <a:lnTo>
                  <a:pt x="126144" y="31042"/>
                </a:lnTo>
                <a:lnTo>
                  <a:pt x="149796" y="22811"/>
                </a:lnTo>
                <a:lnTo>
                  <a:pt x="312006" y="22811"/>
                </a:lnTo>
                <a:lnTo>
                  <a:pt x="301032" y="17934"/>
                </a:lnTo>
                <a:lnTo>
                  <a:pt x="262100" y="8138"/>
                </a:lnTo>
                <a:lnTo>
                  <a:pt x="224982" y="5147"/>
                </a:lnTo>
                <a:lnTo>
                  <a:pt x="180032" y="5147"/>
                </a:lnTo>
                <a:lnTo>
                  <a:pt x="2711" y="5084"/>
                </a:lnTo>
                <a:close/>
              </a:path>
              <a:path w="1215390" h="481965">
                <a:moveTo>
                  <a:pt x="312006" y="22811"/>
                </a:moveTo>
                <a:lnTo>
                  <a:pt x="149796" y="22811"/>
                </a:lnTo>
                <a:lnTo>
                  <a:pt x="160752" y="22903"/>
                </a:lnTo>
                <a:lnTo>
                  <a:pt x="168608" y="23111"/>
                </a:lnTo>
                <a:lnTo>
                  <a:pt x="235534" y="32933"/>
                </a:lnTo>
                <a:lnTo>
                  <a:pt x="272698" y="50311"/>
                </a:lnTo>
                <a:lnTo>
                  <a:pt x="302312" y="75657"/>
                </a:lnTo>
                <a:lnTo>
                  <a:pt x="325029" y="107980"/>
                </a:lnTo>
                <a:lnTo>
                  <a:pt x="341506" y="146286"/>
                </a:lnTo>
                <a:lnTo>
                  <a:pt x="352400" y="189583"/>
                </a:lnTo>
                <a:lnTo>
                  <a:pt x="358348" y="236742"/>
                </a:lnTo>
                <a:lnTo>
                  <a:pt x="358287" y="239998"/>
                </a:lnTo>
                <a:lnTo>
                  <a:pt x="356726" y="302428"/>
                </a:lnTo>
                <a:lnTo>
                  <a:pt x="343429" y="356847"/>
                </a:lnTo>
                <a:lnTo>
                  <a:pt x="322024" y="399377"/>
                </a:lnTo>
                <a:lnTo>
                  <a:pt x="296062" y="429255"/>
                </a:lnTo>
                <a:lnTo>
                  <a:pt x="242363" y="453453"/>
                </a:lnTo>
                <a:lnTo>
                  <a:pt x="183134" y="459159"/>
                </a:lnTo>
                <a:lnTo>
                  <a:pt x="321536" y="459159"/>
                </a:lnTo>
                <a:lnTo>
                  <a:pt x="354634" y="439979"/>
                </a:lnTo>
                <a:lnTo>
                  <a:pt x="385637" y="412903"/>
                </a:lnTo>
                <a:lnTo>
                  <a:pt x="412103" y="378957"/>
                </a:lnTo>
                <a:lnTo>
                  <a:pt x="432688" y="338559"/>
                </a:lnTo>
                <a:lnTo>
                  <a:pt x="446067" y="292107"/>
                </a:lnTo>
                <a:lnTo>
                  <a:pt x="450918" y="239998"/>
                </a:lnTo>
                <a:lnTo>
                  <a:pt x="445316" y="181612"/>
                </a:lnTo>
                <a:lnTo>
                  <a:pt x="429452" y="132292"/>
                </a:lnTo>
                <a:lnTo>
                  <a:pt x="405209" y="91652"/>
                </a:lnTo>
                <a:lnTo>
                  <a:pt x="374470" y="59304"/>
                </a:lnTo>
                <a:lnTo>
                  <a:pt x="339116" y="34860"/>
                </a:lnTo>
                <a:lnTo>
                  <a:pt x="312006" y="22811"/>
                </a:lnTo>
                <a:close/>
              </a:path>
              <a:path w="1215390" h="481965">
                <a:moveTo>
                  <a:pt x="224202" y="5084"/>
                </a:moveTo>
                <a:lnTo>
                  <a:pt x="180032" y="5147"/>
                </a:lnTo>
                <a:lnTo>
                  <a:pt x="224982" y="5147"/>
                </a:lnTo>
                <a:lnTo>
                  <a:pt x="224202" y="5084"/>
                </a:lnTo>
                <a:close/>
              </a:path>
              <a:path w="1215390" h="481965">
                <a:moveTo>
                  <a:pt x="666314" y="5084"/>
                </a:moveTo>
                <a:lnTo>
                  <a:pt x="460352" y="5084"/>
                </a:lnTo>
                <a:lnTo>
                  <a:pt x="460708" y="9984"/>
                </a:lnTo>
                <a:lnTo>
                  <a:pt x="474812" y="13906"/>
                </a:lnTo>
                <a:lnTo>
                  <a:pt x="484720" y="23002"/>
                </a:lnTo>
                <a:lnTo>
                  <a:pt x="490502" y="38951"/>
                </a:lnTo>
                <a:lnTo>
                  <a:pt x="492225" y="63428"/>
                </a:lnTo>
                <a:lnTo>
                  <a:pt x="490540" y="422632"/>
                </a:lnTo>
                <a:lnTo>
                  <a:pt x="487912" y="444476"/>
                </a:lnTo>
                <a:lnTo>
                  <a:pt x="480648" y="458827"/>
                </a:lnTo>
                <a:lnTo>
                  <a:pt x="469676" y="467150"/>
                </a:lnTo>
                <a:lnTo>
                  <a:pt x="455923" y="470913"/>
                </a:lnTo>
                <a:lnTo>
                  <a:pt x="455661" y="476243"/>
                </a:lnTo>
                <a:lnTo>
                  <a:pt x="727946" y="476243"/>
                </a:lnTo>
                <a:lnTo>
                  <a:pt x="754593" y="474163"/>
                </a:lnTo>
                <a:lnTo>
                  <a:pt x="787388" y="465354"/>
                </a:lnTo>
                <a:lnTo>
                  <a:pt x="797801" y="459120"/>
                </a:lnTo>
                <a:lnTo>
                  <a:pt x="654295" y="459120"/>
                </a:lnTo>
                <a:lnTo>
                  <a:pt x="629738" y="458902"/>
                </a:lnTo>
                <a:lnTo>
                  <a:pt x="590307" y="455191"/>
                </a:lnTo>
                <a:lnTo>
                  <a:pt x="579322" y="433479"/>
                </a:lnTo>
                <a:lnTo>
                  <a:pt x="579519" y="401391"/>
                </a:lnTo>
                <a:lnTo>
                  <a:pt x="580484" y="322184"/>
                </a:lnTo>
                <a:lnTo>
                  <a:pt x="581737" y="247620"/>
                </a:lnTo>
                <a:lnTo>
                  <a:pt x="582712" y="193403"/>
                </a:lnTo>
                <a:lnTo>
                  <a:pt x="583741" y="138585"/>
                </a:lnTo>
                <a:lnTo>
                  <a:pt x="585647" y="40130"/>
                </a:lnTo>
                <a:lnTo>
                  <a:pt x="616762" y="21877"/>
                </a:lnTo>
                <a:lnTo>
                  <a:pt x="774715" y="21877"/>
                </a:lnTo>
                <a:lnTo>
                  <a:pt x="736555" y="9116"/>
                </a:lnTo>
                <a:lnTo>
                  <a:pt x="696644" y="5134"/>
                </a:lnTo>
                <a:lnTo>
                  <a:pt x="666314" y="5084"/>
                </a:lnTo>
                <a:close/>
              </a:path>
              <a:path w="1215390" h="481965">
                <a:moveTo>
                  <a:pt x="774715" y="21877"/>
                </a:moveTo>
                <a:lnTo>
                  <a:pt x="616762" y="21877"/>
                </a:lnTo>
                <a:lnTo>
                  <a:pt x="638409" y="22078"/>
                </a:lnTo>
                <a:lnTo>
                  <a:pt x="664235" y="24054"/>
                </a:lnTo>
                <a:lnTo>
                  <a:pt x="696397" y="34980"/>
                </a:lnTo>
                <a:lnTo>
                  <a:pt x="724522" y="63176"/>
                </a:lnTo>
                <a:lnTo>
                  <a:pt x="738239" y="116966"/>
                </a:lnTo>
                <a:lnTo>
                  <a:pt x="724714" y="173597"/>
                </a:lnTo>
                <a:lnTo>
                  <a:pt x="689049" y="205816"/>
                </a:lnTo>
                <a:lnTo>
                  <a:pt x="647915" y="220445"/>
                </a:lnTo>
                <a:lnTo>
                  <a:pt x="616766" y="224449"/>
                </a:lnTo>
                <a:lnTo>
                  <a:pt x="616222" y="228313"/>
                </a:lnTo>
                <a:lnTo>
                  <a:pt x="663048" y="234056"/>
                </a:lnTo>
                <a:lnTo>
                  <a:pt x="704099" y="247620"/>
                </a:lnTo>
                <a:lnTo>
                  <a:pt x="737440" y="271585"/>
                </a:lnTo>
                <a:lnTo>
                  <a:pt x="759538" y="308435"/>
                </a:lnTo>
                <a:lnTo>
                  <a:pt x="766856" y="360654"/>
                </a:lnTo>
                <a:lnTo>
                  <a:pt x="759172" y="404824"/>
                </a:lnTo>
                <a:lnTo>
                  <a:pt x="720340" y="448101"/>
                </a:lnTo>
                <a:lnTo>
                  <a:pt x="678289" y="458015"/>
                </a:lnTo>
                <a:lnTo>
                  <a:pt x="654295" y="459120"/>
                </a:lnTo>
                <a:lnTo>
                  <a:pt x="797801" y="459120"/>
                </a:lnTo>
                <a:lnTo>
                  <a:pt x="819789" y="445956"/>
                </a:lnTo>
                <a:lnTo>
                  <a:pt x="845254" y="412112"/>
                </a:lnTo>
                <a:lnTo>
                  <a:pt x="857240" y="359963"/>
                </a:lnTo>
                <a:lnTo>
                  <a:pt x="855313" y="332949"/>
                </a:lnTo>
                <a:lnTo>
                  <a:pt x="840792" y="294239"/>
                </a:lnTo>
                <a:lnTo>
                  <a:pt x="804315" y="254557"/>
                </a:lnTo>
                <a:lnTo>
                  <a:pt x="736522" y="224627"/>
                </a:lnTo>
                <a:lnTo>
                  <a:pt x="754695" y="215709"/>
                </a:lnTo>
                <a:lnTo>
                  <a:pt x="787456" y="193403"/>
                </a:lnTo>
                <a:lnTo>
                  <a:pt x="817482" y="156090"/>
                </a:lnTo>
                <a:lnTo>
                  <a:pt x="827451" y="102149"/>
                </a:lnTo>
                <a:lnTo>
                  <a:pt x="810591" y="51874"/>
                </a:lnTo>
                <a:lnTo>
                  <a:pt x="777415" y="22780"/>
                </a:lnTo>
                <a:lnTo>
                  <a:pt x="774715" y="21877"/>
                </a:lnTo>
                <a:close/>
              </a:path>
              <a:path w="1215390" h="481965">
                <a:moveTo>
                  <a:pt x="1135027" y="460757"/>
                </a:moveTo>
                <a:lnTo>
                  <a:pt x="895991" y="460757"/>
                </a:lnTo>
                <a:lnTo>
                  <a:pt x="903616" y="461950"/>
                </a:lnTo>
                <a:lnTo>
                  <a:pt x="942191" y="472471"/>
                </a:lnTo>
                <a:lnTo>
                  <a:pt x="966762" y="478034"/>
                </a:lnTo>
                <a:lnTo>
                  <a:pt x="987872" y="480490"/>
                </a:lnTo>
                <a:lnTo>
                  <a:pt x="1016063" y="481687"/>
                </a:lnTo>
                <a:lnTo>
                  <a:pt x="1069565" y="479493"/>
                </a:lnTo>
                <a:lnTo>
                  <a:pt x="1116428" y="469362"/>
                </a:lnTo>
                <a:lnTo>
                  <a:pt x="1135027" y="460757"/>
                </a:lnTo>
                <a:close/>
              </a:path>
              <a:path w="1215390" h="481965">
                <a:moveTo>
                  <a:pt x="878245" y="381303"/>
                </a:moveTo>
                <a:lnTo>
                  <a:pt x="878004" y="471908"/>
                </a:lnTo>
                <a:lnTo>
                  <a:pt x="883313" y="471625"/>
                </a:lnTo>
                <a:lnTo>
                  <a:pt x="886898" y="465827"/>
                </a:lnTo>
                <a:lnTo>
                  <a:pt x="890771" y="462126"/>
                </a:lnTo>
                <a:lnTo>
                  <a:pt x="895991" y="460757"/>
                </a:lnTo>
                <a:lnTo>
                  <a:pt x="1135027" y="460757"/>
                </a:lnTo>
                <a:lnTo>
                  <a:pt x="1136545" y="460055"/>
                </a:lnTo>
                <a:lnTo>
                  <a:pt x="1006220" y="460055"/>
                </a:lnTo>
                <a:lnTo>
                  <a:pt x="965552" y="455395"/>
                </a:lnTo>
                <a:lnTo>
                  <a:pt x="915741" y="432656"/>
                </a:lnTo>
                <a:lnTo>
                  <a:pt x="888162" y="399950"/>
                </a:lnTo>
                <a:lnTo>
                  <a:pt x="883439" y="381596"/>
                </a:lnTo>
                <a:lnTo>
                  <a:pt x="878245" y="381303"/>
                </a:lnTo>
                <a:close/>
              </a:path>
              <a:path w="1215390" h="481965">
                <a:moveTo>
                  <a:pt x="1073947" y="0"/>
                </a:moveTo>
                <a:lnTo>
                  <a:pt x="993393" y="4066"/>
                </a:lnTo>
                <a:lnTo>
                  <a:pt x="952115" y="15690"/>
                </a:lnTo>
                <a:lnTo>
                  <a:pt x="916194" y="37334"/>
                </a:lnTo>
                <a:lnTo>
                  <a:pt x="889240" y="71349"/>
                </a:lnTo>
                <a:lnTo>
                  <a:pt x="874863" y="120086"/>
                </a:lnTo>
                <a:lnTo>
                  <a:pt x="870922" y="159367"/>
                </a:lnTo>
                <a:lnTo>
                  <a:pt x="874121" y="183187"/>
                </a:lnTo>
                <a:lnTo>
                  <a:pt x="918181" y="223067"/>
                </a:lnTo>
                <a:lnTo>
                  <a:pt x="957883" y="246829"/>
                </a:lnTo>
                <a:lnTo>
                  <a:pt x="1005174" y="263194"/>
                </a:lnTo>
                <a:lnTo>
                  <a:pt x="1050363" y="275275"/>
                </a:lnTo>
                <a:lnTo>
                  <a:pt x="1083757" y="286185"/>
                </a:lnTo>
                <a:lnTo>
                  <a:pt x="1107860" y="304251"/>
                </a:lnTo>
                <a:lnTo>
                  <a:pt x="1120574" y="326549"/>
                </a:lnTo>
                <a:lnTo>
                  <a:pt x="1125217" y="348705"/>
                </a:lnTo>
                <a:lnTo>
                  <a:pt x="1125107" y="366340"/>
                </a:lnTo>
                <a:lnTo>
                  <a:pt x="1112300" y="410011"/>
                </a:lnTo>
                <a:lnTo>
                  <a:pt x="1086144" y="439183"/>
                </a:lnTo>
                <a:lnTo>
                  <a:pt x="1049749" y="455363"/>
                </a:lnTo>
                <a:lnTo>
                  <a:pt x="1006220" y="460055"/>
                </a:lnTo>
                <a:lnTo>
                  <a:pt x="1136545" y="460055"/>
                </a:lnTo>
                <a:lnTo>
                  <a:pt x="1155544" y="451264"/>
                </a:lnTo>
                <a:lnTo>
                  <a:pt x="1185808" y="425170"/>
                </a:lnTo>
                <a:lnTo>
                  <a:pt x="1206114" y="391050"/>
                </a:lnTo>
                <a:lnTo>
                  <a:pt x="1215355" y="348875"/>
                </a:lnTo>
                <a:lnTo>
                  <a:pt x="1210454" y="292006"/>
                </a:lnTo>
                <a:lnTo>
                  <a:pt x="1190287" y="251572"/>
                </a:lnTo>
                <a:lnTo>
                  <a:pt x="1160767" y="224539"/>
                </a:lnTo>
                <a:lnTo>
                  <a:pt x="1097303" y="198541"/>
                </a:lnTo>
                <a:lnTo>
                  <a:pt x="1075181" y="193508"/>
                </a:lnTo>
                <a:lnTo>
                  <a:pt x="1029142" y="181256"/>
                </a:lnTo>
                <a:lnTo>
                  <a:pt x="993566" y="165878"/>
                </a:lnTo>
                <a:lnTo>
                  <a:pt x="970713" y="142610"/>
                </a:lnTo>
                <a:lnTo>
                  <a:pt x="962839" y="106694"/>
                </a:lnTo>
                <a:lnTo>
                  <a:pt x="969543" y="74169"/>
                </a:lnTo>
                <a:lnTo>
                  <a:pt x="989776" y="45656"/>
                </a:lnTo>
                <a:lnTo>
                  <a:pt x="1024545" y="26123"/>
                </a:lnTo>
                <a:lnTo>
                  <a:pt x="1074857" y="20539"/>
                </a:lnTo>
                <a:lnTo>
                  <a:pt x="1185522" y="20539"/>
                </a:lnTo>
                <a:lnTo>
                  <a:pt x="1185431" y="15984"/>
                </a:lnTo>
                <a:lnTo>
                  <a:pt x="1163011" y="15984"/>
                </a:lnTo>
                <a:lnTo>
                  <a:pt x="1150551" y="12613"/>
                </a:lnTo>
                <a:lnTo>
                  <a:pt x="1120314" y="5079"/>
                </a:lnTo>
                <a:lnTo>
                  <a:pt x="1098346" y="1265"/>
                </a:lnTo>
                <a:lnTo>
                  <a:pt x="1073947" y="0"/>
                </a:lnTo>
                <a:close/>
              </a:path>
              <a:path w="1215390" h="481965">
                <a:moveTo>
                  <a:pt x="1185522" y="20539"/>
                </a:moveTo>
                <a:lnTo>
                  <a:pt x="1074857" y="20539"/>
                </a:lnTo>
                <a:lnTo>
                  <a:pt x="1118133" y="28098"/>
                </a:lnTo>
                <a:lnTo>
                  <a:pt x="1149862" y="43939"/>
                </a:lnTo>
                <a:lnTo>
                  <a:pt x="1170829" y="65532"/>
                </a:lnTo>
                <a:lnTo>
                  <a:pt x="1181817" y="90349"/>
                </a:lnTo>
                <a:lnTo>
                  <a:pt x="1186916" y="90422"/>
                </a:lnTo>
                <a:lnTo>
                  <a:pt x="1185522" y="20539"/>
                </a:lnTo>
                <a:close/>
              </a:path>
              <a:path w="1215390" h="481965">
                <a:moveTo>
                  <a:pt x="1185241" y="6456"/>
                </a:moveTo>
                <a:lnTo>
                  <a:pt x="1180717" y="6498"/>
                </a:lnTo>
                <a:lnTo>
                  <a:pt x="1179430" y="8068"/>
                </a:lnTo>
                <a:lnTo>
                  <a:pt x="1177451" y="10676"/>
                </a:lnTo>
                <a:lnTo>
                  <a:pt x="1173440" y="12047"/>
                </a:lnTo>
                <a:lnTo>
                  <a:pt x="1163011" y="15984"/>
                </a:lnTo>
                <a:lnTo>
                  <a:pt x="1185431" y="15984"/>
                </a:lnTo>
                <a:lnTo>
                  <a:pt x="1185241" y="64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 txBox="1"/>
          <p:nvPr/>
        </p:nvSpPr>
        <p:spPr>
          <a:xfrm>
            <a:off x="1003477" y="10460046"/>
            <a:ext cx="15755619" cy="492759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900" b="1" dirty="0">
                <a:solidFill>
                  <a:srgbClr val="4D4D4D"/>
                </a:solidFill>
                <a:latin typeface="Open Sans Semibold"/>
                <a:cs typeface="Open Sans Semibold"/>
              </a:rPr>
              <a:t>Updated</a:t>
            </a:r>
            <a:r>
              <a:rPr sz="900" b="1" spc="-5" dirty="0">
                <a:solidFill>
                  <a:srgbClr val="4D4D4D"/>
                </a:solidFill>
                <a:latin typeface="Open Sans Semibold"/>
                <a:cs typeface="Open Sans Semibold"/>
              </a:rPr>
              <a:t> </a:t>
            </a:r>
            <a:r>
              <a:rPr sz="900" b="1" dirty="0">
                <a:solidFill>
                  <a:srgbClr val="4D4D4D"/>
                </a:solidFill>
                <a:latin typeface="Open Sans Semibold"/>
                <a:cs typeface="Open Sans Semibold"/>
              </a:rPr>
              <a:t>as of 3rd July </a:t>
            </a:r>
            <a:r>
              <a:rPr sz="900" b="1" spc="-20" dirty="0">
                <a:solidFill>
                  <a:srgbClr val="4D4D4D"/>
                </a:solidFill>
                <a:latin typeface="Open Sans Semibold"/>
                <a:cs typeface="Open Sans Semibold"/>
              </a:rPr>
              <a:t>2023</a:t>
            </a:r>
            <a:endParaRPr sz="900">
              <a:latin typeface="Open Sans Semibold"/>
              <a:cs typeface="Open Sans Semibold"/>
            </a:endParaRPr>
          </a:p>
          <a:p>
            <a:pPr marL="12700" marR="5080">
              <a:lnSpc>
                <a:spcPct val="100000"/>
              </a:lnSpc>
              <a:spcBef>
                <a:spcPts val="270"/>
              </a:spcBef>
            </a:pP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 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Glossary for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deﬁnition of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 terms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used in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publication.</a:t>
            </a:r>
            <a:r>
              <a:rPr sz="900" spc="229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 contained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 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 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intended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only for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 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person 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whom it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has been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delivered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and should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not be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disseminated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 distributed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 third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parties without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our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prior written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consent.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DBS</a:t>
            </a:r>
            <a:r>
              <a:rPr sz="900" spc="-2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accepts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liability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whatsoever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with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respect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contents.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Disclaimer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found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Certain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©2020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MSCI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ESG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Research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LLC.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reproduced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permission.</a:t>
            </a:r>
            <a:endParaRPr sz="900">
              <a:latin typeface="Open Sans"/>
              <a:cs typeface="Open Sans"/>
            </a:endParaRPr>
          </a:p>
        </p:txBody>
      </p:sp>
      <p:sp>
        <p:nvSpPr>
          <p:cNvPr id="62" name="object 62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2666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spc="-25" dirty="0"/>
              <a:t>XX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1027298" y="1794353"/>
          <a:ext cx="18077809" cy="802766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4176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53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22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45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823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05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8079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6237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8201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172209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9874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5600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11950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508634">
                <a:tc gridSpan="2">
                  <a:txBody>
                    <a:bodyPr/>
                    <a:lstStyle/>
                    <a:p>
                      <a:pPr marR="201930" algn="r">
                        <a:lnSpc>
                          <a:spcPct val="100000"/>
                        </a:lnSpc>
                        <a:spcBef>
                          <a:spcPts val="910"/>
                        </a:spcBef>
                      </a:pP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S&amp;P500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115570" marB="0">
                    <a:solidFill>
                      <a:srgbClr val="0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95605" algn="ctr">
                        <a:lnSpc>
                          <a:spcPts val="1545"/>
                        </a:lnSpc>
                        <a:spcBef>
                          <a:spcPts val="405"/>
                        </a:spcBef>
                      </a:pP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Cons.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  <a:p>
                      <a:pPr marL="395605" algn="ctr">
                        <a:lnSpc>
                          <a:spcPts val="1545"/>
                        </a:lnSpc>
                      </a:pPr>
                      <a:r>
                        <a:rPr sz="1300" spc="-1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Disctionary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10185" marR="201930" indent="70485">
                        <a:lnSpc>
                          <a:spcPts val="1530"/>
                        </a:lnSpc>
                        <a:spcBef>
                          <a:spcPts val="465"/>
                        </a:spcBef>
                      </a:pP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Cons. Staples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9055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R="205740" algn="r">
                        <a:lnSpc>
                          <a:spcPct val="100000"/>
                        </a:lnSpc>
                        <a:spcBef>
                          <a:spcPts val="980"/>
                        </a:spcBef>
                      </a:pP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Energy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12446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969"/>
                        </a:spcBef>
                      </a:pP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Financials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123189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965"/>
                        </a:spcBef>
                      </a:pP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Healthcare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122555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R="635" algn="ctr">
                        <a:lnSpc>
                          <a:spcPct val="100000"/>
                        </a:lnSpc>
                        <a:spcBef>
                          <a:spcPts val="955"/>
                        </a:spcBef>
                      </a:pP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Industrials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121285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50190" marR="243204" indent="29845">
                        <a:lnSpc>
                          <a:spcPts val="1530"/>
                        </a:lnSpc>
                        <a:spcBef>
                          <a:spcPts val="425"/>
                        </a:spcBef>
                      </a:pPr>
                      <a:r>
                        <a:rPr sz="1300" b="1" spc="-2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Info Tech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3975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940"/>
                        </a:spcBef>
                      </a:pP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Materials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119380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38760" marR="240029" indent="76200">
                        <a:lnSpc>
                          <a:spcPts val="1530"/>
                        </a:lnSpc>
                        <a:spcBef>
                          <a:spcPts val="409"/>
                        </a:spcBef>
                      </a:pPr>
                      <a:r>
                        <a:rPr sz="1300" b="1" spc="-2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Real </a:t>
                      </a: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Estate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52069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67970">
                        <a:lnSpc>
                          <a:spcPts val="1545"/>
                        </a:lnSpc>
                        <a:spcBef>
                          <a:spcPts val="325"/>
                        </a:spcBef>
                      </a:pPr>
                      <a:r>
                        <a:rPr sz="1300" b="1" spc="-2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Comm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  <a:p>
                      <a:pPr marL="215265">
                        <a:lnSpc>
                          <a:spcPts val="1545"/>
                        </a:lnSpc>
                      </a:pPr>
                      <a:r>
                        <a:rPr sz="1300" spc="-1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Services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1275" marB="0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R="78105" algn="ctr">
                        <a:lnSpc>
                          <a:spcPct val="100000"/>
                        </a:lnSpc>
                        <a:spcBef>
                          <a:spcPts val="915"/>
                        </a:spcBef>
                      </a:pPr>
                      <a:r>
                        <a:rPr sz="1300" b="1" spc="-10" dirty="0">
                          <a:solidFill>
                            <a:srgbClr val="FFFFFF"/>
                          </a:solidFill>
                          <a:latin typeface="Open Sans Semibold"/>
                          <a:cs typeface="Open Sans Semibold"/>
                        </a:rPr>
                        <a:t>Utilities</a:t>
                      </a:r>
                      <a:endParaRPr sz="1300">
                        <a:latin typeface="Open Sans Semibold"/>
                        <a:cs typeface="Open Sans Semibold"/>
                      </a:endParaRPr>
                    </a:p>
                  </a:txBody>
                  <a:tcPr marL="0" marR="0" marT="116205" marB="0"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pPr marL="184785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300" b="1" spc="10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GROWTH 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44450" marB="0">
                    <a:lnR w="12700">
                      <a:solidFill>
                        <a:srgbClr val="CC0000"/>
                      </a:solidFill>
                      <a:prstDash val="solid"/>
                    </a:lnR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  <a:solidFill>
                      <a:srgbClr val="B3B3B3"/>
                    </a:solidFill>
                  </a:tcPr>
                </a:tc>
                <a:tc gridSpan="1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CC0000"/>
                      </a:solidFill>
                      <a:prstDash val="solid"/>
                    </a:lnL>
                    <a:solidFill>
                      <a:srgbClr val="B3B3B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2735">
                <a:tc>
                  <a:txBody>
                    <a:bodyPr/>
                    <a:lstStyle/>
                    <a:p>
                      <a:pPr marL="448309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Revenue</a:t>
                      </a:r>
                      <a:r>
                        <a:rPr sz="1300" spc="4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FY22</a:t>
                      </a:r>
                      <a:r>
                        <a:rPr sz="1300" spc="4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Actual</a:t>
                      </a:r>
                      <a:r>
                        <a:rPr sz="1300" spc="4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49530" marB="0"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3175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14.9%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37465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53390" algn="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9.7%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48260" marB="0">
                    <a:lnL w="12700">
                      <a:solidFill>
                        <a:srgbClr val="CC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9.3%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990" marB="0"/>
                </a:tc>
                <a:tc>
                  <a:txBody>
                    <a:bodyPr/>
                    <a:lstStyle/>
                    <a:p>
                      <a:pPr marL="257810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66.2%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46355" marB="0"/>
                </a:tc>
                <a:tc>
                  <a:txBody>
                    <a:bodyPr/>
                    <a:lstStyle/>
                    <a:p>
                      <a:pPr marL="8255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7.0%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13.2%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44450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17.5%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4318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13.6%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4191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21.5%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41275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10.9%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40005" marB="0"/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7.9%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39370" marB="0"/>
                </a:tc>
                <a:tc>
                  <a:txBody>
                    <a:bodyPr/>
                    <a:lstStyle/>
                    <a:p>
                      <a:pPr marR="78105" algn="ctr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16.6%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810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marL="448309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Revenue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FY23E</a:t>
                      </a:r>
                      <a:r>
                        <a:rPr sz="1300" spc="4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5244" marB="0"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3175"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4.4%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53390" algn="r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4.2%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53975" marB="0">
                    <a:lnL w="12700">
                      <a:solidFill>
                        <a:srgbClr val="CC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14.2%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53340" marB="0"/>
                </a:tc>
                <a:tc>
                  <a:txBody>
                    <a:bodyPr/>
                    <a:lstStyle/>
                    <a:p>
                      <a:pPr marL="27876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8.3%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825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9.4%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5.9%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4.7%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4.5%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26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2.6%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990" marB="0"/>
                </a:tc>
                <a:tc>
                  <a:txBody>
                    <a:bodyPr/>
                    <a:lstStyle/>
                    <a:p>
                      <a:pPr marR="635"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2.1%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355" marB="0"/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4.6%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R="78105" algn="ctr">
                        <a:lnSpc>
                          <a:spcPct val="100000"/>
                        </a:lnSpc>
                        <a:spcBef>
                          <a:spcPts val="34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4.2%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815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marL="448309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Revenue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FY24E</a:t>
                      </a:r>
                      <a:r>
                        <a:rPr sz="1300" spc="4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5244" marB="0"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3175"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4.7%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53390" algn="r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7.2%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975" marB="0">
                    <a:lnL w="12700">
                      <a:solidFill>
                        <a:srgbClr val="CC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3.7%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340" marB="0"/>
                </a:tc>
                <a:tc>
                  <a:txBody>
                    <a:bodyPr/>
                    <a:lstStyle/>
                    <a:p>
                      <a:pPr marL="27876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2.2%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825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3.8%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5.4%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4.8%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9.1%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26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1.1%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990" marB="0"/>
                </a:tc>
                <a:tc>
                  <a:txBody>
                    <a:bodyPr/>
                    <a:lstStyle/>
                    <a:p>
                      <a:pPr marR="635"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6.0%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355" marB="0"/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5.8%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R="78105" algn="ctr">
                        <a:lnSpc>
                          <a:spcPct val="100000"/>
                        </a:lnSpc>
                        <a:spcBef>
                          <a:spcPts val="34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2.2%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815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9085">
                <a:tc>
                  <a:txBody>
                    <a:bodyPr/>
                    <a:lstStyle/>
                    <a:p>
                      <a:pPr marL="448309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EPS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FY22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Actual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5244" marB="0"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3175"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12.3%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26720" algn="r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7.0%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975" marB="0">
                    <a:lnL w="12700">
                      <a:solidFill>
                        <a:srgbClr val="CC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1.5%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340" marB="0"/>
                </a:tc>
                <a:tc>
                  <a:txBody>
                    <a:bodyPr/>
                    <a:lstStyle/>
                    <a:p>
                      <a:pPr marR="198755" algn="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274.7%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825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-12.6%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11.2%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42.8%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16.2%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26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23.1%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990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12.8%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355" marB="0"/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4.9%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R="78105" algn="ctr">
                        <a:lnSpc>
                          <a:spcPct val="100000"/>
                        </a:lnSpc>
                        <a:spcBef>
                          <a:spcPts val="34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6.4%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815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085">
                <a:tc>
                  <a:txBody>
                    <a:bodyPr/>
                    <a:lstStyle/>
                    <a:p>
                      <a:pPr marL="448309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EPS</a:t>
                      </a:r>
                      <a:r>
                        <a:rPr sz="1300" spc="2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FY23E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5244" marB="0"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3175"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2.3%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05765" algn="r">
                        <a:lnSpc>
                          <a:spcPct val="100000"/>
                        </a:lnSpc>
                        <a:spcBef>
                          <a:spcPts val="43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25.6%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4610" marB="0">
                    <a:lnL w="12700">
                      <a:solidFill>
                        <a:srgbClr val="CC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6.2%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340" marB="0"/>
                </a:tc>
                <a:tc>
                  <a:txBody>
                    <a:bodyPr/>
                    <a:lstStyle/>
                    <a:p>
                      <a:pPr marR="219710" algn="r">
                        <a:lnSpc>
                          <a:spcPct val="100000"/>
                        </a:lnSpc>
                        <a:spcBef>
                          <a:spcPts val="414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-22.5%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704" marB="0"/>
                </a:tc>
                <a:tc>
                  <a:txBody>
                    <a:bodyPr/>
                    <a:lstStyle/>
                    <a:p>
                      <a:pPr marL="825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5.2%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-11.2%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17.5%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6.0%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26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-19.7%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7625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-49.5%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355" marB="0"/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359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8.8%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719" marB="0"/>
                </a:tc>
                <a:tc>
                  <a:txBody>
                    <a:bodyPr/>
                    <a:lstStyle/>
                    <a:p>
                      <a:pPr marR="78105" algn="ctr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6.2%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445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2895">
                <a:tc>
                  <a:txBody>
                    <a:bodyPr/>
                    <a:lstStyle/>
                    <a:p>
                      <a:pPr marL="448309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EPS</a:t>
                      </a:r>
                      <a:r>
                        <a:rPr sz="1300" spc="2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FY24E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5244" marB="0"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3175"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10.4%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05765" algn="r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16.2%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975" marB="0">
                    <a:lnL w="12700">
                      <a:solidFill>
                        <a:srgbClr val="CC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8.9%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340" marB="0"/>
                </a:tc>
                <a:tc>
                  <a:txBody>
                    <a:bodyPr/>
                    <a:lstStyle/>
                    <a:p>
                      <a:pPr marL="27876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2.5%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825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4.1%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8.5%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11.8%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19.0%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26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3.7%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990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10.3%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355" marB="0"/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16.8%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R="78105" algn="ctr">
                        <a:lnSpc>
                          <a:spcPct val="100000"/>
                        </a:lnSpc>
                        <a:spcBef>
                          <a:spcPts val="34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9.3%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815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pPr marL="184785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300" b="1" spc="11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VALUATION 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5244" marB="0">
                    <a:lnR w="12700">
                      <a:solidFill>
                        <a:srgbClr val="CC0000"/>
                      </a:solidFill>
                      <a:prstDash val="solid"/>
                    </a:lnR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  <a:solidFill>
                      <a:srgbClr val="B3B3B3"/>
                    </a:solidFill>
                  </a:tcPr>
                </a:tc>
                <a:tc gridSpan="1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CC0000"/>
                      </a:solidFill>
                      <a:prstDash val="solid"/>
                    </a:lnL>
                    <a:solidFill>
                      <a:srgbClr val="B3B3B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5115">
                <a:tc>
                  <a:txBody>
                    <a:bodyPr/>
                    <a:lstStyle/>
                    <a:p>
                      <a:pPr marL="448309">
                        <a:lnSpc>
                          <a:spcPct val="100000"/>
                        </a:lnSpc>
                        <a:spcBef>
                          <a:spcPts val="27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Price</a:t>
                      </a:r>
                      <a:r>
                        <a:rPr sz="1300" spc="2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to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Earnings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(P/E)*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4925" marB="0"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3175" algn="ctr">
                        <a:lnSpc>
                          <a:spcPct val="100000"/>
                        </a:lnSpc>
                        <a:spcBef>
                          <a:spcPts val="180"/>
                        </a:spcBef>
                      </a:pP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20.4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2286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74345" algn="r">
                        <a:lnSpc>
                          <a:spcPct val="100000"/>
                        </a:lnSpc>
                        <a:spcBef>
                          <a:spcPts val="265"/>
                        </a:spcBef>
                      </a:pP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27.4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3655" marB="0">
                    <a:lnL w="12700">
                      <a:solidFill>
                        <a:srgbClr val="CC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59"/>
                        </a:spcBef>
                      </a:pP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20.9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3019" marB="0"/>
                </a:tc>
                <a:tc>
                  <a:txBody>
                    <a:bodyPr/>
                    <a:lstStyle/>
                    <a:p>
                      <a:pPr marL="327025">
                        <a:lnSpc>
                          <a:spcPct val="100000"/>
                        </a:lnSpc>
                        <a:spcBef>
                          <a:spcPts val="25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10.8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1750" marB="0"/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244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13.7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1114" marB="0"/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235"/>
                        </a:spcBef>
                      </a:pP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18.0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29845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20.1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2857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20"/>
                        </a:spcBef>
                      </a:pP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30.7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2794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1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18.2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26670" marB="0"/>
                </a:tc>
                <a:tc>
                  <a:txBody>
                    <a:bodyPr/>
                    <a:lstStyle/>
                    <a:p>
                      <a:pPr marR="635" algn="ctr">
                        <a:lnSpc>
                          <a:spcPct val="100000"/>
                        </a:lnSpc>
                        <a:spcBef>
                          <a:spcPts val="204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36.4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26034" marB="0"/>
                </a:tc>
                <a:tc>
                  <a:txBody>
                    <a:bodyPr/>
                    <a:lstStyle/>
                    <a:p>
                      <a:pPr marL="9525" algn="ctr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18.1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24765" marB="0"/>
                </a:tc>
                <a:tc>
                  <a:txBody>
                    <a:bodyPr/>
                    <a:lstStyle/>
                    <a:p>
                      <a:pPr marR="78740" algn="ctr">
                        <a:lnSpc>
                          <a:spcPct val="100000"/>
                        </a:lnSpc>
                        <a:spcBef>
                          <a:spcPts val="185"/>
                        </a:spcBef>
                      </a:pP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17.6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23495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448309">
                        <a:lnSpc>
                          <a:spcPct val="100000"/>
                        </a:lnSpc>
                        <a:spcBef>
                          <a:spcPts val="48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Price/Earnings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Growth</a:t>
                      </a:r>
                      <a:r>
                        <a:rPr sz="1300" spc="4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(PEG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Ratio)</a:t>
                      </a:r>
                      <a:r>
                        <a:rPr sz="1300" spc="4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**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60960" marB="0"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5830">
                        <a:lnSpc>
                          <a:spcPct val="100000"/>
                        </a:lnSpc>
                        <a:spcBef>
                          <a:spcPts val="47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60325" marB="0">
                    <a:lnL w="12700">
                      <a:solidFill>
                        <a:srgbClr val="CC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6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9055" marB="0"/>
                </a:tc>
                <a:tc>
                  <a:txBody>
                    <a:bodyPr/>
                    <a:lstStyle/>
                    <a:p>
                      <a:pPr marL="3810" algn="ctr">
                        <a:lnSpc>
                          <a:spcPct val="100000"/>
                        </a:lnSpc>
                        <a:spcBef>
                          <a:spcPts val="459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0.9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8419" marB="0"/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45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latin typeface="Open Sans"/>
                          <a:cs typeface="Open Sans"/>
                        </a:rPr>
                        <a:t>24.0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7150" marB="0"/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44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latin typeface="Open Sans"/>
                          <a:cs typeface="Open Sans"/>
                        </a:rPr>
                        <a:t>13.5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5880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5244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4.7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97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2.3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340" marB="0"/>
                </a:tc>
                <a:tc>
                  <a:txBody>
                    <a:bodyPr/>
                    <a:lstStyle/>
                    <a:p>
                      <a:pPr marR="635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1.9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952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marR="78740" algn="ctr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marL="448309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20Y</a:t>
                      </a:r>
                      <a:r>
                        <a:rPr sz="1300" spc="2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Avg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Price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to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Earnings</a:t>
                      </a:r>
                      <a:r>
                        <a:rPr sz="1300" spc="2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(P/E)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5244" marB="0"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3175"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17.0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74345" algn="r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24.8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975" marB="0">
                    <a:lnL w="12700">
                      <a:solidFill>
                        <a:srgbClr val="CC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18.9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340" marB="0"/>
                </a:tc>
                <a:tc>
                  <a:txBody>
                    <a:bodyPr/>
                    <a:lstStyle/>
                    <a:p>
                      <a:pPr marL="32702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34.0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25.2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18.0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19.2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23.0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26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18.7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990" marB="0"/>
                </a:tc>
                <a:tc>
                  <a:txBody>
                    <a:bodyPr/>
                    <a:lstStyle/>
                    <a:p>
                      <a:pPr marR="635"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48.3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355" marB="0"/>
                </a:tc>
                <a:tc>
                  <a:txBody>
                    <a:bodyPr/>
                    <a:lstStyle/>
                    <a:p>
                      <a:pPr marL="9525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17.5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R="78740" algn="ctr">
                        <a:lnSpc>
                          <a:spcPct val="100000"/>
                        </a:lnSpc>
                        <a:spcBef>
                          <a:spcPts val="34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16.6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815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marL="448309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Free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Cash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Flow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Yield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5244" marB="0"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3175"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3.9%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53390" algn="r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2.2%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975" marB="0">
                    <a:lnL w="12700">
                      <a:solidFill>
                        <a:srgbClr val="CC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3.4%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340" marB="0"/>
                </a:tc>
                <a:tc>
                  <a:txBody>
                    <a:bodyPr/>
                    <a:lstStyle/>
                    <a:p>
                      <a:pPr marL="25781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13.2%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N.A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5.4%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3.6%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2.7%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26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4.1%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990" marB="0"/>
                </a:tc>
                <a:tc>
                  <a:txBody>
                    <a:bodyPr/>
                    <a:lstStyle/>
                    <a:p>
                      <a:pPr marR="635"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N.A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355" marB="0"/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4.2%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R="78105" algn="ctr">
                        <a:lnSpc>
                          <a:spcPct val="100000"/>
                        </a:lnSpc>
                        <a:spcBef>
                          <a:spcPts val="34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latin typeface="Open Sans"/>
                          <a:cs typeface="Open Sans"/>
                        </a:rPr>
                        <a:t>7.6%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815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0355">
                <a:tc>
                  <a:txBody>
                    <a:bodyPr/>
                    <a:lstStyle/>
                    <a:p>
                      <a:pPr marL="448309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Price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to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Book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(P/B)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5244" marB="0"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3175"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4.3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5830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9.8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975" marB="0">
                    <a:lnL w="12700">
                      <a:solidFill>
                        <a:srgbClr val="CC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6.3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340" marB="0"/>
                </a:tc>
                <a:tc>
                  <a:txBody>
                    <a:bodyPr/>
                    <a:lstStyle/>
                    <a:p>
                      <a:pPr marL="3810"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4.7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5.5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10.7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26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990" marB="0"/>
                </a:tc>
                <a:tc>
                  <a:txBody>
                    <a:bodyPr/>
                    <a:lstStyle/>
                    <a:p>
                      <a:pPr marR="635"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355" marB="0"/>
                </a:tc>
                <a:tc>
                  <a:txBody>
                    <a:bodyPr/>
                    <a:lstStyle/>
                    <a:p>
                      <a:pPr marL="9525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3.5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R="78740" algn="ctr">
                        <a:lnSpc>
                          <a:spcPct val="100000"/>
                        </a:lnSpc>
                        <a:spcBef>
                          <a:spcPts val="34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815" marB="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pPr marL="18478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b="1" spc="105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QUALITY 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>
                    <a:lnR w="12700">
                      <a:solidFill>
                        <a:srgbClr val="CC0000"/>
                      </a:solidFill>
                      <a:prstDash val="solid"/>
                    </a:lnR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  <a:solidFill>
                      <a:srgbClr val="B3B3B3"/>
                    </a:solidFill>
                  </a:tcPr>
                </a:tc>
                <a:tc gridSpan="1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CC0000"/>
                      </a:solidFill>
                      <a:prstDash val="solid"/>
                    </a:lnL>
                    <a:solidFill>
                      <a:srgbClr val="B3B3B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94640">
                <a:tc>
                  <a:txBody>
                    <a:bodyPr/>
                    <a:lstStyle/>
                    <a:p>
                      <a:pPr marL="448309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Net</a:t>
                      </a:r>
                      <a:r>
                        <a:rPr sz="1300" spc="2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Debt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/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EBITDA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3175" algn="ctr"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3937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925830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>
                    <a:lnL w="12700">
                      <a:solidFill>
                        <a:srgbClr val="CC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marL="3810" algn="ct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260" marB="0"/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N.A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990" marB="0"/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355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0.3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81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1.8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180" marB="0"/>
                </a:tc>
                <a:tc>
                  <a:txBody>
                    <a:bodyPr/>
                    <a:lstStyle/>
                    <a:p>
                      <a:pPr marR="635" algn="ctr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5.7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1910" marB="0"/>
                </a:tc>
                <a:tc>
                  <a:txBody>
                    <a:bodyPr/>
                    <a:lstStyle/>
                    <a:p>
                      <a:pPr marL="9525" algn="ctr">
                        <a:lnSpc>
                          <a:spcPct val="100000"/>
                        </a:lnSpc>
                        <a:spcBef>
                          <a:spcPts val="32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2.2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1275" marB="0"/>
                </a:tc>
                <a:tc>
                  <a:txBody>
                    <a:bodyPr/>
                    <a:lstStyle/>
                    <a:p>
                      <a:pPr marR="78740" algn="ctr">
                        <a:lnSpc>
                          <a:spcPct val="100000"/>
                        </a:lnSpc>
                        <a:spcBef>
                          <a:spcPts val="31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6.1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0005" marB="0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marL="448309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Return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on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Equity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5244" marB="0"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3175"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17.3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74345" algn="r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25.3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975" marB="0">
                    <a:lnL w="12700">
                      <a:solidFill>
                        <a:srgbClr val="CC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22.9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340" marB="0"/>
                </a:tc>
                <a:tc>
                  <a:txBody>
                    <a:bodyPr/>
                    <a:lstStyle/>
                    <a:p>
                      <a:pPr marL="32702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30.9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9.6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18.7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24.9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29.1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26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15.8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990" marB="0"/>
                </a:tc>
                <a:tc>
                  <a:txBody>
                    <a:bodyPr/>
                    <a:lstStyle/>
                    <a:p>
                      <a:pPr marR="635"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8.9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355" marB="0"/>
                </a:tc>
                <a:tc>
                  <a:txBody>
                    <a:bodyPr/>
                    <a:lstStyle/>
                    <a:p>
                      <a:pPr marL="9525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11.0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R="78740" algn="ctr">
                        <a:lnSpc>
                          <a:spcPct val="100000"/>
                        </a:lnSpc>
                        <a:spcBef>
                          <a:spcPts val="345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8.4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815" marB="0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marL="448309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Dividend</a:t>
                      </a:r>
                      <a:r>
                        <a:rPr sz="1300" spc="4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Yield</a:t>
                      </a:r>
                      <a:r>
                        <a:rPr sz="1300" spc="4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5244" marB="0"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3175"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53390" algn="r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0.9%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975" marB="0">
                    <a:lnL w="12700">
                      <a:solidFill>
                        <a:srgbClr val="CC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340" marB="0"/>
                </a:tc>
                <a:tc>
                  <a:txBody>
                    <a:bodyPr/>
                    <a:lstStyle/>
                    <a:p>
                      <a:pPr marL="30543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3.3%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825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2.0%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1.7%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1.8%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0.8%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26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2.0%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990" marB="0"/>
                </a:tc>
                <a:tc>
                  <a:txBody>
                    <a:bodyPr/>
                    <a:lstStyle/>
                    <a:p>
                      <a:pPr marR="635"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3.6%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355" marB="0"/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0.8%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R="78105" algn="ctr">
                        <a:lnSpc>
                          <a:spcPct val="100000"/>
                        </a:lnSpc>
                        <a:spcBef>
                          <a:spcPts val="34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3.4%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815" marB="0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marL="448309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Dividend</a:t>
                      </a:r>
                      <a:r>
                        <a:rPr sz="1300" spc="5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Payout</a:t>
                      </a:r>
                      <a:r>
                        <a:rPr sz="1300" spc="5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Ratio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5244" marB="0"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3175"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39.1%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05765" algn="r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33.3%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975" marB="0">
                    <a:lnL w="12700">
                      <a:solidFill>
                        <a:srgbClr val="CC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70.4%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340" marB="0"/>
                </a:tc>
                <a:tc>
                  <a:txBody>
                    <a:bodyPr/>
                    <a:lstStyle/>
                    <a:p>
                      <a:pPr marL="25781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30.7%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825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35.1%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41.8%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36.8%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30.6%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26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39.5%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990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121.7%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355" marB="0"/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26.6%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R="78105" algn="ctr">
                        <a:lnSpc>
                          <a:spcPct val="100000"/>
                        </a:lnSpc>
                        <a:spcBef>
                          <a:spcPts val="34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84.1%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815" marB="0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pPr marL="448309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EBITDA</a:t>
                      </a:r>
                      <a:r>
                        <a:rPr sz="1300" spc="4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Margin</a:t>
                      </a:r>
                      <a:r>
                        <a:rPr sz="1300" spc="5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5244" marB="0"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3175"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18.9%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05765" algn="r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14.7%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975" marB="0">
                    <a:lnL w="12700">
                      <a:solidFill>
                        <a:srgbClr val="CC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9.6%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340" marB="0"/>
                </a:tc>
                <a:tc>
                  <a:txBody>
                    <a:bodyPr/>
                    <a:lstStyle/>
                    <a:p>
                      <a:pPr marL="25781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24.3%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5" dirty="0">
                          <a:latin typeface="Open Sans"/>
                          <a:cs typeface="Open Sans"/>
                        </a:rPr>
                        <a:t>N.A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12.6%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16.5%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30.7%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26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19.5%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990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43.9%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355" marB="0"/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24.9%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R="78105" algn="ctr">
                        <a:lnSpc>
                          <a:spcPct val="100000"/>
                        </a:lnSpc>
                        <a:spcBef>
                          <a:spcPts val="34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29.0%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815" marB="0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pPr marL="184785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b="1" spc="110" dirty="0">
                          <a:solidFill>
                            <a:srgbClr val="FFFFFF"/>
                          </a:solidFill>
                          <a:latin typeface="Open Sans"/>
                          <a:cs typeface="Open Sans"/>
                        </a:rPr>
                        <a:t>MOMENTUM 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>
                    <a:lnR w="12700">
                      <a:solidFill>
                        <a:srgbClr val="CC0000"/>
                      </a:solidFill>
                      <a:prstDash val="solid"/>
                    </a:lnR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  <a:solidFill>
                      <a:srgbClr val="B3B3B3"/>
                    </a:solidFill>
                  </a:tcPr>
                </a:tc>
                <a:tc gridSpan="1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CC0000"/>
                      </a:solidFill>
                      <a:prstDash val="solid"/>
                    </a:lnL>
                    <a:solidFill>
                      <a:srgbClr val="B3B3B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97815">
                <a:tc>
                  <a:txBody>
                    <a:bodyPr/>
                    <a:lstStyle/>
                    <a:p>
                      <a:pPr marL="448309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1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Month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Return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975" marB="0"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3175" algn="ctr">
                        <a:lnSpc>
                          <a:spcPct val="100000"/>
                        </a:lnSpc>
                        <a:spcBef>
                          <a:spcPts val="33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3.9%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191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53390" algn="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8.3%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340" marB="0">
                    <a:lnL w="12700">
                      <a:solidFill>
                        <a:srgbClr val="CC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1.5%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305435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2.2%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marL="8255" algn="ctr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3.1%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2.1%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6.6%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26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4.6%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99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5.9%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355" marB="0"/>
                </a:tc>
                <a:tc>
                  <a:txBody>
                    <a:bodyPr/>
                    <a:lstStyle/>
                    <a:p>
                      <a:pPr marR="635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2.7%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34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1.3%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815" marB="0"/>
                </a:tc>
                <a:tc>
                  <a:txBody>
                    <a:bodyPr/>
                    <a:lstStyle/>
                    <a:p>
                      <a:pPr marR="78105"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1.2%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180" marB="0"/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99085">
                <a:tc>
                  <a:txBody>
                    <a:bodyPr/>
                    <a:lstStyle/>
                    <a:p>
                      <a:pPr marL="448309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3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Month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Return</a:t>
                      </a:r>
                      <a:r>
                        <a:rPr sz="1300" spc="3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5244" marB="0"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3175" algn="ctr">
                        <a:lnSpc>
                          <a:spcPct val="100000"/>
                        </a:lnSpc>
                        <a:spcBef>
                          <a:spcPts val="34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7.9%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815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05765" algn="r">
                        <a:lnSpc>
                          <a:spcPct val="100000"/>
                        </a:lnSpc>
                        <a:spcBef>
                          <a:spcPts val="43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15.4%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4610" marB="0">
                    <a:lnL w="12700">
                      <a:solidFill>
                        <a:srgbClr val="CC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0.7%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340" marB="0"/>
                </a:tc>
                <a:tc>
                  <a:txBody>
                    <a:bodyPr/>
                    <a:lstStyle/>
                    <a:p>
                      <a:pPr marL="278765">
                        <a:lnSpc>
                          <a:spcPct val="100000"/>
                        </a:lnSpc>
                        <a:spcBef>
                          <a:spcPts val="414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6.4%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704" marB="0"/>
                </a:tc>
                <a:tc>
                  <a:txBody>
                    <a:bodyPr/>
                    <a:lstStyle/>
                    <a:p>
                      <a:pPr marL="8255" algn="ctr">
                        <a:lnSpc>
                          <a:spcPct val="100000"/>
                        </a:lnSpc>
                        <a:spcBef>
                          <a:spcPts val="40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4.6%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143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1.4%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5.8%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17.0%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26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2.1%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7625" marB="0"/>
                </a:tc>
                <a:tc>
                  <a:txBody>
                    <a:bodyPr/>
                    <a:lstStyle/>
                    <a:p>
                      <a:pPr marR="635"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1.8%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355" marB="0"/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12.2%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R="78105" algn="ctr">
                        <a:lnSpc>
                          <a:spcPct val="100000"/>
                        </a:lnSpc>
                        <a:spcBef>
                          <a:spcPts val="350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2.6%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4450" marB="0"/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marL="448309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1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Year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Return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5244" marB="0"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3175"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16.3%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05765" algn="r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21.1%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975" marB="0">
                    <a:lnL w="12700">
                      <a:solidFill>
                        <a:srgbClr val="CC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2.4%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340" marB="0"/>
                </a:tc>
                <a:tc>
                  <a:txBody>
                    <a:bodyPr/>
                    <a:lstStyle/>
                    <a:p>
                      <a:pPr marL="25781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12.5%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825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5.7%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2.4%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21.9%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38.5%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26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11.9%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990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9.2%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355" marB="0"/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15.4%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R="78105" algn="ctr">
                        <a:lnSpc>
                          <a:spcPct val="100000"/>
                        </a:lnSpc>
                        <a:spcBef>
                          <a:spcPts val="345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8.9%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815" marB="0"/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marL="448309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Year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to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Date</a:t>
                      </a:r>
                      <a:r>
                        <a:rPr sz="1300" spc="3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Return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25" dirty="0">
                          <a:latin typeface="Open Sans"/>
                          <a:cs typeface="Open Sans"/>
                        </a:rPr>
                        <a:t>(%)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5244" marB="0"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3175"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15.9%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05765" algn="r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32.3%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975" marB="0">
                    <a:lnL w="12700">
                      <a:solidFill>
                        <a:srgbClr val="CC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0.0%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340" marB="0"/>
                </a:tc>
                <a:tc>
                  <a:txBody>
                    <a:bodyPr/>
                    <a:lstStyle/>
                    <a:p>
                      <a:pPr marL="27876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7.3%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/>
                </a:tc>
                <a:tc>
                  <a:txBody>
                    <a:bodyPr/>
                    <a:lstStyle/>
                    <a:p>
                      <a:pPr marL="8255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1.5%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2.3%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/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9.2%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42.1%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26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6.6%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990" marB="0"/>
                </a:tc>
                <a:tc>
                  <a:txBody>
                    <a:bodyPr/>
                    <a:lstStyle/>
                    <a:p>
                      <a:pPr marR="635"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1.8%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355" marB="0"/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10" dirty="0">
                          <a:latin typeface="Open Sans"/>
                          <a:cs typeface="Open Sans"/>
                        </a:rPr>
                        <a:t>35.6%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/>
                </a:tc>
                <a:tc>
                  <a:txBody>
                    <a:bodyPr/>
                    <a:lstStyle/>
                    <a:p>
                      <a:pPr marR="78105" algn="ctr">
                        <a:lnSpc>
                          <a:spcPct val="100000"/>
                        </a:lnSpc>
                        <a:spcBef>
                          <a:spcPts val="345"/>
                        </a:spcBef>
                      </a:pPr>
                      <a:r>
                        <a:rPr sz="1300" spc="-1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-</a:t>
                      </a: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7.2%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815" marB="0"/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356235">
                <a:tc>
                  <a:txBody>
                    <a:bodyPr/>
                    <a:lstStyle/>
                    <a:p>
                      <a:pPr marL="448309">
                        <a:lnSpc>
                          <a:spcPct val="100000"/>
                        </a:lnSpc>
                        <a:spcBef>
                          <a:spcPts val="434"/>
                        </a:spcBef>
                      </a:pPr>
                      <a:r>
                        <a:rPr sz="1300" dirty="0">
                          <a:latin typeface="Open Sans"/>
                          <a:cs typeface="Open Sans"/>
                        </a:rPr>
                        <a:t>RSI</a:t>
                      </a:r>
                      <a:r>
                        <a:rPr sz="1300" spc="20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dirty="0">
                          <a:latin typeface="Open Sans"/>
                          <a:cs typeface="Open Sans"/>
                        </a:rPr>
                        <a:t>(14</a:t>
                      </a:r>
                      <a:r>
                        <a:rPr sz="1300" spc="25" dirty="0">
                          <a:latin typeface="Open Sans"/>
                          <a:cs typeface="Open Sans"/>
                        </a:rPr>
                        <a:t> </a:t>
                      </a:r>
                      <a:r>
                        <a:rPr sz="1300" spc="-10" dirty="0">
                          <a:latin typeface="Open Sans"/>
                          <a:cs typeface="Open Sans"/>
                        </a:rPr>
                        <a:t>Days)***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5244" marB="0">
                    <a:lnR w="12700">
                      <a:solidFill>
                        <a:srgbClr val="CC0000"/>
                      </a:solidFill>
                      <a:prstDash val="solid"/>
                    </a:lnR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3175" algn="ctr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69.2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3180" marB="0">
                    <a:lnL w="12700">
                      <a:solidFill>
                        <a:srgbClr val="CC0000"/>
                      </a:solidFill>
                      <a:prstDash val="solid"/>
                    </a:lnL>
                    <a:lnR w="12700">
                      <a:solidFill>
                        <a:srgbClr val="CC0000"/>
                      </a:solidFill>
                      <a:prstDash val="solid"/>
                    </a:lnR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474345" algn="r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70.8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975" marB="0">
                    <a:lnL w="12700">
                      <a:solidFill>
                        <a:srgbClr val="CC0000"/>
                      </a:solidFill>
                      <a:prstDash val="solid"/>
                    </a:lnL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2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54.8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334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27025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56.9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2069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8890" algn="ctr">
                        <a:lnSpc>
                          <a:spcPct val="100000"/>
                        </a:lnSpc>
                        <a:spcBef>
                          <a:spcPts val="40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64.1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80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35" algn="ctr">
                        <a:lnSpc>
                          <a:spcPct val="100000"/>
                        </a:lnSpc>
                        <a:spcBef>
                          <a:spcPts val="39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59.5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50165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ct val="100000"/>
                        </a:lnSpc>
                        <a:spcBef>
                          <a:spcPts val="385"/>
                        </a:spcBef>
                      </a:pPr>
                      <a:r>
                        <a:rPr sz="1300" spc="-20" dirty="0">
                          <a:solidFill>
                            <a:srgbClr val="C00000"/>
                          </a:solidFill>
                          <a:latin typeface="Open Sans"/>
                          <a:cs typeface="Open Sans"/>
                        </a:rPr>
                        <a:t>70.4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895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8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67.1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826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65.7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990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635" algn="ctr">
                        <a:lnSpc>
                          <a:spcPct val="100000"/>
                        </a:lnSpc>
                        <a:spcBef>
                          <a:spcPts val="36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60.2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6355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525" algn="ctr">
                        <a:lnSpc>
                          <a:spcPct val="100000"/>
                        </a:lnSpc>
                        <a:spcBef>
                          <a:spcPts val="35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58.2</a:t>
                      </a:r>
                      <a:endParaRPr sz="1300">
                        <a:latin typeface="Open Sans"/>
                        <a:cs typeface="Open Sans"/>
                      </a:endParaRPr>
                    </a:p>
                  </a:txBody>
                  <a:tcPr marL="0" marR="0" marT="45085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78740" algn="ctr">
                        <a:lnSpc>
                          <a:spcPct val="100000"/>
                        </a:lnSpc>
                        <a:spcBef>
                          <a:spcPts val="345"/>
                        </a:spcBef>
                      </a:pPr>
                      <a:r>
                        <a:rPr sz="1300" spc="-20" dirty="0">
                          <a:latin typeface="Open Sans"/>
                          <a:cs typeface="Open Sans"/>
                        </a:rPr>
                        <a:t>47.5</a:t>
                      </a:r>
                      <a:endParaRPr sz="1300" dirty="0">
                        <a:latin typeface="Open Sans"/>
                        <a:cs typeface="Open Sans"/>
                      </a:endParaRPr>
                    </a:p>
                  </a:txBody>
                  <a:tcPr marL="0" marR="0" marT="43815" marB="0">
                    <a:lnB w="38100">
                      <a:solidFill>
                        <a:srgbClr val="B3B3B3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</a:tbl>
          </a:graphicData>
        </a:graphic>
      </p:graphicFrame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</a:pPr>
            <a:r>
              <a:rPr dirty="0"/>
              <a:t>Sector</a:t>
            </a:r>
            <a:r>
              <a:rPr spc="-25" dirty="0"/>
              <a:t> </a:t>
            </a:r>
            <a:r>
              <a:rPr dirty="0"/>
              <a:t>Fundamentals</a:t>
            </a:r>
            <a:r>
              <a:rPr spc="-20" dirty="0"/>
              <a:t> </a:t>
            </a:r>
            <a:r>
              <a:rPr dirty="0"/>
              <a:t>|</a:t>
            </a:r>
            <a:r>
              <a:rPr spc="-20" dirty="0"/>
              <a:t> </a:t>
            </a:r>
            <a:r>
              <a:rPr spc="-25" dirty="0"/>
              <a:t>US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8000433" y="9930898"/>
            <a:ext cx="1134110" cy="17653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950" dirty="0">
                <a:latin typeface="Open Sans"/>
                <a:cs typeface="Open Sans"/>
              </a:rPr>
              <a:t>Source:</a:t>
            </a:r>
            <a:r>
              <a:rPr sz="950" spc="70" dirty="0">
                <a:latin typeface="Open Sans"/>
                <a:cs typeface="Open Sans"/>
              </a:rPr>
              <a:t> </a:t>
            </a:r>
            <a:r>
              <a:rPr sz="950" spc="-10" dirty="0">
                <a:latin typeface="Open Sans"/>
                <a:cs typeface="Open Sans"/>
              </a:rPr>
              <a:t>Bloomberg</a:t>
            </a:r>
            <a:endParaRPr sz="950">
              <a:latin typeface="Open Sans"/>
              <a:cs typeface="Open Sans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0" y="11046783"/>
            <a:ext cx="20104100" cy="262255"/>
            <a:chOff x="0" y="11046783"/>
            <a:chExt cx="20104100" cy="262255"/>
          </a:xfrm>
        </p:grpSpPr>
        <p:sp>
          <p:nvSpPr>
            <p:cNvPr id="6" name="object 6"/>
            <p:cNvSpPr/>
            <p:nvPr/>
          </p:nvSpPr>
          <p:spPr>
            <a:xfrm>
              <a:off x="19109365" y="11046783"/>
              <a:ext cx="995044" cy="262255"/>
            </a:xfrm>
            <a:custGeom>
              <a:avLst/>
              <a:gdLst/>
              <a:ahLst/>
              <a:cxnLst/>
              <a:rect l="l" t="t" r="r" b="b"/>
              <a:pathLst>
                <a:path w="995044" h="262254">
                  <a:moveTo>
                    <a:pt x="994723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994723" y="261772"/>
                  </a:lnTo>
                  <a:lnTo>
                    <a:pt x="994723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11046783"/>
              <a:ext cx="19109690" cy="262255"/>
            </a:xfrm>
            <a:custGeom>
              <a:avLst/>
              <a:gdLst/>
              <a:ahLst/>
              <a:cxnLst/>
              <a:rect l="l" t="t" r="r" b="b"/>
              <a:pathLst>
                <a:path w="19109690" h="262254">
                  <a:moveTo>
                    <a:pt x="19109365" y="0"/>
                  </a:moveTo>
                  <a:lnTo>
                    <a:pt x="0" y="0"/>
                  </a:lnTo>
                  <a:lnTo>
                    <a:pt x="0" y="261772"/>
                  </a:lnTo>
                  <a:lnTo>
                    <a:pt x="19109365" y="261772"/>
                  </a:lnTo>
                  <a:lnTo>
                    <a:pt x="19109365" y="0"/>
                  </a:lnTo>
                  <a:close/>
                </a:path>
              </a:pathLst>
            </a:custGeom>
            <a:solidFill>
              <a:srgbClr val="CC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/>
          <p:nvPr/>
        </p:nvSpPr>
        <p:spPr>
          <a:xfrm>
            <a:off x="17283177" y="769244"/>
            <a:ext cx="528320" cy="528320"/>
          </a:xfrm>
          <a:custGeom>
            <a:avLst/>
            <a:gdLst/>
            <a:ahLst/>
            <a:cxnLst/>
            <a:rect l="l" t="t" r="r" b="b"/>
            <a:pathLst>
              <a:path w="528319" h="528319">
                <a:moveTo>
                  <a:pt x="458587" y="458736"/>
                </a:moveTo>
                <a:lnTo>
                  <a:pt x="69238" y="458736"/>
                </a:lnTo>
                <a:lnTo>
                  <a:pt x="64043" y="471270"/>
                </a:lnTo>
                <a:lnTo>
                  <a:pt x="62504" y="485630"/>
                </a:lnTo>
                <a:lnTo>
                  <a:pt x="66280" y="500854"/>
                </a:lnTo>
                <a:lnTo>
                  <a:pt x="77028" y="515980"/>
                </a:lnTo>
                <a:lnTo>
                  <a:pt x="96555" y="527338"/>
                </a:lnTo>
                <a:lnTo>
                  <a:pt x="114315" y="528059"/>
                </a:lnTo>
                <a:lnTo>
                  <a:pt x="129978" y="522822"/>
                </a:lnTo>
                <a:lnTo>
                  <a:pt x="143215" y="516304"/>
                </a:lnTo>
                <a:lnTo>
                  <a:pt x="180272" y="501162"/>
                </a:lnTo>
                <a:lnTo>
                  <a:pt x="211011" y="493013"/>
                </a:lnTo>
                <a:lnTo>
                  <a:pt x="238024" y="489704"/>
                </a:lnTo>
                <a:lnTo>
                  <a:pt x="263902" y="489080"/>
                </a:lnTo>
                <a:lnTo>
                  <a:pt x="464492" y="489080"/>
                </a:lnTo>
                <a:lnTo>
                  <a:pt x="465348" y="485630"/>
                </a:lnTo>
                <a:lnTo>
                  <a:pt x="463809" y="471270"/>
                </a:lnTo>
                <a:lnTo>
                  <a:pt x="458587" y="458736"/>
                </a:lnTo>
                <a:close/>
              </a:path>
              <a:path w="528319" h="528319">
                <a:moveTo>
                  <a:pt x="464492" y="489080"/>
                </a:moveTo>
                <a:lnTo>
                  <a:pt x="263902" y="489080"/>
                </a:lnTo>
                <a:lnTo>
                  <a:pt x="289795" y="489704"/>
                </a:lnTo>
                <a:lnTo>
                  <a:pt x="316829" y="493013"/>
                </a:lnTo>
                <a:lnTo>
                  <a:pt x="347587" y="501162"/>
                </a:lnTo>
                <a:lnTo>
                  <a:pt x="384653" y="516304"/>
                </a:lnTo>
                <a:lnTo>
                  <a:pt x="397879" y="522822"/>
                </a:lnTo>
                <a:lnTo>
                  <a:pt x="413557" y="528059"/>
                </a:lnTo>
                <a:lnTo>
                  <a:pt x="431333" y="527338"/>
                </a:lnTo>
                <a:lnTo>
                  <a:pt x="450849" y="515980"/>
                </a:lnTo>
                <a:lnTo>
                  <a:pt x="461572" y="500854"/>
                </a:lnTo>
                <a:lnTo>
                  <a:pt x="464492" y="489080"/>
                </a:lnTo>
                <a:close/>
              </a:path>
              <a:path w="528319" h="528319">
                <a:moveTo>
                  <a:pt x="504875" y="458736"/>
                </a:moveTo>
                <a:lnTo>
                  <a:pt x="458587" y="458736"/>
                </a:lnTo>
                <a:lnTo>
                  <a:pt x="471141" y="463921"/>
                </a:lnTo>
                <a:lnTo>
                  <a:pt x="485503" y="465458"/>
                </a:lnTo>
                <a:lnTo>
                  <a:pt x="500739" y="461673"/>
                </a:lnTo>
                <a:lnTo>
                  <a:pt x="504875" y="458736"/>
                </a:lnTo>
                <a:close/>
              </a:path>
              <a:path w="528319" h="528319">
                <a:moveTo>
                  <a:pt x="42341" y="62604"/>
                </a:moveTo>
                <a:lnTo>
                  <a:pt x="27125" y="66377"/>
                </a:lnTo>
                <a:lnTo>
                  <a:pt x="12004" y="77114"/>
                </a:lnTo>
                <a:lnTo>
                  <a:pt x="714" y="96645"/>
                </a:lnTo>
                <a:lnTo>
                  <a:pt x="1" y="114424"/>
                </a:lnTo>
                <a:lnTo>
                  <a:pt x="5229" y="130102"/>
                </a:lnTo>
                <a:lnTo>
                  <a:pt x="11755" y="143332"/>
                </a:lnTo>
                <a:lnTo>
                  <a:pt x="26846" y="180372"/>
                </a:lnTo>
                <a:lnTo>
                  <a:pt x="34980" y="211117"/>
                </a:lnTo>
                <a:lnTo>
                  <a:pt x="38291" y="238223"/>
                </a:lnTo>
                <a:lnTo>
                  <a:pt x="38912" y="264050"/>
                </a:lnTo>
                <a:lnTo>
                  <a:pt x="38288" y="289885"/>
                </a:lnTo>
                <a:lnTo>
                  <a:pt x="34974" y="316939"/>
                </a:lnTo>
                <a:lnTo>
                  <a:pt x="26841" y="347687"/>
                </a:lnTo>
                <a:lnTo>
                  <a:pt x="11727" y="384748"/>
                </a:lnTo>
                <a:lnTo>
                  <a:pt x="5218" y="397963"/>
                </a:lnTo>
                <a:lnTo>
                  <a:pt x="0" y="413645"/>
                </a:lnTo>
                <a:lnTo>
                  <a:pt x="714" y="431428"/>
                </a:lnTo>
                <a:lnTo>
                  <a:pt x="12004" y="450945"/>
                </a:lnTo>
                <a:lnTo>
                  <a:pt x="27125" y="461673"/>
                </a:lnTo>
                <a:lnTo>
                  <a:pt x="42341" y="465446"/>
                </a:lnTo>
                <a:lnTo>
                  <a:pt x="56697" y="463916"/>
                </a:lnTo>
                <a:lnTo>
                  <a:pt x="69238" y="458736"/>
                </a:lnTo>
                <a:lnTo>
                  <a:pt x="504875" y="458736"/>
                </a:lnTo>
                <a:lnTo>
                  <a:pt x="515842" y="450945"/>
                </a:lnTo>
                <a:lnTo>
                  <a:pt x="527222" y="431428"/>
                </a:lnTo>
                <a:lnTo>
                  <a:pt x="527297" y="429616"/>
                </a:lnTo>
                <a:lnTo>
                  <a:pt x="98871" y="429616"/>
                </a:lnTo>
                <a:lnTo>
                  <a:pt x="98337" y="429197"/>
                </a:lnTo>
                <a:lnTo>
                  <a:pt x="205925" y="301034"/>
                </a:lnTo>
                <a:lnTo>
                  <a:pt x="215738" y="290665"/>
                </a:lnTo>
                <a:lnTo>
                  <a:pt x="220777" y="283348"/>
                </a:lnTo>
                <a:lnTo>
                  <a:pt x="222633" y="275607"/>
                </a:lnTo>
                <a:lnTo>
                  <a:pt x="222898" y="263967"/>
                </a:lnTo>
                <a:lnTo>
                  <a:pt x="220246" y="249978"/>
                </a:lnTo>
                <a:lnTo>
                  <a:pt x="214412" y="238223"/>
                </a:lnTo>
                <a:lnTo>
                  <a:pt x="208577" y="230125"/>
                </a:lnTo>
                <a:lnTo>
                  <a:pt x="205925" y="227109"/>
                </a:lnTo>
                <a:lnTo>
                  <a:pt x="98337" y="98893"/>
                </a:lnTo>
                <a:lnTo>
                  <a:pt x="98818" y="98390"/>
                </a:lnTo>
                <a:lnTo>
                  <a:pt x="527294" y="98390"/>
                </a:lnTo>
                <a:lnTo>
                  <a:pt x="527221" y="96645"/>
                </a:lnTo>
                <a:lnTo>
                  <a:pt x="515842" y="77114"/>
                </a:lnTo>
                <a:lnTo>
                  <a:pt x="504900" y="69344"/>
                </a:lnTo>
                <a:lnTo>
                  <a:pt x="458587" y="69344"/>
                </a:lnTo>
                <a:lnTo>
                  <a:pt x="69238" y="69313"/>
                </a:lnTo>
                <a:lnTo>
                  <a:pt x="56697" y="64135"/>
                </a:lnTo>
                <a:lnTo>
                  <a:pt x="42341" y="62604"/>
                </a:lnTo>
                <a:close/>
              </a:path>
              <a:path w="528319" h="528319">
                <a:moveTo>
                  <a:pt x="263902" y="305096"/>
                </a:moveTo>
                <a:lnTo>
                  <a:pt x="249885" y="307737"/>
                </a:lnTo>
                <a:lnTo>
                  <a:pt x="238118" y="313546"/>
                </a:lnTo>
                <a:lnTo>
                  <a:pt x="230018" y="319356"/>
                </a:lnTo>
                <a:lnTo>
                  <a:pt x="227003" y="321996"/>
                </a:lnTo>
                <a:lnTo>
                  <a:pt x="98871" y="429616"/>
                </a:lnTo>
                <a:lnTo>
                  <a:pt x="429101" y="429616"/>
                </a:lnTo>
                <a:lnTo>
                  <a:pt x="300875" y="321996"/>
                </a:lnTo>
                <a:lnTo>
                  <a:pt x="290567" y="312226"/>
                </a:lnTo>
                <a:lnTo>
                  <a:pt x="283280" y="307209"/>
                </a:lnTo>
                <a:lnTo>
                  <a:pt x="275547" y="305360"/>
                </a:lnTo>
                <a:lnTo>
                  <a:pt x="263902" y="305096"/>
                </a:lnTo>
                <a:close/>
              </a:path>
              <a:path w="528319" h="528319">
                <a:moveTo>
                  <a:pt x="527299" y="98506"/>
                </a:moveTo>
                <a:lnTo>
                  <a:pt x="429018" y="98506"/>
                </a:lnTo>
                <a:lnTo>
                  <a:pt x="429552" y="98935"/>
                </a:lnTo>
                <a:lnTo>
                  <a:pt x="321911" y="227109"/>
                </a:lnTo>
                <a:lnTo>
                  <a:pt x="312147" y="237446"/>
                </a:lnTo>
                <a:lnTo>
                  <a:pt x="307133" y="244739"/>
                </a:lnTo>
                <a:lnTo>
                  <a:pt x="305285" y="252453"/>
                </a:lnTo>
                <a:lnTo>
                  <a:pt x="305021" y="264050"/>
                </a:lnTo>
                <a:lnTo>
                  <a:pt x="307660" y="278090"/>
                </a:lnTo>
                <a:lnTo>
                  <a:pt x="313492" y="289921"/>
                </a:lnTo>
                <a:lnTo>
                  <a:pt x="319272" y="298008"/>
                </a:lnTo>
                <a:lnTo>
                  <a:pt x="321911" y="301034"/>
                </a:lnTo>
                <a:lnTo>
                  <a:pt x="429552" y="429166"/>
                </a:lnTo>
                <a:lnTo>
                  <a:pt x="429101" y="429616"/>
                </a:lnTo>
                <a:lnTo>
                  <a:pt x="527297" y="429616"/>
                </a:lnTo>
                <a:lnTo>
                  <a:pt x="527958" y="413641"/>
                </a:lnTo>
                <a:lnTo>
                  <a:pt x="522727" y="397950"/>
                </a:lnTo>
                <a:lnTo>
                  <a:pt x="516206" y="384717"/>
                </a:lnTo>
                <a:lnTo>
                  <a:pt x="501040" y="347675"/>
                </a:lnTo>
                <a:lnTo>
                  <a:pt x="492869" y="316915"/>
                </a:lnTo>
                <a:lnTo>
                  <a:pt x="489549" y="289885"/>
                </a:lnTo>
                <a:lnTo>
                  <a:pt x="488924" y="263967"/>
                </a:lnTo>
                <a:lnTo>
                  <a:pt x="489548" y="238223"/>
                </a:lnTo>
                <a:lnTo>
                  <a:pt x="492872" y="211113"/>
                </a:lnTo>
                <a:lnTo>
                  <a:pt x="501043" y="180370"/>
                </a:lnTo>
                <a:lnTo>
                  <a:pt x="516235" y="143300"/>
                </a:lnTo>
                <a:lnTo>
                  <a:pt x="522738" y="130089"/>
                </a:lnTo>
                <a:lnTo>
                  <a:pt x="527960" y="114420"/>
                </a:lnTo>
                <a:lnTo>
                  <a:pt x="527299" y="98506"/>
                </a:lnTo>
                <a:close/>
              </a:path>
              <a:path w="528319" h="528319">
                <a:moveTo>
                  <a:pt x="527294" y="98390"/>
                </a:moveTo>
                <a:lnTo>
                  <a:pt x="98818" y="98390"/>
                </a:lnTo>
                <a:lnTo>
                  <a:pt x="227003" y="206021"/>
                </a:lnTo>
                <a:lnTo>
                  <a:pt x="237333" y="215809"/>
                </a:lnTo>
                <a:lnTo>
                  <a:pt x="244620" y="220836"/>
                </a:lnTo>
                <a:lnTo>
                  <a:pt x="252323" y="222688"/>
                </a:lnTo>
                <a:lnTo>
                  <a:pt x="263902" y="222952"/>
                </a:lnTo>
                <a:lnTo>
                  <a:pt x="277980" y="220307"/>
                </a:lnTo>
                <a:lnTo>
                  <a:pt x="289767" y="214486"/>
                </a:lnTo>
                <a:lnTo>
                  <a:pt x="297865" y="208666"/>
                </a:lnTo>
                <a:lnTo>
                  <a:pt x="300875" y="206021"/>
                </a:lnTo>
                <a:lnTo>
                  <a:pt x="429018" y="98506"/>
                </a:lnTo>
                <a:lnTo>
                  <a:pt x="527299" y="98506"/>
                </a:lnTo>
                <a:close/>
              </a:path>
              <a:path w="528319" h="528319">
                <a:moveTo>
                  <a:pt x="485503" y="62608"/>
                </a:moveTo>
                <a:lnTo>
                  <a:pt x="471141" y="64149"/>
                </a:lnTo>
                <a:lnTo>
                  <a:pt x="458587" y="69344"/>
                </a:lnTo>
                <a:lnTo>
                  <a:pt x="504900" y="69344"/>
                </a:lnTo>
                <a:lnTo>
                  <a:pt x="500719" y="66377"/>
                </a:lnTo>
                <a:lnTo>
                  <a:pt x="485503" y="62608"/>
                </a:lnTo>
                <a:close/>
              </a:path>
              <a:path w="528319" h="528319">
                <a:moveTo>
                  <a:pt x="114315" y="0"/>
                </a:moveTo>
                <a:lnTo>
                  <a:pt x="96555" y="727"/>
                </a:lnTo>
                <a:lnTo>
                  <a:pt x="77028" y="12089"/>
                </a:lnTo>
                <a:lnTo>
                  <a:pt x="66293" y="27220"/>
                </a:lnTo>
                <a:lnTo>
                  <a:pt x="62516" y="42452"/>
                </a:lnTo>
                <a:lnTo>
                  <a:pt x="64053" y="56817"/>
                </a:lnTo>
                <a:lnTo>
                  <a:pt x="69238" y="69313"/>
                </a:lnTo>
                <a:lnTo>
                  <a:pt x="458601" y="69313"/>
                </a:lnTo>
                <a:lnTo>
                  <a:pt x="463826" y="56804"/>
                </a:lnTo>
                <a:lnTo>
                  <a:pt x="465374" y="42448"/>
                </a:lnTo>
                <a:lnTo>
                  <a:pt x="464519" y="39000"/>
                </a:lnTo>
                <a:lnTo>
                  <a:pt x="263902" y="39000"/>
                </a:lnTo>
                <a:lnTo>
                  <a:pt x="238029" y="38374"/>
                </a:lnTo>
                <a:lnTo>
                  <a:pt x="210999" y="35063"/>
                </a:lnTo>
                <a:lnTo>
                  <a:pt x="180250" y="26914"/>
                </a:lnTo>
                <a:lnTo>
                  <a:pt x="143215" y="11775"/>
                </a:lnTo>
                <a:lnTo>
                  <a:pt x="129978" y="5238"/>
                </a:lnTo>
                <a:lnTo>
                  <a:pt x="114315" y="0"/>
                </a:lnTo>
                <a:close/>
              </a:path>
              <a:path w="528319" h="528319">
                <a:moveTo>
                  <a:pt x="413557" y="0"/>
                </a:moveTo>
                <a:lnTo>
                  <a:pt x="397879" y="5238"/>
                </a:lnTo>
                <a:lnTo>
                  <a:pt x="384653" y="11775"/>
                </a:lnTo>
                <a:lnTo>
                  <a:pt x="347596" y="26914"/>
                </a:lnTo>
                <a:lnTo>
                  <a:pt x="316852" y="35063"/>
                </a:lnTo>
                <a:lnTo>
                  <a:pt x="289821" y="38374"/>
                </a:lnTo>
                <a:lnTo>
                  <a:pt x="263902" y="39000"/>
                </a:lnTo>
                <a:lnTo>
                  <a:pt x="464519" y="39000"/>
                </a:lnTo>
                <a:lnTo>
                  <a:pt x="461597" y="27219"/>
                </a:lnTo>
                <a:lnTo>
                  <a:pt x="450849" y="12089"/>
                </a:lnTo>
                <a:lnTo>
                  <a:pt x="431333" y="727"/>
                </a:lnTo>
                <a:lnTo>
                  <a:pt x="413557" y="0"/>
                </a:lnTo>
                <a:close/>
              </a:path>
            </a:pathLst>
          </a:custGeom>
          <a:solidFill>
            <a:srgbClr val="CC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7882314" y="792618"/>
            <a:ext cx="1215390" cy="481965"/>
          </a:xfrm>
          <a:custGeom>
            <a:avLst/>
            <a:gdLst/>
            <a:ahLst/>
            <a:cxnLst/>
            <a:rect l="l" t="t" r="r" b="b"/>
            <a:pathLst>
              <a:path w="1215390" h="481965">
                <a:moveTo>
                  <a:pt x="2711" y="5084"/>
                </a:moveTo>
                <a:lnTo>
                  <a:pt x="3109" y="10142"/>
                </a:lnTo>
                <a:lnTo>
                  <a:pt x="14422" y="13586"/>
                </a:lnTo>
                <a:lnTo>
                  <a:pt x="23838" y="19848"/>
                </a:lnTo>
                <a:lnTo>
                  <a:pt x="35480" y="71496"/>
                </a:lnTo>
                <a:lnTo>
                  <a:pt x="36834" y="121655"/>
                </a:lnTo>
                <a:lnTo>
                  <a:pt x="37685" y="181612"/>
                </a:lnTo>
                <a:lnTo>
                  <a:pt x="38057" y="252036"/>
                </a:lnTo>
                <a:lnTo>
                  <a:pt x="37770" y="319228"/>
                </a:lnTo>
                <a:lnTo>
                  <a:pt x="36777" y="379066"/>
                </a:lnTo>
                <a:lnTo>
                  <a:pt x="35002" y="425035"/>
                </a:lnTo>
                <a:lnTo>
                  <a:pt x="20581" y="463374"/>
                </a:lnTo>
                <a:lnTo>
                  <a:pt x="293" y="470976"/>
                </a:lnTo>
                <a:lnTo>
                  <a:pt x="0" y="476243"/>
                </a:lnTo>
                <a:lnTo>
                  <a:pt x="247416" y="476201"/>
                </a:lnTo>
                <a:lnTo>
                  <a:pt x="284178" y="472045"/>
                </a:lnTo>
                <a:lnTo>
                  <a:pt x="320351" y="459845"/>
                </a:lnTo>
                <a:lnTo>
                  <a:pt x="321536" y="459159"/>
                </a:lnTo>
                <a:lnTo>
                  <a:pt x="183134" y="459159"/>
                </a:lnTo>
                <a:lnTo>
                  <a:pt x="149880" y="457322"/>
                </a:lnTo>
                <a:lnTo>
                  <a:pt x="122788" y="406212"/>
                </a:lnTo>
                <a:lnTo>
                  <a:pt x="122264" y="359848"/>
                </a:lnTo>
                <a:lnTo>
                  <a:pt x="122093" y="319228"/>
                </a:lnTo>
                <a:lnTo>
                  <a:pt x="122031" y="236742"/>
                </a:lnTo>
                <a:lnTo>
                  <a:pt x="122288" y="172434"/>
                </a:lnTo>
                <a:lnTo>
                  <a:pt x="122770" y="114578"/>
                </a:lnTo>
                <a:lnTo>
                  <a:pt x="123461" y="69393"/>
                </a:lnTo>
                <a:lnTo>
                  <a:pt x="126144" y="31042"/>
                </a:lnTo>
                <a:lnTo>
                  <a:pt x="149796" y="22811"/>
                </a:lnTo>
                <a:lnTo>
                  <a:pt x="312006" y="22811"/>
                </a:lnTo>
                <a:lnTo>
                  <a:pt x="301032" y="17934"/>
                </a:lnTo>
                <a:lnTo>
                  <a:pt x="262100" y="8138"/>
                </a:lnTo>
                <a:lnTo>
                  <a:pt x="224982" y="5147"/>
                </a:lnTo>
                <a:lnTo>
                  <a:pt x="180032" y="5147"/>
                </a:lnTo>
                <a:lnTo>
                  <a:pt x="2711" y="5084"/>
                </a:lnTo>
                <a:close/>
              </a:path>
              <a:path w="1215390" h="481965">
                <a:moveTo>
                  <a:pt x="312006" y="22811"/>
                </a:moveTo>
                <a:lnTo>
                  <a:pt x="149796" y="22811"/>
                </a:lnTo>
                <a:lnTo>
                  <a:pt x="160752" y="22903"/>
                </a:lnTo>
                <a:lnTo>
                  <a:pt x="168608" y="23111"/>
                </a:lnTo>
                <a:lnTo>
                  <a:pt x="235534" y="32933"/>
                </a:lnTo>
                <a:lnTo>
                  <a:pt x="272698" y="50311"/>
                </a:lnTo>
                <a:lnTo>
                  <a:pt x="302312" y="75657"/>
                </a:lnTo>
                <a:lnTo>
                  <a:pt x="325029" y="107980"/>
                </a:lnTo>
                <a:lnTo>
                  <a:pt x="341506" y="146286"/>
                </a:lnTo>
                <a:lnTo>
                  <a:pt x="352400" y="189583"/>
                </a:lnTo>
                <a:lnTo>
                  <a:pt x="358348" y="236742"/>
                </a:lnTo>
                <a:lnTo>
                  <a:pt x="358287" y="239998"/>
                </a:lnTo>
                <a:lnTo>
                  <a:pt x="356726" y="302428"/>
                </a:lnTo>
                <a:lnTo>
                  <a:pt x="343429" y="356847"/>
                </a:lnTo>
                <a:lnTo>
                  <a:pt x="322024" y="399377"/>
                </a:lnTo>
                <a:lnTo>
                  <a:pt x="296062" y="429255"/>
                </a:lnTo>
                <a:lnTo>
                  <a:pt x="242363" y="453453"/>
                </a:lnTo>
                <a:lnTo>
                  <a:pt x="183134" y="459159"/>
                </a:lnTo>
                <a:lnTo>
                  <a:pt x="321536" y="459159"/>
                </a:lnTo>
                <a:lnTo>
                  <a:pt x="354634" y="439979"/>
                </a:lnTo>
                <a:lnTo>
                  <a:pt x="385637" y="412903"/>
                </a:lnTo>
                <a:lnTo>
                  <a:pt x="412103" y="378957"/>
                </a:lnTo>
                <a:lnTo>
                  <a:pt x="432688" y="338559"/>
                </a:lnTo>
                <a:lnTo>
                  <a:pt x="446067" y="292107"/>
                </a:lnTo>
                <a:lnTo>
                  <a:pt x="450918" y="239998"/>
                </a:lnTo>
                <a:lnTo>
                  <a:pt x="445316" y="181612"/>
                </a:lnTo>
                <a:lnTo>
                  <a:pt x="429452" y="132292"/>
                </a:lnTo>
                <a:lnTo>
                  <a:pt x="405209" y="91652"/>
                </a:lnTo>
                <a:lnTo>
                  <a:pt x="374470" y="59304"/>
                </a:lnTo>
                <a:lnTo>
                  <a:pt x="339116" y="34860"/>
                </a:lnTo>
                <a:lnTo>
                  <a:pt x="312006" y="22811"/>
                </a:lnTo>
                <a:close/>
              </a:path>
              <a:path w="1215390" h="481965">
                <a:moveTo>
                  <a:pt x="224202" y="5084"/>
                </a:moveTo>
                <a:lnTo>
                  <a:pt x="180032" y="5147"/>
                </a:lnTo>
                <a:lnTo>
                  <a:pt x="224982" y="5147"/>
                </a:lnTo>
                <a:lnTo>
                  <a:pt x="224202" y="5084"/>
                </a:lnTo>
                <a:close/>
              </a:path>
              <a:path w="1215390" h="481965">
                <a:moveTo>
                  <a:pt x="666314" y="5084"/>
                </a:moveTo>
                <a:lnTo>
                  <a:pt x="460352" y="5084"/>
                </a:lnTo>
                <a:lnTo>
                  <a:pt x="460708" y="9984"/>
                </a:lnTo>
                <a:lnTo>
                  <a:pt x="474812" y="13906"/>
                </a:lnTo>
                <a:lnTo>
                  <a:pt x="484720" y="23002"/>
                </a:lnTo>
                <a:lnTo>
                  <a:pt x="490502" y="38951"/>
                </a:lnTo>
                <a:lnTo>
                  <a:pt x="492225" y="63428"/>
                </a:lnTo>
                <a:lnTo>
                  <a:pt x="490540" y="422632"/>
                </a:lnTo>
                <a:lnTo>
                  <a:pt x="487912" y="444476"/>
                </a:lnTo>
                <a:lnTo>
                  <a:pt x="480648" y="458827"/>
                </a:lnTo>
                <a:lnTo>
                  <a:pt x="469676" y="467150"/>
                </a:lnTo>
                <a:lnTo>
                  <a:pt x="455923" y="470913"/>
                </a:lnTo>
                <a:lnTo>
                  <a:pt x="455661" y="476243"/>
                </a:lnTo>
                <a:lnTo>
                  <a:pt x="727946" y="476243"/>
                </a:lnTo>
                <a:lnTo>
                  <a:pt x="754593" y="474163"/>
                </a:lnTo>
                <a:lnTo>
                  <a:pt x="787388" y="465354"/>
                </a:lnTo>
                <a:lnTo>
                  <a:pt x="797801" y="459120"/>
                </a:lnTo>
                <a:lnTo>
                  <a:pt x="654295" y="459120"/>
                </a:lnTo>
                <a:lnTo>
                  <a:pt x="629738" y="458902"/>
                </a:lnTo>
                <a:lnTo>
                  <a:pt x="590307" y="455191"/>
                </a:lnTo>
                <a:lnTo>
                  <a:pt x="579322" y="433479"/>
                </a:lnTo>
                <a:lnTo>
                  <a:pt x="579519" y="401391"/>
                </a:lnTo>
                <a:lnTo>
                  <a:pt x="580484" y="322184"/>
                </a:lnTo>
                <a:lnTo>
                  <a:pt x="581737" y="247620"/>
                </a:lnTo>
                <a:lnTo>
                  <a:pt x="582712" y="193403"/>
                </a:lnTo>
                <a:lnTo>
                  <a:pt x="583741" y="138585"/>
                </a:lnTo>
                <a:lnTo>
                  <a:pt x="585647" y="40130"/>
                </a:lnTo>
                <a:lnTo>
                  <a:pt x="616762" y="21877"/>
                </a:lnTo>
                <a:lnTo>
                  <a:pt x="774715" y="21877"/>
                </a:lnTo>
                <a:lnTo>
                  <a:pt x="736555" y="9116"/>
                </a:lnTo>
                <a:lnTo>
                  <a:pt x="696644" y="5134"/>
                </a:lnTo>
                <a:lnTo>
                  <a:pt x="666314" y="5084"/>
                </a:lnTo>
                <a:close/>
              </a:path>
              <a:path w="1215390" h="481965">
                <a:moveTo>
                  <a:pt x="774715" y="21877"/>
                </a:moveTo>
                <a:lnTo>
                  <a:pt x="616762" y="21877"/>
                </a:lnTo>
                <a:lnTo>
                  <a:pt x="638409" y="22078"/>
                </a:lnTo>
                <a:lnTo>
                  <a:pt x="664235" y="24054"/>
                </a:lnTo>
                <a:lnTo>
                  <a:pt x="696397" y="34980"/>
                </a:lnTo>
                <a:lnTo>
                  <a:pt x="724522" y="63176"/>
                </a:lnTo>
                <a:lnTo>
                  <a:pt x="738239" y="116966"/>
                </a:lnTo>
                <a:lnTo>
                  <a:pt x="724714" y="173597"/>
                </a:lnTo>
                <a:lnTo>
                  <a:pt x="689049" y="205816"/>
                </a:lnTo>
                <a:lnTo>
                  <a:pt x="647915" y="220445"/>
                </a:lnTo>
                <a:lnTo>
                  <a:pt x="616766" y="224449"/>
                </a:lnTo>
                <a:lnTo>
                  <a:pt x="616222" y="228313"/>
                </a:lnTo>
                <a:lnTo>
                  <a:pt x="663048" y="234056"/>
                </a:lnTo>
                <a:lnTo>
                  <a:pt x="704099" y="247620"/>
                </a:lnTo>
                <a:lnTo>
                  <a:pt x="737440" y="271585"/>
                </a:lnTo>
                <a:lnTo>
                  <a:pt x="759538" y="308435"/>
                </a:lnTo>
                <a:lnTo>
                  <a:pt x="766856" y="360654"/>
                </a:lnTo>
                <a:lnTo>
                  <a:pt x="759172" y="404824"/>
                </a:lnTo>
                <a:lnTo>
                  <a:pt x="720340" y="448101"/>
                </a:lnTo>
                <a:lnTo>
                  <a:pt x="678289" y="458015"/>
                </a:lnTo>
                <a:lnTo>
                  <a:pt x="654295" y="459120"/>
                </a:lnTo>
                <a:lnTo>
                  <a:pt x="797801" y="459120"/>
                </a:lnTo>
                <a:lnTo>
                  <a:pt x="819789" y="445956"/>
                </a:lnTo>
                <a:lnTo>
                  <a:pt x="845254" y="412112"/>
                </a:lnTo>
                <a:lnTo>
                  <a:pt x="857240" y="359963"/>
                </a:lnTo>
                <a:lnTo>
                  <a:pt x="855313" y="332949"/>
                </a:lnTo>
                <a:lnTo>
                  <a:pt x="840792" y="294239"/>
                </a:lnTo>
                <a:lnTo>
                  <a:pt x="804315" y="254557"/>
                </a:lnTo>
                <a:lnTo>
                  <a:pt x="736522" y="224627"/>
                </a:lnTo>
                <a:lnTo>
                  <a:pt x="754695" y="215709"/>
                </a:lnTo>
                <a:lnTo>
                  <a:pt x="787456" y="193403"/>
                </a:lnTo>
                <a:lnTo>
                  <a:pt x="817482" y="156090"/>
                </a:lnTo>
                <a:lnTo>
                  <a:pt x="827451" y="102149"/>
                </a:lnTo>
                <a:lnTo>
                  <a:pt x="810591" y="51874"/>
                </a:lnTo>
                <a:lnTo>
                  <a:pt x="777415" y="22780"/>
                </a:lnTo>
                <a:lnTo>
                  <a:pt x="774715" y="21877"/>
                </a:lnTo>
                <a:close/>
              </a:path>
              <a:path w="1215390" h="481965">
                <a:moveTo>
                  <a:pt x="1135027" y="460757"/>
                </a:moveTo>
                <a:lnTo>
                  <a:pt x="895991" y="460757"/>
                </a:lnTo>
                <a:lnTo>
                  <a:pt x="903616" y="461950"/>
                </a:lnTo>
                <a:lnTo>
                  <a:pt x="942191" y="472471"/>
                </a:lnTo>
                <a:lnTo>
                  <a:pt x="966762" y="478034"/>
                </a:lnTo>
                <a:lnTo>
                  <a:pt x="987872" y="480490"/>
                </a:lnTo>
                <a:lnTo>
                  <a:pt x="1016063" y="481687"/>
                </a:lnTo>
                <a:lnTo>
                  <a:pt x="1069565" y="479493"/>
                </a:lnTo>
                <a:lnTo>
                  <a:pt x="1116428" y="469362"/>
                </a:lnTo>
                <a:lnTo>
                  <a:pt x="1135027" y="460757"/>
                </a:lnTo>
                <a:close/>
              </a:path>
              <a:path w="1215390" h="481965">
                <a:moveTo>
                  <a:pt x="878245" y="381303"/>
                </a:moveTo>
                <a:lnTo>
                  <a:pt x="878004" y="471908"/>
                </a:lnTo>
                <a:lnTo>
                  <a:pt x="883313" y="471625"/>
                </a:lnTo>
                <a:lnTo>
                  <a:pt x="886898" y="465827"/>
                </a:lnTo>
                <a:lnTo>
                  <a:pt x="890771" y="462126"/>
                </a:lnTo>
                <a:lnTo>
                  <a:pt x="895991" y="460757"/>
                </a:lnTo>
                <a:lnTo>
                  <a:pt x="1135027" y="460757"/>
                </a:lnTo>
                <a:lnTo>
                  <a:pt x="1136545" y="460055"/>
                </a:lnTo>
                <a:lnTo>
                  <a:pt x="1006220" y="460055"/>
                </a:lnTo>
                <a:lnTo>
                  <a:pt x="965552" y="455395"/>
                </a:lnTo>
                <a:lnTo>
                  <a:pt x="915741" y="432656"/>
                </a:lnTo>
                <a:lnTo>
                  <a:pt x="888162" y="399950"/>
                </a:lnTo>
                <a:lnTo>
                  <a:pt x="883439" y="381596"/>
                </a:lnTo>
                <a:lnTo>
                  <a:pt x="878245" y="381303"/>
                </a:lnTo>
                <a:close/>
              </a:path>
              <a:path w="1215390" h="481965">
                <a:moveTo>
                  <a:pt x="1073947" y="0"/>
                </a:moveTo>
                <a:lnTo>
                  <a:pt x="993393" y="4066"/>
                </a:lnTo>
                <a:lnTo>
                  <a:pt x="952115" y="15690"/>
                </a:lnTo>
                <a:lnTo>
                  <a:pt x="916194" y="37334"/>
                </a:lnTo>
                <a:lnTo>
                  <a:pt x="889240" y="71349"/>
                </a:lnTo>
                <a:lnTo>
                  <a:pt x="874863" y="120086"/>
                </a:lnTo>
                <a:lnTo>
                  <a:pt x="870922" y="159367"/>
                </a:lnTo>
                <a:lnTo>
                  <a:pt x="874121" y="183187"/>
                </a:lnTo>
                <a:lnTo>
                  <a:pt x="918181" y="223067"/>
                </a:lnTo>
                <a:lnTo>
                  <a:pt x="957883" y="246829"/>
                </a:lnTo>
                <a:lnTo>
                  <a:pt x="1005174" y="263194"/>
                </a:lnTo>
                <a:lnTo>
                  <a:pt x="1050363" y="275275"/>
                </a:lnTo>
                <a:lnTo>
                  <a:pt x="1083757" y="286185"/>
                </a:lnTo>
                <a:lnTo>
                  <a:pt x="1107860" y="304251"/>
                </a:lnTo>
                <a:lnTo>
                  <a:pt x="1120574" y="326549"/>
                </a:lnTo>
                <a:lnTo>
                  <a:pt x="1125217" y="348705"/>
                </a:lnTo>
                <a:lnTo>
                  <a:pt x="1125107" y="366340"/>
                </a:lnTo>
                <a:lnTo>
                  <a:pt x="1112300" y="410011"/>
                </a:lnTo>
                <a:lnTo>
                  <a:pt x="1086144" y="439183"/>
                </a:lnTo>
                <a:lnTo>
                  <a:pt x="1049749" y="455363"/>
                </a:lnTo>
                <a:lnTo>
                  <a:pt x="1006220" y="460055"/>
                </a:lnTo>
                <a:lnTo>
                  <a:pt x="1136545" y="460055"/>
                </a:lnTo>
                <a:lnTo>
                  <a:pt x="1155544" y="451264"/>
                </a:lnTo>
                <a:lnTo>
                  <a:pt x="1185808" y="425170"/>
                </a:lnTo>
                <a:lnTo>
                  <a:pt x="1206114" y="391050"/>
                </a:lnTo>
                <a:lnTo>
                  <a:pt x="1215355" y="348875"/>
                </a:lnTo>
                <a:lnTo>
                  <a:pt x="1210454" y="292006"/>
                </a:lnTo>
                <a:lnTo>
                  <a:pt x="1190287" y="251572"/>
                </a:lnTo>
                <a:lnTo>
                  <a:pt x="1160767" y="224539"/>
                </a:lnTo>
                <a:lnTo>
                  <a:pt x="1097303" y="198541"/>
                </a:lnTo>
                <a:lnTo>
                  <a:pt x="1075181" y="193508"/>
                </a:lnTo>
                <a:lnTo>
                  <a:pt x="1029142" y="181256"/>
                </a:lnTo>
                <a:lnTo>
                  <a:pt x="993566" y="165878"/>
                </a:lnTo>
                <a:lnTo>
                  <a:pt x="970713" y="142610"/>
                </a:lnTo>
                <a:lnTo>
                  <a:pt x="962839" y="106694"/>
                </a:lnTo>
                <a:lnTo>
                  <a:pt x="969543" y="74169"/>
                </a:lnTo>
                <a:lnTo>
                  <a:pt x="989776" y="45656"/>
                </a:lnTo>
                <a:lnTo>
                  <a:pt x="1024545" y="26123"/>
                </a:lnTo>
                <a:lnTo>
                  <a:pt x="1074857" y="20539"/>
                </a:lnTo>
                <a:lnTo>
                  <a:pt x="1185522" y="20539"/>
                </a:lnTo>
                <a:lnTo>
                  <a:pt x="1185431" y="15984"/>
                </a:lnTo>
                <a:lnTo>
                  <a:pt x="1163011" y="15984"/>
                </a:lnTo>
                <a:lnTo>
                  <a:pt x="1150551" y="12613"/>
                </a:lnTo>
                <a:lnTo>
                  <a:pt x="1120314" y="5079"/>
                </a:lnTo>
                <a:lnTo>
                  <a:pt x="1098346" y="1265"/>
                </a:lnTo>
                <a:lnTo>
                  <a:pt x="1073947" y="0"/>
                </a:lnTo>
                <a:close/>
              </a:path>
              <a:path w="1215390" h="481965">
                <a:moveTo>
                  <a:pt x="1185522" y="20539"/>
                </a:moveTo>
                <a:lnTo>
                  <a:pt x="1074857" y="20539"/>
                </a:lnTo>
                <a:lnTo>
                  <a:pt x="1118133" y="28098"/>
                </a:lnTo>
                <a:lnTo>
                  <a:pt x="1149862" y="43939"/>
                </a:lnTo>
                <a:lnTo>
                  <a:pt x="1170829" y="65532"/>
                </a:lnTo>
                <a:lnTo>
                  <a:pt x="1181817" y="90349"/>
                </a:lnTo>
                <a:lnTo>
                  <a:pt x="1186916" y="90422"/>
                </a:lnTo>
                <a:lnTo>
                  <a:pt x="1185522" y="20539"/>
                </a:lnTo>
                <a:close/>
              </a:path>
              <a:path w="1215390" h="481965">
                <a:moveTo>
                  <a:pt x="1185241" y="6456"/>
                </a:moveTo>
                <a:lnTo>
                  <a:pt x="1180717" y="6498"/>
                </a:lnTo>
                <a:lnTo>
                  <a:pt x="1179430" y="8068"/>
                </a:lnTo>
                <a:lnTo>
                  <a:pt x="1177451" y="10676"/>
                </a:lnTo>
                <a:lnTo>
                  <a:pt x="1173440" y="12047"/>
                </a:lnTo>
                <a:lnTo>
                  <a:pt x="1163011" y="15984"/>
                </a:lnTo>
                <a:lnTo>
                  <a:pt x="1185431" y="15984"/>
                </a:lnTo>
                <a:lnTo>
                  <a:pt x="1185241" y="645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003477" y="10460046"/>
            <a:ext cx="15755619" cy="492759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900" b="1" dirty="0">
                <a:solidFill>
                  <a:srgbClr val="4D4D4D"/>
                </a:solidFill>
                <a:latin typeface="Open Sans Semibold"/>
                <a:cs typeface="Open Sans Semibold"/>
              </a:rPr>
              <a:t>Updated</a:t>
            </a:r>
            <a:r>
              <a:rPr sz="900" b="1" spc="-5" dirty="0">
                <a:solidFill>
                  <a:srgbClr val="4D4D4D"/>
                </a:solidFill>
                <a:latin typeface="Open Sans Semibold"/>
                <a:cs typeface="Open Sans Semibold"/>
              </a:rPr>
              <a:t> </a:t>
            </a:r>
            <a:r>
              <a:rPr sz="900" b="1" dirty="0">
                <a:solidFill>
                  <a:srgbClr val="4D4D4D"/>
                </a:solidFill>
                <a:latin typeface="Open Sans Semibold"/>
                <a:cs typeface="Open Sans Semibold"/>
              </a:rPr>
              <a:t>as of 3rd July </a:t>
            </a:r>
            <a:r>
              <a:rPr sz="900" b="1" spc="-20" dirty="0">
                <a:solidFill>
                  <a:srgbClr val="4D4D4D"/>
                </a:solidFill>
                <a:latin typeface="Open Sans Semibold"/>
                <a:cs typeface="Open Sans Semibold"/>
              </a:rPr>
              <a:t>2023</a:t>
            </a:r>
            <a:endParaRPr sz="900" dirty="0">
              <a:latin typeface="Open Sans Semibold"/>
              <a:cs typeface="Open Sans Semibold"/>
            </a:endParaRPr>
          </a:p>
          <a:p>
            <a:pPr marL="12700" marR="5080">
              <a:lnSpc>
                <a:spcPct val="100000"/>
              </a:lnSpc>
              <a:spcBef>
                <a:spcPts val="270"/>
              </a:spcBef>
            </a:pP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 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Glossary for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deﬁnition of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 terms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used in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publication.</a:t>
            </a:r>
            <a:r>
              <a:rPr sz="900" spc="229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 contained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 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 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intended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only for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 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person 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whom it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has been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delivered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and should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not be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disseminated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 distributed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 third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parties without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our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prior written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consent.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DBS</a:t>
            </a:r>
            <a:r>
              <a:rPr sz="900" spc="-2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accepts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no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liability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whatsoever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with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respect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use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its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contents.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Please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refer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to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Disclaimer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found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at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the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end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of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this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document.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Certain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information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©2020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MSCI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ESG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Research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LLC.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reproduced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dirty="0">
                <a:solidFill>
                  <a:srgbClr val="4D4D4D"/>
                </a:solidFill>
                <a:latin typeface="Open Sans"/>
                <a:cs typeface="Open Sans"/>
              </a:rPr>
              <a:t>by</a:t>
            </a:r>
            <a:r>
              <a:rPr sz="900" spc="-5" dirty="0">
                <a:solidFill>
                  <a:srgbClr val="4D4D4D"/>
                </a:solidFill>
                <a:latin typeface="Open Sans"/>
                <a:cs typeface="Open Sans"/>
              </a:rPr>
              <a:t> </a:t>
            </a:r>
            <a:r>
              <a:rPr sz="900" spc="-10" dirty="0">
                <a:solidFill>
                  <a:srgbClr val="4D4D4D"/>
                </a:solidFill>
                <a:latin typeface="Open Sans"/>
                <a:cs typeface="Open Sans"/>
              </a:rPr>
              <a:t>permission.</a:t>
            </a:r>
            <a:endParaRPr sz="900" dirty="0">
              <a:latin typeface="Open Sans"/>
              <a:cs typeface="Open Sans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2666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09"/>
              </a:spcBef>
            </a:pPr>
            <a:r>
              <a:rPr spc="-25" dirty="0"/>
              <a:t>XX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1745</TotalTime>
  <Words>6836</Words>
  <Application>Microsoft Office PowerPoint</Application>
  <PresentationFormat>Custom</PresentationFormat>
  <Paragraphs>1177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Microsoft JhengHei UI</vt:lpstr>
      <vt:lpstr>Calibri</vt:lpstr>
      <vt:lpstr>Open Sans</vt:lpstr>
      <vt:lpstr>Open Sans Light</vt:lpstr>
      <vt:lpstr>Open Sans Semibold</vt:lpstr>
      <vt:lpstr>Times New Roman</vt:lpstr>
      <vt:lpstr>Office Theme</vt:lpstr>
      <vt:lpstr>PowerPoint Presentation</vt:lpstr>
      <vt:lpstr>Table of Contents</vt:lpstr>
      <vt:lpstr>Our Approach</vt:lpstr>
      <vt:lpstr>Our Approach</vt:lpstr>
      <vt:lpstr>Divider title: Lorem ipsum dolor sit amet Divider Subtitle: Lorem ipsum dolor sit amet consectetur</vt:lpstr>
      <vt:lpstr>United States</vt:lpstr>
      <vt:lpstr>United States</vt:lpstr>
      <vt:lpstr>Market Wrap</vt:lpstr>
      <vt:lpstr>Sector Fundamentals | US</vt:lpstr>
      <vt:lpstr>DBS Fund Select List1</vt:lpstr>
      <vt:lpstr>Glossary</vt:lpstr>
      <vt:lpstr>Disclaimers and Important Notice</vt:lpstr>
      <vt:lpstr>Fund Comparison</vt:lpstr>
      <vt:lpstr>TIANHL 11 1/2 10/24/22</vt:lpstr>
      <vt:lpstr>COCA-COLA</vt:lpstr>
      <vt:lpstr>EQ Recommendation List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Пользователь</dc:creator>
  <cp:lastModifiedBy>любовь щербович</cp:lastModifiedBy>
  <cp:revision>2</cp:revision>
  <dcterms:modified xsi:type="dcterms:W3CDTF">2023-10-18T13:37:47Z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2023-09-20T00:00:00Z</vt:filetime>
  </property>
  <property fmtid="{D5CDD505-2E9C-101B-9397-08002B2CF9AE}" pid="3" name="Creator">
    <vt:lpwstr>Adobe Illustrator 26.5 (Windows)</vt:lpwstr>
  </property>
  <property fmtid="{D5CDD505-2E9C-101B-9397-08002B2CF9AE}" pid="4" name="LastSaved">
    <vt:filetime>2023-09-21T00:00:00Z</vt:filetime>
  </property>
  <property fmtid="{D5CDD505-2E9C-101B-9397-08002B2CF9AE}" pid="5" name="Producer">
    <vt:lpwstr>Adobe PDF library 16.07</vt:lpwstr>
  </property>
</Properties>
</file>